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6" r:id="rId2"/>
    <p:sldId id="257" r:id="rId3"/>
    <p:sldId id="270" r:id="rId4"/>
    <p:sldId id="271" r:id="rId5"/>
    <p:sldId id="272" r:id="rId6"/>
    <p:sldId id="261" r:id="rId7"/>
    <p:sldId id="262" r:id="rId8"/>
    <p:sldId id="266" r:id="rId9"/>
    <p:sldId id="267" r:id="rId10"/>
    <p:sldId id="273" r:id="rId11"/>
    <p:sldId id="274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EDAFB"/>
    <a:srgbClr val="E1FB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</p:grpSp>
      <p:sp>
        <p:nvSpPr>
          <p:cNvPr id="112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60F7287-075D-4637-A584-4D573D5AE6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2C049-BB93-4BA7-874A-A41E73BAB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7D108-FB2A-4FD1-BF03-654F7E306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CE3F8-00F5-4533-AE10-2681AA503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B886D-93E5-4012-8655-3FA746BD8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94F20-A6E1-428C-A06C-691F97E2D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1DFA6-74C4-43BF-9CAF-45E7A4728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E4C44-EBFD-45E4-A55B-79FBDA5E94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21049-96C8-4C63-BF15-7572835F8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927BB-0F1F-407F-9AD1-79BBB1B20A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74A4A-5514-4949-AC28-8AA7BB724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uk-UA" sz="2400" b="0">
              <a:latin typeface="Tahoma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uk-UA" sz="2400" b="0">
              <a:latin typeface="Tahoma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uk-UA" sz="2400" b="0">
              <a:latin typeface="Tahoma" pitchFamily="34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uk-UA" sz="2400" b="0">
              <a:latin typeface="Tahoma" pitchFamily="34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uk-UA" sz="2400" b="0">
              <a:latin typeface="Tahoma" pitchFamily="34" charset="0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uk-UA" sz="2400" b="0">
              <a:latin typeface="Tahoma" pitchFamily="34" charset="0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uk-UA" sz="2400" b="0">
              <a:latin typeface="Tahoma" pitchFamily="34" charset="0"/>
            </a:endParaRP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latin typeface="+mn-lt"/>
              </a:defRPr>
            </a:lvl1pPr>
          </a:lstStyle>
          <a:p>
            <a:pPr>
              <a:defRPr/>
            </a:pPr>
            <a:fld id="{CD6BA339-F3D6-48E1-BBD8-A2B05DBEE0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2976" y="3571876"/>
            <a:ext cx="6286544" cy="2733675"/>
          </a:xfrm>
        </p:spPr>
        <p:txBody>
          <a:bodyPr/>
          <a:lstStyle/>
          <a:p>
            <a:pPr algn="just" eaLnBrk="1" hangingPunct="1"/>
            <a:r>
              <a:rPr lang="ru-RU" sz="4000" b="1" dirty="0" err="1" smtClean="0">
                <a:latin typeface="Comic Sans MS" pitchFamily="66" charset="0"/>
              </a:rPr>
              <a:t>Вза</a:t>
            </a:r>
            <a:r>
              <a:rPr lang="uk-UA" sz="4000" b="1" dirty="0" smtClean="0">
                <a:latin typeface="Comic Sans MS" pitchFamily="66" charset="0"/>
              </a:rPr>
              <a:t>ємне </a:t>
            </a:r>
            <a:r>
              <a:rPr lang="ru-RU" sz="4000" b="1" dirty="0" smtClean="0">
                <a:latin typeface="Comic Sans MS" pitchFamily="66" charset="0"/>
              </a:rPr>
              <a:t> </a:t>
            </a:r>
            <a:r>
              <a:rPr lang="ru-RU" sz="4000" b="1" dirty="0" err="1" smtClean="0">
                <a:latin typeface="Comic Sans MS" pitchFamily="66" charset="0"/>
              </a:rPr>
              <a:t>розташування</a:t>
            </a:r>
            <a:r>
              <a:rPr lang="ru-RU" sz="4000" b="1" dirty="0" smtClean="0">
                <a:latin typeface="Comic Sans MS" pitchFamily="66" charset="0"/>
              </a:rPr>
              <a:t> </a:t>
            </a:r>
            <a:r>
              <a:rPr lang="ru-RU" sz="4000" b="1" dirty="0" err="1" smtClean="0">
                <a:latin typeface="Comic Sans MS" pitchFamily="66" charset="0"/>
              </a:rPr>
              <a:t>прямої</a:t>
            </a:r>
            <a:r>
              <a:rPr lang="ru-RU" sz="4000" b="1" dirty="0" smtClean="0">
                <a:latin typeface="Comic Sans MS" pitchFamily="66" charset="0"/>
              </a:rPr>
              <a:t> та  </a:t>
            </a:r>
            <a:r>
              <a:rPr lang="ru-RU" sz="4000" b="1" dirty="0" err="1" smtClean="0">
                <a:latin typeface="Comic Sans MS" pitchFamily="66" charset="0"/>
              </a:rPr>
              <a:t>площини</a:t>
            </a:r>
            <a:r>
              <a:rPr lang="ru-RU" sz="4000" b="1" dirty="0" smtClean="0">
                <a:latin typeface="Comic Sans MS" pitchFamily="66" charset="0"/>
              </a:rPr>
              <a:t> .</a:t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err="1" smtClean="0">
                <a:latin typeface="Comic Sans MS" pitchFamily="66" charset="0"/>
              </a:rPr>
              <a:t>Ознака</a:t>
            </a:r>
            <a:r>
              <a:rPr lang="ru-RU" sz="4000" b="1" dirty="0" smtClean="0">
                <a:latin typeface="Comic Sans MS" pitchFamily="66" charset="0"/>
              </a:rPr>
              <a:t>  </a:t>
            </a:r>
            <a:r>
              <a:rPr lang="ru-RU" sz="4000" b="1" dirty="0" err="1" smtClean="0">
                <a:latin typeface="Comic Sans MS" pitchFamily="66" charset="0"/>
              </a:rPr>
              <a:t>паралельності</a:t>
            </a:r>
            <a:r>
              <a:rPr lang="ru-RU" sz="4000" b="1" dirty="0" smtClean="0">
                <a:latin typeface="Comic Sans MS" pitchFamily="66" charset="0"/>
              </a:rPr>
              <a:t/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err="1" smtClean="0">
                <a:latin typeface="Comic Sans MS" pitchFamily="66" charset="0"/>
              </a:rPr>
              <a:t>прямої</a:t>
            </a:r>
            <a:r>
              <a:rPr lang="ru-RU" sz="4000" b="1" dirty="0" smtClean="0">
                <a:latin typeface="Comic Sans MS" pitchFamily="66" charset="0"/>
              </a:rPr>
              <a:t> та </a:t>
            </a:r>
            <a:r>
              <a:rPr lang="ru-RU" sz="4000" b="1" dirty="0" err="1" smtClean="0">
                <a:latin typeface="Comic Sans MS" pitchFamily="66" charset="0"/>
              </a:rPr>
              <a:t>площини</a:t>
            </a:r>
            <a:r>
              <a:rPr lang="ru-RU" sz="4000" b="1" dirty="0" smtClean="0">
                <a:latin typeface="Comic Sans MS" pitchFamily="66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5852" y="500042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АТ </a:t>
            </a:r>
            <a:r>
              <a:rPr lang="uk-UA" dirty="0" err="1" smtClean="0">
                <a:solidFill>
                  <a:srgbClr val="FF0000"/>
                </a:solidFill>
              </a:rPr>
              <a:t>“Без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  <a:r>
              <a:rPr lang="uk-UA" dirty="0" err="1" smtClean="0">
                <a:solidFill>
                  <a:srgbClr val="FF0000"/>
                </a:solidFill>
              </a:rPr>
              <a:t>проблем”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1428736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Розв'яжемо задачі без проблем, бо </a:t>
            </a:r>
            <a:r>
              <a:rPr lang="uk-UA" dirty="0" err="1" smtClean="0">
                <a:solidFill>
                  <a:schemeClr val="tx2">
                    <a:lumMod val="75000"/>
                  </a:schemeClr>
                </a:solidFill>
              </a:rPr>
              <a:t>знаєм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 безліч теорем</a:t>
            </a:r>
            <a:endParaRPr lang="uk-UA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142984"/>
            <a:ext cx="35076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 smtClean="0">
                <a:solidFill>
                  <a:schemeClr val="tx2">
                    <a:lumMod val="75000"/>
                  </a:schemeClr>
                </a:solidFill>
              </a:rPr>
              <a:t>Властивість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uk-UA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357430"/>
            <a:ext cx="38576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Якщо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дві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площини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які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перетинаються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паралельні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одній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і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тій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же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прямій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, то пряма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перетину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цих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площин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паралельна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тій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же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прямій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uk-UA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AutoShape 32"/>
          <p:cNvSpPr>
            <a:spLocks noChangeArrowheads="1"/>
          </p:cNvSpPr>
          <p:nvPr/>
        </p:nvSpPr>
        <p:spPr bwMode="auto">
          <a:xfrm rot="10800000">
            <a:off x="3851275" y="4292600"/>
            <a:ext cx="4895850" cy="1368425"/>
          </a:xfrm>
          <a:prstGeom prst="parallelogram">
            <a:avLst>
              <a:gd name="adj" fmla="val 187549"/>
            </a:avLst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uk-UA" sz="4400">
              <a:latin typeface="Monotype Corsiva" pitchFamily="66" charset="0"/>
            </a:endParaRPr>
          </a:p>
        </p:txBody>
      </p:sp>
      <p:sp>
        <p:nvSpPr>
          <p:cNvPr id="6" name="AutoShape 31"/>
          <p:cNvSpPr>
            <a:spLocks noChangeArrowheads="1"/>
          </p:cNvSpPr>
          <p:nvPr/>
        </p:nvSpPr>
        <p:spPr bwMode="auto">
          <a:xfrm rot="16200000">
            <a:off x="6191250" y="1736726"/>
            <a:ext cx="2808287" cy="2303462"/>
          </a:xfrm>
          <a:prstGeom prst="parallelogram">
            <a:avLst>
              <a:gd name="adj" fmla="val 480"/>
            </a:avLst>
          </a:prstGeom>
          <a:solidFill>
            <a:srgbClr val="FEDAFB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uk-UA" sz="4400">
              <a:latin typeface="Monotype Corsiva" pitchFamily="66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6429388" y="4286256"/>
            <a:ext cx="235745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>
            <a:off x="4786314" y="3286124"/>
            <a:ext cx="307183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6429388" y="2357430"/>
            <a:ext cx="228601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4786314" y="5214950"/>
            <a:ext cx="221457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4857752" y="292893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uk-UA" dirty="0"/>
          </a:p>
        </p:txBody>
      </p:sp>
      <p:sp>
        <p:nvSpPr>
          <p:cNvPr id="17" name="TextBox 16"/>
          <p:cNvSpPr txBox="1"/>
          <p:nvPr/>
        </p:nvSpPr>
        <p:spPr>
          <a:xfrm>
            <a:off x="6572264" y="200024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uk-UA" dirty="0"/>
          </a:p>
        </p:txBody>
      </p:sp>
      <p:sp>
        <p:nvSpPr>
          <p:cNvPr id="18" name="TextBox 17"/>
          <p:cNvSpPr txBox="1"/>
          <p:nvPr/>
        </p:nvSpPr>
        <p:spPr>
          <a:xfrm>
            <a:off x="4857752" y="485776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uk-UA" dirty="0"/>
          </a:p>
        </p:txBody>
      </p:sp>
      <p:sp>
        <p:nvSpPr>
          <p:cNvPr id="19" name="TextBox 18"/>
          <p:cNvSpPr txBox="1"/>
          <p:nvPr/>
        </p:nvSpPr>
        <p:spPr>
          <a:xfrm>
            <a:off x="6572264" y="392906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</a:t>
            </a:r>
            <a:endParaRPr lang="uk-UA" dirty="0"/>
          </a:p>
        </p:txBody>
      </p:sp>
      <p:sp>
        <p:nvSpPr>
          <p:cNvPr id="20" name="TextBox 19"/>
          <p:cNvSpPr txBox="1"/>
          <p:nvPr/>
        </p:nvSpPr>
        <p:spPr>
          <a:xfrm>
            <a:off x="6572264" y="5572140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m II a</a:t>
            </a:r>
            <a:endParaRPr lang="uk-UA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142984"/>
            <a:ext cx="35076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 smtClean="0">
                <a:solidFill>
                  <a:schemeClr val="tx2">
                    <a:lumMod val="75000"/>
                  </a:schemeClr>
                </a:solidFill>
              </a:rPr>
              <a:t>Властивість 4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uk-UA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357430"/>
            <a:ext cx="38576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Якщо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площина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проходить через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пряму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паралельну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іншій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площині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перетинає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цю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площину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, то пряма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перетину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цих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площин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паралельна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тій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же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прямій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uk-UA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AutoShape 32"/>
          <p:cNvSpPr>
            <a:spLocks noChangeArrowheads="1"/>
          </p:cNvSpPr>
          <p:nvPr/>
        </p:nvSpPr>
        <p:spPr bwMode="auto">
          <a:xfrm rot="10800000">
            <a:off x="3851275" y="4292600"/>
            <a:ext cx="4895850" cy="1368425"/>
          </a:xfrm>
          <a:prstGeom prst="parallelogram">
            <a:avLst>
              <a:gd name="adj" fmla="val 187549"/>
            </a:avLst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uk-UA" sz="4400">
              <a:latin typeface="Monotype Corsiva" pitchFamily="66" charset="0"/>
            </a:endParaRPr>
          </a:p>
        </p:txBody>
      </p:sp>
      <p:sp>
        <p:nvSpPr>
          <p:cNvPr id="6" name="AutoShape 31"/>
          <p:cNvSpPr>
            <a:spLocks noChangeArrowheads="1"/>
          </p:cNvSpPr>
          <p:nvPr/>
        </p:nvSpPr>
        <p:spPr bwMode="auto">
          <a:xfrm rot="16200000">
            <a:off x="6191250" y="1736726"/>
            <a:ext cx="2808287" cy="2303462"/>
          </a:xfrm>
          <a:prstGeom prst="parallelogram">
            <a:avLst>
              <a:gd name="adj" fmla="val 480"/>
            </a:avLst>
          </a:prstGeom>
          <a:solidFill>
            <a:srgbClr val="FEDAFB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uk-UA" sz="4400">
              <a:latin typeface="Monotype Corsiva" pitchFamily="66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6429388" y="4286256"/>
            <a:ext cx="235745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6429388" y="2357430"/>
            <a:ext cx="228601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4786314" y="5214950"/>
            <a:ext cx="221457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6572264" y="1643050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a</a:t>
            </a:r>
            <a:endParaRPr lang="uk-UA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2264" y="385762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n</a:t>
            </a:r>
            <a:endParaRPr lang="uk-UA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16" y="5786454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n II a</a:t>
            </a:r>
            <a:endParaRPr lang="uk-UA" sz="3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3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http://s48.radikal.ru/i119/1301/ff/25f4ca6eab44.jpg"/>
          <p:cNvPicPr>
            <a:picLocks noChangeAspect="1" noChangeArrowheads="1"/>
          </p:cNvPicPr>
          <p:nvPr/>
        </p:nvPicPr>
        <p:blipFill>
          <a:blip r:embed="rId3" cstate="print"/>
          <a:srcRect t="21094"/>
          <a:stretch>
            <a:fillRect/>
          </a:stretch>
        </p:blipFill>
        <p:spPr bwMode="auto">
          <a:xfrm>
            <a:off x="4143372" y="1714488"/>
            <a:ext cx="4572000" cy="4810117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err="1" smtClean="0">
                <a:latin typeface="Comic Sans MS" pitchFamily="66" charset="0"/>
              </a:rPr>
              <a:t>Вза</a:t>
            </a:r>
            <a:r>
              <a:rPr lang="uk-UA" sz="3600" b="1" dirty="0" smtClean="0">
                <a:latin typeface="Comic Sans MS" pitchFamily="66" charset="0"/>
              </a:rPr>
              <a:t>ємне </a:t>
            </a:r>
            <a:r>
              <a:rPr lang="ru-RU" sz="3600" b="1" dirty="0" smtClean="0">
                <a:latin typeface="Comic Sans MS" pitchFamily="66" charset="0"/>
              </a:rPr>
              <a:t> </a:t>
            </a:r>
            <a:r>
              <a:rPr lang="ru-RU" sz="3600" b="1" dirty="0" err="1" smtClean="0">
                <a:latin typeface="Comic Sans MS" pitchFamily="66" charset="0"/>
              </a:rPr>
              <a:t>розташування</a:t>
            </a:r>
            <a:r>
              <a:rPr lang="ru-RU" sz="3600" b="1" dirty="0" smtClean="0">
                <a:latin typeface="Comic Sans MS" pitchFamily="66" charset="0"/>
              </a:rPr>
              <a:t> </a:t>
            </a:r>
            <a:r>
              <a:rPr lang="ru-RU" sz="3600" b="1" dirty="0" err="1" smtClean="0">
                <a:latin typeface="Comic Sans MS" pitchFamily="66" charset="0"/>
              </a:rPr>
              <a:t>прямої</a:t>
            </a:r>
            <a:r>
              <a:rPr lang="ru-RU" sz="3600" b="1" dirty="0" smtClean="0">
                <a:latin typeface="Comic Sans MS" pitchFamily="66" charset="0"/>
              </a:rPr>
              <a:t> та  </a:t>
            </a:r>
            <a:r>
              <a:rPr lang="ru-RU" sz="3600" b="1" dirty="0" err="1" smtClean="0">
                <a:latin typeface="Comic Sans MS" pitchFamily="66" charset="0"/>
              </a:rPr>
              <a:t>площини</a:t>
            </a:r>
            <a:r>
              <a:rPr lang="ru-RU" sz="3600" b="1" dirty="0" smtClean="0">
                <a:latin typeface="Comic Sans MS" pitchFamily="66" charset="0"/>
              </a:rPr>
              <a:t> .</a:t>
            </a:r>
          </a:p>
        </p:txBody>
      </p:sp>
      <p:sp>
        <p:nvSpPr>
          <p:cNvPr id="12464" name="AutoShape 176"/>
          <p:cNvSpPr>
            <a:spLocks noChangeArrowheads="1"/>
          </p:cNvSpPr>
          <p:nvPr/>
        </p:nvSpPr>
        <p:spPr bwMode="auto">
          <a:xfrm>
            <a:off x="468313" y="2781300"/>
            <a:ext cx="3744912" cy="1152525"/>
          </a:xfrm>
          <a:prstGeom prst="parallelogram">
            <a:avLst>
              <a:gd name="adj" fmla="val 812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2467" name="Text Box 179"/>
          <p:cNvSpPr txBox="1">
            <a:spLocks noChangeArrowheads="1"/>
          </p:cNvSpPr>
          <p:nvPr/>
        </p:nvSpPr>
        <p:spPr bwMode="auto">
          <a:xfrm>
            <a:off x="611188" y="3429000"/>
            <a:ext cx="382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12468" name="Line 180"/>
          <p:cNvSpPr>
            <a:spLocks noChangeShapeType="1"/>
          </p:cNvSpPr>
          <p:nvPr/>
        </p:nvSpPr>
        <p:spPr bwMode="auto">
          <a:xfrm flipV="1">
            <a:off x="1258888" y="2997200"/>
            <a:ext cx="1943100" cy="64770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2469" name="Text Box 181"/>
          <p:cNvSpPr txBox="1">
            <a:spLocks noChangeArrowheads="1"/>
          </p:cNvSpPr>
          <p:nvPr/>
        </p:nvSpPr>
        <p:spPr bwMode="auto">
          <a:xfrm>
            <a:off x="2843213" y="287655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470" name="Object 182"/>
          <p:cNvGraphicFramePr>
            <a:graphicFrameLocks noChangeAspect="1"/>
          </p:cNvGraphicFramePr>
          <p:nvPr/>
        </p:nvGraphicFramePr>
        <p:xfrm>
          <a:off x="996950" y="3933825"/>
          <a:ext cx="1663700" cy="584200"/>
        </p:xfrm>
        <a:graphic>
          <a:graphicData uri="http://schemas.openxmlformats.org/presentationml/2006/ole">
            <p:oleObj spid="_x0000_s1026" name="Формула" r:id="rId4" imgW="406080" imgH="139680" progId="Equation.3">
              <p:embed/>
            </p:oleObj>
          </a:graphicData>
        </a:graphic>
      </p:graphicFrame>
      <p:sp>
        <p:nvSpPr>
          <p:cNvPr id="12476" name="Text Box 188"/>
          <p:cNvSpPr txBox="1">
            <a:spLocks noChangeArrowheads="1"/>
          </p:cNvSpPr>
          <p:nvPr/>
        </p:nvSpPr>
        <p:spPr bwMode="auto">
          <a:xfrm>
            <a:off x="5143504" y="4857760"/>
            <a:ext cx="387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80" name="Text Box 192"/>
          <p:cNvSpPr txBox="1">
            <a:spLocks noChangeArrowheads="1"/>
          </p:cNvSpPr>
          <p:nvPr/>
        </p:nvSpPr>
        <p:spPr bwMode="auto">
          <a:xfrm>
            <a:off x="7786710" y="5643578"/>
            <a:ext cx="38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 rot="5400000" flipH="1" flipV="1">
            <a:off x="4607719" y="4250537"/>
            <a:ext cx="2500330" cy="142876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2" name="Picture 42" descr="MCj03440770000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>
          <a:xfrm rot="5400000">
            <a:off x="1081246" y="3990796"/>
            <a:ext cx="2120552" cy="31401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0">
                                            <p:subSp spid="_x0000_s102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470">
                                            <p:subSp spid="_x0000_s1026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470">
                                            <p:subSp spid="_x0000_s1026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464" grpId="0" animBg="1" autoUpdateAnimBg="0"/>
      <p:bldP spid="12467" grpId="0" autoUpdateAnimBg="0"/>
      <p:bldP spid="12468" grpId="0" animBg="1" autoUpdateAnimBg="0"/>
      <p:bldP spid="12469" grpId="0" autoUpdateAnimBg="0"/>
      <p:bldP spid="12476" grpId="0" autoUpdateAnimBg="0"/>
      <p:bldP spid="1248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 descr="http://anr.su/literatura/betaki/paris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000372"/>
            <a:ext cx="4190989" cy="3143242"/>
          </a:xfrm>
          <a:prstGeom prst="rect">
            <a:avLst/>
          </a:prstGeom>
          <a:noFill/>
        </p:spPr>
      </p:pic>
      <p:sp>
        <p:nvSpPr>
          <p:cNvPr id="27" name="Параллелограмм 26"/>
          <p:cNvSpPr/>
          <p:nvPr/>
        </p:nvSpPr>
        <p:spPr bwMode="auto">
          <a:xfrm>
            <a:off x="1571604" y="4500570"/>
            <a:ext cx="3286148" cy="1357322"/>
          </a:xfrm>
          <a:prstGeom prst="parallelogram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err="1" smtClean="0">
                <a:latin typeface="Comic Sans MS" pitchFamily="66" charset="0"/>
              </a:rPr>
              <a:t>Вза</a:t>
            </a:r>
            <a:r>
              <a:rPr lang="uk-UA" sz="3600" b="1" dirty="0" smtClean="0">
                <a:latin typeface="Comic Sans MS" pitchFamily="66" charset="0"/>
              </a:rPr>
              <a:t>ємне </a:t>
            </a:r>
            <a:r>
              <a:rPr lang="ru-RU" sz="3600" b="1" dirty="0" smtClean="0">
                <a:latin typeface="Comic Sans MS" pitchFamily="66" charset="0"/>
              </a:rPr>
              <a:t> </a:t>
            </a:r>
            <a:r>
              <a:rPr lang="ru-RU" sz="3600" b="1" dirty="0" err="1" smtClean="0">
                <a:latin typeface="Comic Sans MS" pitchFamily="66" charset="0"/>
              </a:rPr>
              <a:t>розташування</a:t>
            </a:r>
            <a:r>
              <a:rPr lang="ru-RU" sz="3600" b="1" dirty="0" smtClean="0">
                <a:latin typeface="Comic Sans MS" pitchFamily="66" charset="0"/>
              </a:rPr>
              <a:t> </a:t>
            </a:r>
            <a:r>
              <a:rPr lang="ru-RU" sz="3600" b="1" dirty="0" err="1" smtClean="0">
                <a:latin typeface="Comic Sans MS" pitchFamily="66" charset="0"/>
              </a:rPr>
              <a:t>прямої</a:t>
            </a:r>
            <a:r>
              <a:rPr lang="ru-RU" sz="3600" b="1" dirty="0" smtClean="0">
                <a:latin typeface="Comic Sans MS" pitchFamily="66" charset="0"/>
              </a:rPr>
              <a:t> та  </a:t>
            </a:r>
            <a:r>
              <a:rPr lang="ru-RU" sz="3600" b="1" dirty="0" err="1" smtClean="0">
                <a:latin typeface="Comic Sans MS" pitchFamily="66" charset="0"/>
              </a:rPr>
              <a:t>площини</a:t>
            </a:r>
            <a:r>
              <a:rPr lang="ru-RU" sz="3600" b="1" dirty="0" smtClean="0">
                <a:latin typeface="Comic Sans MS" pitchFamily="66" charset="0"/>
              </a:rPr>
              <a:t> .</a:t>
            </a:r>
          </a:p>
        </p:txBody>
      </p:sp>
      <p:sp>
        <p:nvSpPr>
          <p:cNvPr id="12465" name="AutoShape 177"/>
          <p:cNvSpPr>
            <a:spLocks noChangeArrowheads="1"/>
          </p:cNvSpPr>
          <p:nvPr/>
        </p:nvSpPr>
        <p:spPr bwMode="auto">
          <a:xfrm>
            <a:off x="4859338" y="2708275"/>
            <a:ext cx="3744912" cy="1152525"/>
          </a:xfrm>
          <a:prstGeom prst="parallelogram">
            <a:avLst>
              <a:gd name="adj" fmla="val 812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2472" name="Text Box 184"/>
          <p:cNvSpPr txBox="1">
            <a:spLocks noChangeArrowheads="1"/>
          </p:cNvSpPr>
          <p:nvPr/>
        </p:nvSpPr>
        <p:spPr bwMode="auto">
          <a:xfrm>
            <a:off x="5076825" y="3284538"/>
            <a:ext cx="382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12473" name="Line 185"/>
          <p:cNvSpPr>
            <a:spLocks noChangeShapeType="1"/>
          </p:cNvSpPr>
          <p:nvPr/>
        </p:nvSpPr>
        <p:spPr bwMode="auto">
          <a:xfrm flipV="1">
            <a:off x="6877050" y="1484313"/>
            <a:ext cx="1008063" cy="172878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2474" name="Freeform 186"/>
          <p:cNvSpPr>
            <a:spLocks/>
          </p:cNvSpPr>
          <p:nvPr/>
        </p:nvSpPr>
        <p:spPr bwMode="auto">
          <a:xfrm>
            <a:off x="6011863" y="3856038"/>
            <a:ext cx="481012" cy="798512"/>
          </a:xfrm>
          <a:custGeom>
            <a:avLst/>
            <a:gdLst>
              <a:gd name="T0" fmla="*/ 0 w 303"/>
              <a:gd name="T1" fmla="*/ 503 h 503"/>
              <a:gd name="T2" fmla="*/ 303 w 303"/>
              <a:gd name="T3" fmla="*/ 0 h 503"/>
              <a:gd name="T4" fmla="*/ 0 60000 65536"/>
              <a:gd name="T5" fmla="*/ 0 60000 65536"/>
              <a:gd name="T6" fmla="*/ 0 w 303"/>
              <a:gd name="T7" fmla="*/ 0 h 503"/>
              <a:gd name="T8" fmla="*/ 303 w 303"/>
              <a:gd name="T9" fmla="*/ 503 h 50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3" h="503">
                <a:moveTo>
                  <a:pt x="0" y="503"/>
                </a:moveTo>
                <a:lnTo>
                  <a:pt x="303" y="0"/>
                </a:lnTo>
              </a:path>
            </a:pathLst>
          </a:custGeom>
          <a:noFill/>
          <a:ln w="38100">
            <a:solidFill>
              <a:srgbClr val="0000FF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2475" name="Freeform 187"/>
          <p:cNvSpPr>
            <a:spLocks/>
          </p:cNvSpPr>
          <p:nvPr/>
        </p:nvSpPr>
        <p:spPr bwMode="auto">
          <a:xfrm>
            <a:off x="6507163" y="3200400"/>
            <a:ext cx="381000" cy="639763"/>
          </a:xfrm>
          <a:custGeom>
            <a:avLst/>
            <a:gdLst>
              <a:gd name="T0" fmla="*/ 0 w 240"/>
              <a:gd name="T1" fmla="*/ 403 h 403"/>
              <a:gd name="T2" fmla="*/ 240 w 240"/>
              <a:gd name="T3" fmla="*/ 0 h 403"/>
              <a:gd name="T4" fmla="*/ 0 60000 65536"/>
              <a:gd name="T5" fmla="*/ 0 60000 65536"/>
              <a:gd name="T6" fmla="*/ 0 w 240"/>
              <a:gd name="T7" fmla="*/ 0 h 403"/>
              <a:gd name="T8" fmla="*/ 240 w 240"/>
              <a:gd name="T9" fmla="*/ 403 h 40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0" h="403">
                <a:moveTo>
                  <a:pt x="0" y="403"/>
                </a:moveTo>
                <a:lnTo>
                  <a:pt x="240" y="0"/>
                </a:lnTo>
              </a:path>
            </a:pathLst>
          </a:custGeom>
          <a:noFill/>
          <a:ln w="38100" cap="flat">
            <a:solidFill>
              <a:srgbClr val="0000FF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2476" name="Text Box 188"/>
          <p:cNvSpPr txBox="1">
            <a:spLocks noChangeArrowheads="1"/>
          </p:cNvSpPr>
          <p:nvPr/>
        </p:nvSpPr>
        <p:spPr bwMode="auto">
          <a:xfrm>
            <a:off x="7524750" y="18446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79" name="Text Box 191"/>
          <p:cNvSpPr txBox="1">
            <a:spLocks noChangeArrowheads="1"/>
          </p:cNvSpPr>
          <p:nvPr/>
        </p:nvSpPr>
        <p:spPr bwMode="auto">
          <a:xfrm>
            <a:off x="6443663" y="2708275"/>
            <a:ext cx="455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 bwMode="auto">
          <a:xfrm rot="5400000">
            <a:off x="3036083" y="4179099"/>
            <a:ext cx="192882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Object 189"/>
          <p:cNvGraphicFramePr>
            <a:graphicFrameLocks noChangeAspect="1"/>
          </p:cNvGraphicFramePr>
          <p:nvPr/>
        </p:nvGraphicFramePr>
        <p:xfrm>
          <a:off x="5072066" y="5715016"/>
          <a:ext cx="2260600" cy="681037"/>
        </p:xfrm>
        <a:graphic>
          <a:graphicData uri="http://schemas.openxmlformats.org/presentationml/2006/ole">
            <p:oleObj spid="_x0000_s41988" name="Формула" r:id="rId4" imgW="634680" imgH="190440" progId="Equation.3">
              <p:embed/>
            </p:oleObj>
          </a:graphicData>
        </a:graphic>
      </p:graphicFrame>
      <p:sp>
        <p:nvSpPr>
          <p:cNvPr id="23" name="Овал 22"/>
          <p:cNvSpPr/>
          <p:nvPr/>
        </p:nvSpPr>
        <p:spPr bwMode="auto">
          <a:xfrm>
            <a:off x="3929058" y="5000636"/>
            <a:ext cx="142876" cy="142876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 bwMode="auto">
          <a:xfrm rot="5400000">
            <a:off x="3607587" y="5536421"/>
            <a:ext cx="78581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Text Box 191"/>
          <p:cNvSpPr txBox="1">
            <a:spLocks noChangeArrowheads="1"/>
          </p:cNvSpPr>
          <p:nvPr/>
        </p:nvSpPr>
        <p:spPr bwMode="auto">
          <a:xfrm>
            <a:off x="3286116" y="4714884"/>
            <a:ext cx="5984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4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 Box 188"/>
          <p:cNvSpPr txBox="1">
            <a:spLocks noChangeArrowheads="1"/>
          </p:cNvSpPr>
          <p:nvPr/>
        </p:nvSpPr>
        <p:spPr bwMode="auto">
          <a:xfrm>
            <a:off x="3571868" y="3357562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1000"/>
                                        <p:tgtEl>
                                          <p:spTgt spid="1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1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1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12290" grpId="0"/>
      <p:bldP spid="12465" grpId="0" animBg="1"/>
      <p:bldP spid="12472" grpId="0"/>
      <p:bldP spid="12473" grpId="0" animBg="1"/>
      <p:bldP spid="12474" grpId="0" animBg="1"/>
      <p:bldP spid="12475" grpId="0" animBg="1"/>
      <p:bldP spid="12476" grpId="0"/>
      <p:bldP spid="12479" grpId="0"/>
      <p:bldP spid="23" grpId="0" animBg="1"/>
      <p:bldP spid="25" grpId="0" autoUpdateAnimBg="0"/>
      <p:bldP spid="2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err="1" smtClean="0">
                <a:latin typeface="Comic Sans MS" pitchFamily="66" charset="0"/>
              </a:rPr>
              <a:t>Вза</a:t>
            </a:r>
            <a:r>
              <a:rPr lang="uk-UA" sz="3600" b="1" dirty="0" smtClean="0">
                <a:latin typeface="Comic Sans MS" pitchFamily="66" charset="0"/>
              </a:rPr>
              <a:t>ємне </a:t>
            </a:r>
            <a:r>
              <a:rPr lang="ru-RU" sz="3600" b="1" dirty="0" smtClean="0">
                <a:latin typeface="Comic Sans MS" pitchFamily="66" charset="0"/>
              </a:rPr>
              <a:t> </a:t>
            </a:r>
            <a:r>
              <a:rPr lang="ru-RU" sz="3600" b="1" dirty="0" err="1" smtClean="0">
                <a:latin typeface="Comic Sans MS" pitchFamily="66" charset="0"/>
              </a:rPr>
              <a:t>розташування</a:t>
            </a:r>
            <a:r>
              <a:rPr lang="ru-RU" sz="3600" b="1" dirty="0" smtClean="0">
                <a:latin typeface="Comic Sans MS" pitchFamily="66" charset="0"/>
              </a:rPr>
              <a:t> </a:t>
            </a:r>
            <a:r>
              <a:rPr lang="ru-RU" sz="3600" b="1" dirty="0" err="1" smtClean="0">
                <a:latin typeface="Comic Sans MS" pitchFamily="66" charset="0"/>
              </a:rPr>
              <a:t>прямої</a:t>
            </a:r>
            <a:r>
              <a:rPr lang="ru-RU" sz="3600" b="1" dirty="0" smtClean="0">
                <a:latin typeface="Comic Sans MS" pitchFamily="66" charset="0"/>
              </a:rPr>
              <a:t> та  </a:t>
            </a:r>
            <a:r>
              <a:rPr lang="ru-RU" sz="3600" b="1" dirty="0" err="1" smtClean="0">
                <a:latin typeface="Comic Sans MS" pitchFamily="66" charset="0"/>
              </a:rPr>
              <a:t>площини</a:t>
            </a:r>
            <a:r>
              <a:rPr lang="ru-RU" sz="3600" b="1" dirty="0" smtClean="0">
                <a:latin typeface="Comic Sans MS" pitchFamily="66" charset="0"/>
              </a:rPr>
              <a:t> .</a:t>
            </a:r>
          </a:p>
        </p:txBody>
      </p:sp>
      <p:sp>
        <p:nvSpPr>
          <p:cNvPr id="12466" name="AutoShape 178"/>
          <p:cNvSpPr>
            <a:spLocks noChangeArrowheads="1"/>
          </p:cNvSpPr>
          <p:nvPr/>
        </p:nvSpPr>
        <p:spPr bwMode="auto">
          <a:xfrm rot="4761158">
            <a:off x="55897" y="3515494"/>
            <a:ext cx="3744912" cy="1152525"/>
          </a:xfrm>
          <a:prstGeom prst="parallelogram">
            <a:avLst>
              <a:gd name="adj" fmla="val 812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2480" name="Text Box 192"/>
          <p:cNvSpPr txBox="1">
            <a:spLocks noChangeArrowheads="1"/>
          </p:cNvSpPr>
          <p:nvPr/>
        </p:nvSpPr>
        <p:spPr bwMode="auto">
          <a:xfrm>
            <a:off x="857224" y="4357694"/>
            <a:ext cx="38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12481" name="Freeform 193"/>
          <p:cNvSpPr>
            <a:spLocks/>
          </p:cNvSpPr>
          <p:nvPr/>
        </p:nvSpPr>
        <p:spPr bwMode="auto">
          <a:xfrm rot="4781826">
            <a:off x="1035804" y="4847881"/>
            <a:ext cx="4000528" cy="71438"/>
          </a:xfrm>
          <a:custGeom>
            <a:avLst/>
            <a:gdLst>
              <a:gd name="T0" fmla="*/ 0 w 3006"/>
              <a:gd name="T1" fmla="*/ 3 h 3"/>
              <a:gd name="T2" fmla="*/ 3006 w 3006"/>
              <a:gd name="T3" fmla="*/ 0 h 3"/>
              <a:gd name="T4" fmla="*/ 0 60000 65536"/>
              <a:gd name="T5" fmla="*/ 0 60000 65536"/>
              <a:gd name="T6" fmla="*/ 0 w 3006"/>
              <a:gd name="T7" fmla="*/ 0 h 3"/>
              <a:gd name="T8" fmla="*/ 3006 w 3006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06" h="3">
                <a:moveTo>
                  <a:pt x="0" y="3"/>
                </a:moveTo>
                <a:lnTo>
                  <a:pt x="3006" y="0"/>
                </a:lnTo>
              </a:path>
            </a:pathLst>
          </a:custGeom>
          <a:noFill/>
          <a:ln w="38100">
            <a:solidFill>
              <a:srgbClr val="008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2482" name="Text Box 194"/>
          <p:cNvSpPr txBox="1">
            <a:spLocks noChangeArrowheads="1"/>
          </p:cNvSpPr>
          <p:nvPr/>
        </p:nvSpPr>
        <p:spPr bwMode="auto">
          <a:xfrm>
            <a:off x="3143240" y="4643446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3" name="Picture 5" descr="Міст через річку Інгулець by &lt;a href='http://www.panoramio.com/photo/2593711' target='_blank'&gt;Oliseh&lt;/a&g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26004">
            <a:off x="4289109" y="2128859"/>
            <a:ext cx="4381530" cy="3286148"/>
          </a:xfrm>
          <a:prstGeom prst="parallelogram">
            <a:avLst/>
          </a:prstGeom>
          <a:noFill/>
        </p:spPr>
      </p:pic>
      <p:cxnSp>
        <p:nvCxnSpPr>
          <p:cNvPr id="22" name="Прямая соединительная линия 21"/>
          <p:cNvCxnSpPr/>
          <p:nvPr/>
        </p:nvCxnSpPr>
        <p:spPr bwMode="auto">
          <a:xfrm flipV="1">
            <a:off x="5143504" y="2428868"/>
            <a:ext cx="3500462" cy="71438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466" grpId="0" animBg="1" autoUpdateAnimBg="0"/>
      <p:bldP spid="12480" grpId="0" autoUpdateAnimBg="0"/>
      <p:bldP spid="12481" grpId="0" animBg="1" autoUpdateAnimBg="0"/>
      <p:bldP spid="1248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err="1" smtClean="0">
                <a:latin typeface="Comic Sans MS" pitchFamily="66" charset="0"/>
              </a:rPr>
              <a:t>Вза</a:t>
            </a:r>
            <a:r>
              <a:rPr lang="uk-UA" sz="3600" b="1" dirty="0" smtClean="0">
                <a:latin typeface="Comic Sans MS" pitchFamily="66" charset="0"/>
              </a:rPr>
              <a:t>ємне </a:t>
            </a:r>
            <a:r>
              <a:rPr lang="ru-RU" sz="3600" b="1" dirty="0" smtClean="0">
                <a:latin typeface="Comic Sans MS" pitchFamily="66" charset="0"/>
              </a:rPr>
              <a:t> </a:t>
            </a:r>
            <a:r>
              <a:rPr lang="ru-RU" sz="3600" b="1" dirty="0" err="1" smtClean="0">
                <a:latin typeface="Comic Sans MS" pitchFamily="66" charset="0"/>
              </a:rPr>
              <a:t>розташування</a:t>
            </a:r>
            <a:r>
              <a:rPr lang="ru-RU" sz="3600" b="1" dirty="0" smtClean="0">
                <a:latin typeface="Comic Sans MS" pitchFamily="66" charset="0"/>
              </a:rPr>
              <a:t> </a:t>
            </a:r>
            <a:r>
              <a:rPr lang="ru-RU" sz="3600" b="1" dirty="0" err="1" smtClean="0">
                <a:latin typeface="Comic Sans MS" pitchFamily="66" charset="0"/>
              </a:rPr>
              <a:t>прямої</a:t>
            </a:r>
            <a:r>
              <a:rPr lang="ru-RU" sz="3600" b="1" dirty="0" smtClean="0">
                <a:latin typeface="Comic Sans MS" pitchFamily="66" charset="0"/>
              </a:rPr>
              <a:t> та  </a:t>
            </a:r>
            <a:r>
              <a:rPr lang="ru-RU" sz="3600" b="1" dirty="0" err="1" smtClean="0">
                <a:latin typeface="Comic Sans MS" pitchFamily="66" charset="0"/>
              </a:rPr>
              <a:t>площини</a:t>
            </a:r>
            <a:r>
              <a:rPr lang="ru-RU" sz="3600" b="1" dirty="0" smtClean="0">
                <a:latin typeface="Comic Sans MS" pitchFamily="66" charset="0"/>
              </a:rPr>
              <a:t> .</a:t>
            </a:r>
          </a:p>
        </p:txBody>
      </p:sp>
      <p:sp>
        <p:nvSpPr>
          <p:cNvPr id="12464" name="AutoShape 176"/>
          <p:cNvSpPr>
            <a:spLocks noChangeArrowheads="1"/>
          </p:cNvSpPr>
          <p:nvPr/>
        </p:nvSpPr>
        <p:spPr bwMode="auto">
          <a:xfrm>
            <a:off x="468313" y="2781300"/>
            <a:ext cx="3744912" cy="1152525"/>
          </a:xfrm>
          <a:prstGeom prst="parallelogram">
            <a:avLst>
              <a:gd name="adj" fmla="val 812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2465" name="AutoShape 177"/>
          <p:cNvSpPr>
            <a:spLocks noChangeArrowheads="1"/>
          </p:cNvSpPr>
          <p:nvPr/>
        </p:nvSpPr>
        <p:spPr bwMode="auto">
          <a:xfrm>
            <a:off x="4859338" y="2708275"/>
            <a:ext cx="3744912" cy="1152525"/>
          </a:xfrm>
          <a:prstGeom prst="parallelogram">
            <a:avLst>
              <a:gd name="adj" fmla="val 812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2466" name="AutoShape 178"/>
          <p:cNvSpPr>
            <a:spLocks noChangeArrowheads="1"/>
          </p:cNvSpPr>
          <p:nvPr/>
        </p:nvSpPr>
        <p:spPr bwMode="auto">
          <a:xfrm>
            <a:off x="2484438" y="5373688"/>
            <a:ext cx="3744912" cy="1152525"/>
          </a:xfrm>
          <a:prstGeom prst="parallelogram">
            <a:avLst>
              <a:gd name="adj" fmla="val 8123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2467" name="Text Box 179"/>
          <p:cNvSpPr txBox="1">
            <a:spLocks noChangeArrowheads="1"/>
          </p:cNvSpPr>
          <p:nvPr/>
        </p:nvSpPr>
        <p:spPr bwMode="auto">
          <a:xfrm>
            <a:off x="611188" y="3429000"/>
            <a:ext cx="382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12468" name="Line 180"/>
          <p:cNvSpPr>
            <a:spLocks noChangeShapeType="1"/>
          </p:cNvSpPr>
          <p:nvPr/>
        </p:nvSpPr>
        <p:spPr bwMode="auto">
          <a:xfrm flipV="1">
            <a:off x="1258888" y="2997200"/>
            <a:ext cx="1943100" cy="64770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2469" name="Text Box 181"/>
          <p:cNvSpPr txBox="1">
            <a:spLocks noChangeArrowheads="1"/>
          </p:cNvSpPr>
          <p:nvPr/>
        </p:nvSpPr>
        <p:spPr bwMode="auto">
          <a:xfrm>
            <a:off x="2843213" y="287655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470" name="Object 182"/>
          <p:cNvGraphicFramePr>
            <a:graphicFrameLocks noChangeAspect="1"/>
          </p:cNvGraphicFramePr>
          <p:nvPr/>
        </p:nvGraphicFramePr>
        <p:xfrm>
          <a:off x="971550" y="3933825"/>
          <a:ext cx="1714500" cy="584200"/>
        </p:xfrm>
        <a:graphic>
          <a:graphicData uri="http://schemas.openxmlformats.org/presentationml/2006/ole">
            <p:oleObj spid="_x0000_s44034" name="Формула" r:id="rId3" imgW="419100" imgH="139700" progId="Equation.3">
              <p:embed/>
            </p:oleObj>
          </a:graphicData>
        </a:graphic>
      </p:graphicFrame>
      <p:sp>
        <p:nvSpPr>
          <p:cNvPr id="12472" name="Text Box 184"/>
          <p:cNvSpPr txBox="1">
            <a:spLocks noChangeArrowheads="1"/>
          </p:cNvSpPr>
          <p:nvPr/>
        </p:nvSpPr>
        <p:spPr bwMode="auto">
          <a:xfrm>
            <a:off x="5076825" y="3284538"/>
            <a:ext cx="382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12473" name="Line 185"/>
          <p:cNvSpPr>
            <a:spLocks noChangeShapeType="1"/>
          </p:cNvSpPr>
          <p:nvPr/>
        </p:nvSpPr>
        <p:spPr bwMode="auto">
          <a:xfrm flipV="1">
            <a:off x="6877050" y="1484313"/>
            <a:ext cx="1008063" cy="172878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2474" name="Freeform 186"/>
          <p:cNvSpPr>
            <a:spLocks/>
          </p:cNvSpPr>
          <p:nvPr/>
        </p:nvSpPr>
        <p:spPr bwMode="auto">
          <a:xfrm>
            <a:off x="6011863" y="3856038"/>
            <a:ext cx="481012" cy="798512"/>
          </a:xfrm>
          <a:custGeom>
            <a:avLst/>
            <a:gdLst>
              <a:gd name="T0" fmla="*/ 0 w 303"/>
              <a:gd name="T1" fmla="*/ 503 h 503"/>
              <a:gd name="T2" fmla="*/ 303 w 303"/>
              <a:gd name="T3" fmla="*/ 0 h 503"/>
              <a:gd name="T4" fmla="*/ 0 60000 65536"/>
              <a:gd name="T5" fmla="*/ 0 60000 65536"/>
              <a:gd name="T6" fmla="*/ 0 w 303"/>
              <a:gd name="T7" fmla="*/ 0 h 503"/>
              <a:gd name="T8" fmla="*/ 303 w 303"/>
              <a:gd name="T9" fmla="*/ 503 h 50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3" h="503">
                <a:moveTo>
                  <a:pt x="0" y="503"/>
                </a:moveTo>
                <a:lnTo>
                  <a:pt x="303" y="0"/>
                </a:lnTo>
              </a:path>
            </a:pathLst>
          </a:custGeom>
          <a:noFill/>
          <a:ln w="38100">
            <a:solidFill>
              <a:srgbClr val="0000FF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2475" name="Freeform 187"/>
          <p:cNvSpPr>
            <a:spLocks/>
          </p:cNvSpPr>
          <p:nvPr/>
        </p:nvSpPr>
        <p:spPr bwMode="auto">
          <a:xfrm>
            <a:off x="6507163" y="3200400"/>
            <a:ext cx="381000" cy="639763"/>
          </a:xfrm>
          <a:custGeom>
            <a:avLst/>
            <a:gdLst>
              <a:gd name="T0" fmla="*/ 0 w 240"/>
              <a:gd name="T1" fmla="*/ 403 h 403"/>
              <a:gd name="T2" fmla="*/ 240 w 240"/>
              <a:gd name="T3" fmla="*/ 0 h 403"/>
              <a:gd name="T4" fmla="*/ 0 60000 65536"/>
              <a:gd name="T5" fmla="*/ 0 60000 65536"/>
              <a:gd name="T6" fmla="*/ 0 w 240"/>
              <a:gd name="T7" fmla="*/ 0 h 403"/>
              <a:gd name="T8" fmla="*/ 240 w 240"/>
              <a:gd name="T9" fmla="*/ 403 h 40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0" h="403">
                <a:moveTo>
                  <a:pt x="0" y="403"/>
                </a:moveTo>
                <a:lnTo>
                  <a:pt x="240" y="0"/>
                </a:lnTo>
              </a:path>
            </a:pathLst>
          </a:custGeom>
          <a:noFill/>
          <a:ln w="38100" cap="flat">
            <a:solidFill>
              <a:srgbClr val="0000FF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2476" name="Text Box 188"/>
          <p:cNvSpPr txBox="1">
            <a:spLocks noChangeArrowheads="1"/>
          </p:cNvSpPr>
          <p:nvPr/>
        </p:nvSpPr>
        <p:spPr bwMode="auto">
          <a:xfrm>
            <a:off x="7524750" y="18446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477" name="Object 189"/>
          <p:cNvGraphicFramePr>
            <a:graphicFrameLocks noChangeAspect="1"/>
          </p:cNvGraphicFramePr>
          <p:nvPr/>
        </p:nvGraphicFramePr>
        <p:xfrm>
          <a:off x="6443663" y="3824288"/>
          <a:ext cx="2305050" cy="681037"/>
        </p:xfrm>
        <a:graphic>
          <a:graphicData uri="http://schemas.openxmlformats.org/presentationml/2006/ole">
            <p:oleObj spid="_x0000_s44035" name="Формула" r:id="rId4" imgW="647700" imgH="190500" progId="Equation.3">
              <p:embed/>
            </p:oleObj>
          </a:graphicData>
        </a:graphic>
      </p:graphicFrame>
      <p:sp>
        <p:nvSpPr>
          <p:cNvPr id="12479" name="Text Box 191"/>
          <p:cNvSpPr txBox="1">
            <a:spLocks noChangeArrowheads="1"/>
          </p:cNvSpPr>
          <p:nvPr/>
        </p:nvSpPr>
        <p:spPr bwMode="auto">
          <a:xfrm>
            <a:off x="6443663" y="2708275"/>
            <a:ext cx="455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80" name="Text Box 192"/>
          <p:cNvSpPr txBox="1">
            <a:spLocks noChangeArrowheads="1"/>
          </p:cNvSpPr>
          <p:nvPr/>
        </p:nvSpPr>
        <p:spPr bwMode="auto">
          <a:xfrm>
            <a:off x="2771775" y="5949950"/>
            <a:ext cx="38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12481" name="Freeform 193"/>
          <p:cNvSpPr>
            <a:spLocks/>
          </p:cNvSpPr>
          <p:nvPr/>
        </p:nvSpPr>
        <p:spPr bwMode="auto">
          <a:xfrm>
            <a:off x="2771775" y="5151438"/>
            <a:ext cx="4772025" cy="4762"/>
          </a:xfrm>
          <a:custGeom>
            <a:avLst/>
            <a:gdLst>
              <a:gd name="T0" fmla="*/ 0 w 3006"/>
              <a:gd name="T1" fmla="*/ 3 h 3"/>
              <a:gd name="T2" fmla="*/ 3006 w 3006"/>
              <a:gd name="T3" fmla="*/ 0 h 3"/>
              <a:gd name="T4" fmla="*/ 0 60000 65536"/>
              <a:gd name="T5" fmla="*/ 0 60000 65536"/>
              <a:gd name="T6" fmla="*/ 0 w 3006"/>
              <a:gd name="T7" fmla="*/ 0 h 3"/>
              <a:gd name="T8" fmla="*/ 3006 w 3006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06" h="3">
                <a:moveTo>
                  <a:pt x="0" y="3"/>
                </a:moveTo>
                <a:lnTo>
                  <a:pt x="3006" y="0"/>
                </a:lnTo>
              </a:path>
            </a:pathLst>
          </a:custGeom>
          <a:noFill/>
          <a:ln w="38100">
            <a:solidFill>
              <a:srgbClr val="008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2482" name="Text Box 194"/>
          <p:cNvSpPr txBox="1">
            <a:spLocks noChangeArrowheads="1"/>
          </p:cNvSpPr>
          <p:nvPr/>
        </p:nvSpPr>
        <p:spPr bwMode="auto">
          <a:xfrm>
            <a:off x="2843213" y="46529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1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1000"/>
                                        <p:tgtEl>
                                          <p:spTgt spid="1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1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1000"/>
                                        <p:tgtEl>
                                          <p:spTgt spid="1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1000"/>
                                        <p:tgtEl>
                                          <p:spTgt spid="1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1000"/>
                                        <p:tgtEl>
                                          <p:spTgt spid="1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464" grpId="0" animBg="1"/>
      <p:bldP spid="12465" grpId="0" animBg="1"/>
      <p:bldP spid="12466" grpId="0" animBg="1"/>
      <p:bldP spid="12467" grpId="0"/>
      <p:bldP spid="12468" grpId="0" animBg="1"/>
      <p:bldP spid="12469" grpId="0"/>
      <p:bldP spid="12472" grpId="0"/>
      <p:bldP spid="12473" grpId="0" animBg="1"/>
      <p:bldP spid="12474" grpId="0" animBg="1"/>
      <p:bldP spid="12475" grpId="0" animBg="1"/>
      <p:bldP spid="12480" grpId="0"/>
      <p:bldP spid="12481" grpId="0" animBg="1"/>
      <p:bldP spid="124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err="1" smtClean="0">
                <a:latin typeface="Comic Sans MS" pitchFamily="66" charset="0"/>
              </a:rPr>
              <a:t>Означення</a:t>
            </a:r>
            <a:r>
              <a:rPr lang="ru-RU" sz="3200" b="1" dirty="0" smtClean="0">
                <a:latin typeface="Comic Sans MS" pitchFamily="66" charset="0"/>
              </a:rPr>
              <a:t> </a:t>
            </a:r>
            <a:r>
              <a:rPr lang="ru-RU" sz="3200" b="1" dirty="0" err="1" smtClean="0">
                <a:latin typeface="Comic Sans MS" pitchFamily="66" charset="0"/>
              </a:rPr>
              <a:t>паралельності</a:t>
            </a:r>
            <a:r>
              <a:rPr lang="ru-RU" sz="3200" b="1" dirty="0" smtClean="0">
                <a:latin typeface="Comic Sans MS" pitchFamily="66" charset="0"/>
              </a:rPr>
              <a:t> </a:t>
            </a:r>
            <a:r>
              <a:rPr lang="ru-RU" sz="3200" b="1" dirty="0" err="1" smtClean="0">
                <a:latin typeface="Comic Sans MS" pitchFamily="66" charset="0"/>
              </a:rPr>
              <a:t>прямої</a:t>
            </a:r>
            <a:r>
              <a:rPr lang="ru-RU" sz="3200" b="1" dirty="0" smtClean="0">
                <a:latin typeface="Comic Sans MS" pitchFamily="66" charset="0"/>
              </a:rPr>
              <a:t> та </a:t>
            </a:r>
            <a:r>
              <a:rPr lang="ru-RU" sz="3200" b="1" dirty="0" err="1" smtClean="0">
                <a:latin typeface="Comic Sans MS" pitchFamily="66" charset="0"/>
              </a:rPr>
              <a:t>площини</a:t>
            </a:r>
            <a:r>
              <a:rPr lang="ru-RU" sz="3200" b="1" dirty="0" smtClean="0">
                <a:latin typeface="Comic Sans MS" pitchFamily="66" charset="0"/>
              </a:rPr>
              <a:t>.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331913" y="2060575"/>
            <a:ext cx="6553200" cy="1922463"/>
          </a:xfrm>
          <a:prstGeom prst="rect">
            <a:avLst/>
          </a:prstGeom>
          <a:solidFill>
            <a:srgbClr val="FEDAFB"/>
          </a:solidFill>
          <a:ln w="25400">
            <a:noFill/>
            <a:prstDash val="lgDash"/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800" dirty="0" smtClean="0">
                <a:solidFill>
                  <a:schemeClr val="hlink"/>
                </a:solidFill>
              </a:rPr>
              <a:t>Пряма </a:t>
            </a:r>
            <a:r>
              <a:rPr lang="ru-RU" sz="2800" dirty="0" err="1" smtClean="0">
                <a:solidFill>
                  <a:schemeClr val="hlink"/>
                </a:solidFill>
              </a:rPr>
              <a:t>і</a:t>
            </a:r>
            <a:r>
              <a:rPr lang="ru-RU" sz="2800" dirty="0" smtClean="0">
                <a:solidFill>
                  <a:schemeClr val="hlink"/>
                </a:solidFill>
              </a:rPr>
              <a:t> </a:t>
            </a:r>
            <a:r>
              <a:rPr lang="ru-RU" sz="2800" dirty="0" err="1" smtClean="0">
                <a:solidFill>
                  <a:schemeClr val="hlink"/>
                </a:solidFill>
              </a:rPr>
              <a:t>площина</a:t>
            </a:r>
            <a:r>
              <a:rPr lang="ru-RU" sz="2800" dirty="0" smtClean="0">
                <a:solidFill>
                  <a:schemeClr val="hlink"/>
                </a:solidFill>
              </a:rPr>
              <a:t>  </a:t>
            </a:r>
            <a:r>
              <a:rPr lang="ru-RU" sz="2800" dirty="0" err="1" smtClean="0">
                <a:solidFill>
                  <a:schemeClr val="hlink"/>
                </a:solidFill>
              </a:rPr>
              <a:t>називаються</a:t>
            </a:r>
            <a:r>
              <a:rPr lang="ru-RU" sz="2800" dirty="0" smtClean="0">
                <a:solidFill>
                  <a:schemeClr val="hlink"/>
                </a:solidFill>
              </a:rPr>
              <a:t> </a:t>
            </a:r>
            <a:endParaRPr lang="ru-RU" sz="2800" dirty="0">
              <a:solidFill>
                <a:schemeClr val="hlink"/>
              </a:solidFill>
            </a:endParaRPr>
          </a:p>
          <a:p>
            <a:pPr algn="just"/>
            <a:r>
              <a:rPr lang="ru-RU" sz="2800" dirty="0" err="1" smtClean="0">
                <a:solidFill>
                  <a:schemeClr val="hlink"/>
                </a:solidFill>
              </a:rPr>
              <a:t>паралельними</a:t>
            </a:r>
            <a:r>
              <a:rPr lang="ru-RU" sz="2800" dirty="0">
                <a:solidFill>
                  <a:schemeClr val="hlink"/>
                </a:solidFill>
              </a:rPr>
              <a:t>, </a:t>
            </a:r>
            <a:r>
              <a:rPr lang="ru-RU" sz="2800" dirty="0" err="1" smtClean="0">
                <a:solidFill>
                  <a:schemeClr val="hlink"/>
                </a:solidFill>
              </a:rPr>
              <a:t>якщо</a:t>
            </a:r>
            <a:r>
              <a:rPr lang="ru-RU" sz="2800" dirty="0" smtClean="0">
                <a:solidFill>
                  <a:schemeClr val="hlink"/>
                </a:solidFill>
              </a:rPr>
              <a:t>  вони </a:t>
            </a:r>
            <a:endParaRPr lang="ru-RU" sz="2800" dirty="0">
              <a:solidFill>
                <a:schemeClr val="hlink"/>
              </a:solidFill>
            </a:endParaRPr>
          </a:p>
          <a:p>
            <a:pPr algn="just"/>
            <a:r>
              <a:rPr lang="ru-RU" sz="2800" dirty="0">
                <a:solidFill>
                  <a:schemeClr val="hlink"/>
                </a:solidFill>
              </a:rPr>
              <a:t>не </a:t>
            </a:r>
            <a:r>
              <a:rPr lang="ru-RU" sz="2800" dirty="0" err="1" smtClean="0">
                <a:solidFill>
                  <a:schemeClr val="hlink"/>
                </a:solidFill>
              </a:rPr>
              <a:t>перетинаються</a:t>
            </a:r>
            <a:r>
              <a:rPr lang="ru-RU" sz="2800" dirty="0" smtClean="0">
                <a:solidFill>
                  <a:schemeClr val="hlink"/>
                </a:solidFill>
              </a:rPr>
              <a:t>.</a:t>
            </a:r>
          </a:p>
          <a:p>
            <a:pPr algn="just"/>
            <a:r>
              <a:rPr lang="ru-RU" sz="2800" dirty="0" smtClean="0">
                <a:solidFill>
                  <a:srgbClr val="006600"/>
                </a:solidFill>
              </a:rPr>
              <a:t>(Не </a:t>
            </a:r>
            <a:r>
              <a:rPr lang="ru-RU" sz="2800" dirty="0" err="1" smtClean="0">
                <a:solidFill>
                  <a:srgbClr val="006600"/>
                </a:solidFill>
              </a:rPr>
              <a:t>мають</a:t>
            </a:r>
            <a:r>
              <a:rPr lang="ru-RU" sz="2800" dirty="0" smtClean="0">
                <a:solidFill>
                  <a:srgbClr val="006600"/>
                </a:solidFill>
              </a:rPr>
              <a:t> </a:t>
            </a:r>
            <a:r>
              <a:rPr lang="ru-RU" sz="2800" dirty="0" err="1" smtClean="0">
                <a:solidFill>
                  <a:srgbClr val="006600"/>
                </a:solidFill>
              </a:rPr>
              <a:t>спільних</a:t>
            </a:r>
            <a:r>
              <a:rPr lang="ru-RU" sz="2800" dirty="0" smtClean="0">
                <a:solidFill>
                  <a:srgbClr val="006600"/>
                </a:solidFill>
              </a:rPr>
              <a:t> </a:t>
            </a:r>
            <a:r>
              <a:rPr lang="ru-RU" sz="2800" dirty="0" err="1" smtClean="0">
                <a:solidFill>
                  <a:srgbClr val="006600"/>
                </a:solidFill>
              </a:rPr>
              <a:t>точок</a:t>
            </a:r>
            <a:r>
              <a:rPr lang="ru-RU" sz="2800" dirty="0" smtClean="0">
                <a:solidFill>
                  <a:srgbClr val="006600"/>
                </a:solidFill>
              </a:rPr>
              <a:t>.)</a:t>
            </a:r>
            <a:endParaRPr lang="ru-RU" sz="2800" dirty="0">
              <a:solidFill>
                <a:srgbClr val="006600"/>
              </a:solidFill>
            </a:endParaRPr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755650" y="5300663"/>
            <a:ext cx="5184775" cy="1223962"/>
          </a:xfrm>
          <a:prstGeom prst="parallelogram">
            <a:avLst>
              <a:gd name="adj" fmla="val 105901"/>
            </a:avLst>
          </a:prstGeom>
          <a:solidFill>
            <a:srgbClr val="E1FB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1187450" y="6021388"/>
            <a:ext cx="382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1331913" y="4797425"/>
            <a:ext cx="4679950" cy="0"/>
          </a:xfrm>
          <a:prstGeom prst="line">
            <a:avLst/>
          </a:prstGeom>
          <a:noFill/>
          <a:ln w="412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1547813" y="42211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5703888" y="5630863"/>
            <a:ext cx="25972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 dirty="0">
                <a:latin typeface="Times New Roman" pitchFamily="18" charset="0"/>
              </a:rPr>
              <a:t>а 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i="1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l-GR" sz="2800" i="1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а</a:t>
            </a:r>
            <a:endParaRPr lang="en-US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0" animBg="1"/>
      <p:bldP spid="16391" grpId="0"/>
      <p:bldP spid="16392" grpId="0" animBg="1"/>
      <p:bldP spid="16393" grpId="0"/>
      <p:bldP spid="163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err="1" smtClean="0">
                <a:latin typeface="Comic Sans MS" pitchFamily="66" charset="0"/>
              </a:rPr>
              <a:t>Ознака</a:t>
            </a:r>
            <a:r>
              <a:rPr lang="ru-RU" sz="3200" b="1" dirty="0" smtClean="0">
                <a:latin typeface="Comic Sans MS" pitchFamily="66" charset="0"/>
              </a:rPr>
              <a:t> </a:t>
            </a:r>
            <a:r>
              <a:rPr lang="ru-RU" sz="3200" b="1" dirty="0" err="1" smtClean="0">
                <a:latin typeface="Comic Sans MS" pitchFamily="66" charset="0"/>
              </a:rPr>
              <a:t>паралельності</a:t>
            </a:r>
            <a:r>
              <a:rPr lang="ru-RU" sz="3200" b="1" dirty="0" smtClean="0">
                <a:latin typeface="Comic Sans MS" pitchFamily="66" charset="0"/>
              </a:rPr>
              <a:t> </a:t>
            </a:r>
            <a:r>
              <a:rPr lang="ru-RU" sz="3200" b="1" dirty="0" err="1" smtClean="0">
                <a:latin typeface="Comic Sans MS" pitchFamily="66" charset="0"/>
              </a:rPr>
              <a:t>прямої</a:t>
            </a:r>
            <a:r>
              <a:rPr lang="ru-RU" sz="3200" b="1" dirty="0" smtClean="0">
                <a:latin typeface="Comic Sans MS" pitchFamily="66" charset="0"/>
              </a:rPr>
              <a:t> та </a:t>
            </a:r>
            <a:r>
              <a:rPr lang="ru-RU" sz="3200" b="1" dirty="0" err="1" smtClean="0">
                <a:latin typeface="Comic Sans MS" pitchFamily="66" charset="0"/>
              </a:rPr>
              <a:t>площини</a:t>
            </a:r>
            <a:endParaRPr lang="ru-RU" sz="3200" b="1" dirty="0" smtClean="0">
              <a:latin typeface="Comic Sans MS" pitchFamily="66" charset="0"/>
            </a:endParaRP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 rot="8495300" flipH="1">
            <a:off x="278789" y="4717512"/>
            <a:ext cx="3756025" cy="1516062"/>
          </a:xfrm>
          <a:prstGeom prst="parallelogram">
            <a:avLst>
              <a:gd name="adj" fmla="val 128474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17416" name="Freeform 8"/>
          <p:cNvSpPr>
            <a:spLocks/>
          </p:cNvSpPr>
          <p:nvPr/>
        </p:nvSpPr>
        <p:spPr bwMode="auto">
          <a:xfrm>
            <a:off x="1071538" y="4500570"/>
            <a:ext cx="3836987" cy="9525"/>
          </a:xfrm>
          <a:custGeom>
            <a:avLst/>
            <a:gdLst>
              <a:gd name="T0" fmla="*/ 0 w 2417"/>
              <a:gd name="T1" fmla="*/ 6 h 6"/>
              <a:gd name="T2" fmla="*/ 2417 w 2417"/>
              <a:gd name="T3" fmla="*/ 0 h 6"/>
              <a:gd name="T4" fmla="*/ 0 60000 65536"/>
              <a:gd name="T5" fmla="*/ 0 60000 65536"/>
              <a:gd name="T6" fmla="*/ 0 w 2417"/>
              <a:gd name="T7" fmla="*/ 0 h 6"/>
              <a:gd name="T8" fmla="*/ 2417 w 2417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17" h="6">
                <a:moveTo>
                  <a:pt x="0" y="6"/>
                </a:moveTo>
                <a:lnTo>
                  <a:pt x="2417" y="0"/>
                </a:lnTo>
              </a:path>
            </a:pathLst>
          </a:custGeom>
          <a:noFill/>
          <a:ln w="38100">
            <a:solidFill>
              <a:srgbClr val="008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7417" name="Freeform 9"/>
          <p:cNvSpPr>
            <a:spLocks/>
          </p:cNvSpPr>
          <p:nvPr/>
        </p:nvSpPr>
        <p:spPr bwMode="auto">
          <a:xfrm>
            <a:off x="1000100" y="5357826"/>
            <a:ext cx="2389187" cy="17463"/>
          </a:xfrm>
          <a:custGeom>
            <a:avLst/>
            <a:gdLst>
              <a:gd name="T0" fmla="*/ 0 w 1505"/>
              <a:gd name="T1" fmla="*/ 11 h 11"/>
              <a:gd name="T2" fmla="*/ 1505 w 1505"/>
              <a:gd name="T3" fmla="*/ 0 h 11"/>
              <a:gd name="T4" fmla="*/ 0 60000 65536"/>
              <a:gd name="T5" fmla="*/ 0 60000 65536"/>
              <a:gd name="T6" fmla="*/ 0 w 1505"/>
              <a:gd name="T7" fmla="*/ 0 h 11"/>
              <a:gd name="T8" fmla="*/ 1505 w 1505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05" h="11">
                <a:moveTo>
                  <a:pt x="0" y="11"/>
                </a:moveTo>
                <a:lnTo>
                  <a:pt x="1505" y="0"/>
                </a:lnTo>
              </a:path>
            </a:pathLst>
          </a:custGeom>
          <a:noFill/>
          <a:ln w="38100">
            <a:solidFill>
              <a:srgbClr val="008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928662" y="5286388"/>
            <a:ext cx="520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i="1" baseline="-250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l-GR" sz="3200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1357290" y="4000504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57158" y="5929330"/>
            <a:ext cx="3825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3083" name="Rectangle 1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aphicFrame>
        <p:nvGraphicFramePr>
          <p:cNvPr id="17422" name="Object 14"/>
          <p:cNvGraphicFramePr>
            <a:graphicFrameLocks noChangeAspect="1"/>
          </p:cNvGraphicFramePr>
          <p:nvPr/>
        </p:nvGraphicFramePr>
        <p:xfrm>
          <a:off x="4932363" y="3849688"/>
          <a:ext cx="1439862" cy="523875"/>
        </p:xfrm>
        <a:graphic>
          <a:graphicData uri="http://schemas.openxmlformats.org/presentationml/2006/ole">
            <p:oleObj spid="_x0000_s3074" name="Формула" r:id="rId3" imgW="418918" imgH="152334" progId="Equation.3">
              <p:embed/>
            </p:oleObj>
          </a:graphicData>
        </a:graphic>
      </p:graphicFrame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4932363" y="4292600"/>
            <a:ext cx="139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0" i="1" dirty="0">
                <a:latin typeface="Times New Roman" pitchFamily="18" charset="0"/>
              </a:rPr>
              <a:t>а </a:t>
            </a:r>
            <a:r>
              <a:rPr lang="en-US" sz="4000" b="0" i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ru-RU" sz="4000" b="0" i="1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ru-RU" sz="4000" b="0" baseline="-25000" dirty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4000" b="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5" name="Rectangle 18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graphicFrame>
        <p:nvGraphicFramePr>
          <p:cNvPr id="17425" name="Object 17"/>
          <p:cNvGraphicFramePr>
            <a:graphicFrameLocks noChangeAspect="1"/>
          </p:cNvGraphicFramePr>
          <p:nvPr/>
        </p:nvGraphicFramePr>
        <p:xfrm>
          <a:off x="4932363" y="4868863"/>
          <a:ext cx="1362075" cy="676275"/>
        </p:xfrm>
        <a:graphic>
          <a:graphicData uri="http://schemas.openxmlformats.org/presentationml/2006/ole">
            <p:oleObj spid="_x0000_s3075" name="Формула" r:id="rId4" imgW="444240" imgH="215640" progId="Equation.3">
              <p:embed/>
            </p:oleObj>
          </a:graphicData>
        </a:graphic>
      </p:graphicFrame>
      <p:sp>
        <p:nvSpPr>
          <p:cNvPr id="17427" name="Line 19"/>
          <p:cNvSpPr>
            <a:spLocks noChangeShapeType="1"/>
          </p:cNvSpPr>
          <p:nvPr/>
        </p:nvSpPr>
        <p:spPr bwMode="auto">
          <a:xfrm>
            <a:off x="6443663" y="4005263"/>
            <a:ext cx="0" cy="13684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3087" name="Rectangle 22"/>
          <p:cNvSpPr>
            <a:spLocks noChangeArrowheads="1"/>
          </p:cNvSpPr>
          <p:nvPr/>
        </p:nvSpPr>
        <p:spPr bwMode="auto">
          <a:xfrm>
            <a:off x="0" y="3357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6659563" y="4292600"/>
            <a:ext cx="1238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0" i="1" dirty="0">
                <a:latin typeface="Times New Roman" pitchFamily="18" charset="0"/>
              </a:rPr>
              <a:t>а </a:t>
            </a:r>
            <a:r>
              <a:rPr lang="en-US" sz="4000" b="0" i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ru-RU" sz="4000" b="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4000" b="0" i="1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1116013" y="1889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2500298" y="2000240"/>
            <a:ext cx="6084887" cy="1800225"/>
          </a:xfrm>
          <a:prstGeom prst="rect">
            <a:avLst/>
          </a:prstGeom>
          <a:solidFill>
            <a:srgbClr val="FEDA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400" dirty="0" err="1" smtClean="0">
                <a:solidFill>
                  <a:schemeClr val="hlink"/>
                </a:solidFill>
              </a:rPr>
              <a:t>Якщо</a:t>
            </a:r>
            <a:r>
              <a:rPr lang="ru-RU" sz="2400" dirty="0" smtClean="0">
                <a:solidFill>
                  <a:schemeClr val="hlink"/>
                </a:solidFill>
              </a:rPr>
              <a:t> пряма не </a:t>
            </a:r>
            <a:r>
              <a:rPr lang="ru-RU" sz="2400" dirty="0" err="1" smtClean="0">
                <a:solidFill>
                  <a:schemeClr val="hlink"/>
                </a:solidFill>
              </a:rPr>
              <a:t>належить</a:t>
            </a:r>
            <a:r>
              <a:rPr lang="ru-RU" sz="2400" dirty="0" smtClean="0">
                <a:solidFill>
                  <a:schemeClr val="hlink"/>
                </a:solidFill>
              </a:rPr>
              <a:t> </a:t>
            </a:r>
            <a:r>
              <a:rPr lang="ru-RU" sz="2400" dirty="0" err="1" smtClean="0">
                <a:solidFill>
                  <a:schemeClr val="hlink"/>
                </a:solidFill>
              </a:rPr>
              <a:t>площині</a:t>
            </a:r>
            <a:r>
              <a:rPr lang="ru-RU" sz="2400" dirty="0" smtClean="0">
                <a:solidFill>
                  <a:schemeClr val="hlink"/>
                </a:solidFill>
              </a:rPr>
              <a:t> </a:t>
            </a:r>
          </a:p>
          <a:p>
            <a:pPr algn="just"/>
            <a:r>
              <a:rPr lang="ru-RU" sz="2400" dirty="0" smtClean="0">
                <a:solidFill>
                  <a:schemeClr val="hlink"/>
                </a:solidFill>
              </a:rPr>
              <a:t>та </a:t>
            </a:r>
            <a:r>
              <a:rPr lang="ru-RU" sz="2400" dirty="0" err="1" smtClean="0">
                <a:solidFill>
                  <a:schemeClr val="hlink"/>
                </a:solidFill>
              </a:rPr>
              <a:t>паралельна</a:t>
            </a:r>
            <a:r>
              <a:rPr lang="ru-RU" sz="2400" dirty="0" smtClean="0">
                <a:solidFill>
                  <a:schemeClr val="hlink"/>
                </a:solidFill>
              </a:rPr>
              <a:t> до </a:t>
            </a:r>
            <a:r>
              <a:rPr lang="ru-RU" sz="2400" dirty="0" err="1" smtClean="0">
                <a:solidFill>
                  <a:schemeClr val="hlink"/>
                </a:solidFill>
              </a:rPr>
              <a:t>будь-якої</a:t>
            </a:r>
            <a:r>
              <a:rPr lang="ru-RU" sz="2400" dirty="0" smtClean="0">
                <a:solidFill>
                  <a:schemeClr val="hlink"/>
                </a:solidFill>
              </a:rPr>
              <a:t> </a:t>
            </a:r>
            <a:r>
              <a:rPr lang="ru-RU" sz="2400" dirty="0" err="1" smtClean="0">
                <a:solidFill>
                  <a:schemeClr val="hlink"/>
                </a:solidFill>
              </a:rPr>
              <a:t>прямої</a:t>
            </a:r>
            <a:endParaRPr lang="ru-RU" sz="2400" dirty="0" smtClean="0">
              <a:solidFill>
                <a:schemeClr val="hlink"/>
              </a:solidFill>
            </a:endParaRPr>
          </a:p>
          <a:p>
            <a:pPr algn="just"/>
            <a:r>
              <a:rPr lang="ru-RU" sz="2400" dirty="0" smtClean="0">
                <a:solidFill>
                  <a:schemeClr val="hlink"/>
                </a:solidFill>
              </a:rPr>
              <a:t> </a:t>
            </a:r>
            <a:r>
              <a:rPr lang="ru-RU" sz="2400" dirty="0" err="1" smtClean="0">
                <a:solidFill>
                  <a:schemeClr val="hlink"/>
                </a:solidFill>
              </a:rPr>
              <a:t>з</a:t>
            </a:r>
            <a:r>
              <a:rPr lang="ru-RU" sz="2400" dirty="0" smtClean="0">
                <a:solidFill>
                  <a:schemeClr val="hlink"/>
                </a:solidFill>
              </a:rPr>
              <a:t> </a:t>
            </a:r>
            <a:r>
              <a:rPr lang="ru-RU" sz="2400" dirty="0" err="1" smtClean="0">
                <a:solidFill>
                  <a:schemeClr val="hlink"/>
                </a:solidFill>
              </a:rPr>
              <a:t>площини</a:t>
            </a:r>
            <a:r>
              <a:rPr lang="ru-RU" sz="2400" dirty="0" smtClean="0">
                <a:solidFill>
                  <a:schemeClr val="hlink"/>
                </a:solidFill>
              </a:rPr>
              <a:t>, то вона  </a:t>
            </a:r>
            <a:endParaRPr lang="ru-RU" sz="2400" dirty="0">
              <a:solidFill>
                <a:schemeClr val="hlink"/>
              </a:solidFill>
            </a:endParaRPr>
          </a:p>
          <a:p>
            <a:pPr algn="just"/>
            <a:r>
              <a:rPr lang="ru-RU" sz="2400" dirty="0" err="1" smtClean="0">
                <a:solidFill>
                  <a:srgbClr val="006600"/>
                </a:solidFill>
              </a:rPr>
              <a:t>паралельна</a:t>
            </a:r>
            <a:r>
              <a:rPr lang="ru-RU" sz="2400" dirty="0" smtClean="0">
                <a:solidFill>
                  <a:srgbClr val="006600"/>
                </a:solidFill>
              </a:rPr>
              <a:t> </a:t>
            </a:r>
            <a:r>
              <a:rPr lang="ru-RU" sz="2400" dirty="0" err="1" smtClean="0">
                <a:solidFill>
                  <a:srgbClr val="006600"/>
                </a:solidFill>
              </a:rPr>
              <a:t>і</a:t>
            </a:r>
            <a:r>
              <a:rPr lang="ru-RU" sz="2400" dirty="0" smtClean="0">
                <a:solidFill>
                  <a:srgbClr val="006600"/>
                </a:solidFill>
              </a:rPr>
              <a:t> до  </a:t>
            </a:r>
            <a:r>
              <a:rPr lang="ru-RU" sz="2400" dirty="0" err="1" smtClean="0">
                <a:solidFill>
                  <a:srgbClr val="006600"/>
                </a:solidFill>
              </a:rPr>
              <a:t>самої</a:t>
            </a:r>
            <a:r>
              <a:rPr lang="ru-RU" sz="2400" dirty="0" smtClean="0">
                <a:solidFill>
                  <a:srgbClr val="006600"/>
                </a:solidFill>
              </a:rPr>
              <a:t>  </a:t>
            </a:r>
            <a:r>
              <a:rPr lang="ru-RU" sz="2400" dirty="0" err="1" smtClean="0">
                <a:solidFill>
                  <a:srgbClr val="006600"/>
                </a:solidFill>
              </a:rPr>
              <a:t>площини</a:t>
            </a:r>
            <a:r>
              <a:rPr lang="ru-RU" sz="2400" dirty="0">
                <a:solidFill>
                  <a:srgbClr val="006600"/>
                </a:solidFill>
              </a:rPr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4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1"/>
      <p:bldP spid="17415" grpId="0" animBg="1"/>
      <p:bldP spid="17416" grpId="0" animBg="1"/>
      <p:bldP spid="17417" grpId="0" animBg="1"/>
      <p:bldP spid="17418" grpId="0"/>
      <p:bldP spid="17419" grpId="0"/>
      <p:bldP spid="17421" grpId="0"/>
      <p:bldP spid="17424" grpId="0"/>
      <p:bldP spid="17427" grpId="0" animBg="1"/>
      <p:bldP spid="17432" grpId="0"/>
      <p:bldP spid="17433" grpId="0"/>
      <p:bldP spid="174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b="1" dirty="0" err="1" smtClean="0">
                <a:latin typeface="Georgia" pitchFamily="18" charset="0"/>
              </a:rPr>
              <a:t>Властивість</a:t>
            </a:r>
            <a:r>
              <a:rPr lang="ru-RU" sz="3600" b="1" dirty="0" smtClean="0">
                <a:latin typeface="Georgia" pitchFamily="18" charset="0"/>
              </a:rPr>
              <a:t> 1.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017713"/>
            <a:ext cx="4392613" cy="4435475"/>
          </a:xfrm>
        </p:spPr>
        <p:txBody>
          <a:bodyPr/>
          <a:lstStyle/>
          <a:p>
            <a:pPr eaLnBrk="1" hangingPunct="1"/>
            <a:r>
              <a:rPr lang="ru-RU" sz="2800" b="1" dirty="0" err="1" smtClean="0">
                <a:latin typeface="Georgia" pitchFamily="18" charset="0"/>
              </a:rPr>
              <a:t>Якщо</a:t>
            </a:r>
            <a:r>
              <a:rPr lang="ru-RU" sz="2800" b="1" dirty="0" smtClean="0">
                <a:latin typeface="Georgia" pitchFamily="18" charset="0"/>
              </a:rPr>
              <a:t>  </a:t>
            </a:r>
            <a:r>
              <a:rPr lang="ru-RU" sz="2800" b="1" dirty="0" err="1" smtClean="0">
                <a:latin typeface="Georgia" pitchFamily="18" charset="0"/>
              </a:rPr>
              <a:t>площина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el-GR" sz="2800" b="1" dirty="0" smtClean="0">
                <a:solidFill>
                  <a:srgbClr val="006600"/>
                </a:solidFill>
                <a:latin typeface="Georgia" pitchFamily="18" charset="0"/>
              </a:rPr>
              <a:t>β</a:t>
            </a:r>
            <a:r>
              <a:rPr lang="uk-UA" sz="2800" b="1" dirty="0" smtClean="0">
                <a:latin typeface="Georgia" pitchFamily="18" charset="0"/>
              </a:rPr>
              <a:t> </a:t>
            </a:r>
            <a:r>
              <a:rPr lang="ru-RU" sz="2800" b="1" dirty="0" smtClean="0">
                <a:latin typeface="Georgia" pitchFamily="18" charset="0"/>
              </a:rPr>
              <a:t>проходить через  </a:t>
            </a:r>
            <a:r>
              <a:rPr lang="ru-RU" sz="2800" b="1" dirty="0" err="1" smtClean="0">
                <a:latin typeface="Georgia" pitchFamily="18" charset="0"/>
              </a:rPr>
              <a:t>пряму</a:t>
            </a:r>
            <a:r>
              <a:rPr lang="ru-RU" sz="2800" b="1" dirty="0" smtClean="0">
                <a:latin typeface="Georgia" pitchFamily="18" charset="0"/>
              </a:rPr>
              <a:t>  </a:t>
            </a:r>
            <a:r>
              <a:rPr lang="en-US" sz="2800" b="1" i="1" dirty="0" smtClean="0">
                <a:solidFill>
                  <a:srgbClr val="006600"/>
                </a:solidFill>
              </a:rPr>
              <a:t>a</a:t>
            </a:r>
            <a:r>
              <a:rPr lang="ru-RU" sz="2800" b="1" dirty="0" smtClean="0">
                <a:latin typeface="Georgia" pitchFamily="18" charset="0"/>
              </a:rPr>
              <a:t>, </a:t>
            </a:r>
            <a:r>
              <a:rPr lang="ru-RU" sz="2800" b="1" dirty="0" err="1" smtClean="0">
                <a:latin typeface="Georgia" pitchFamily="18" charset="0"/>
              </a:rPr>
              <a:t>паралельну</a:t>
            </a:r>
            <a:r>
              <a:rPr lang="ru-RU" sz="2800" b="1" dirty="0" smtClean="0">
                <a:latin typeface="Georgia" pitchFamily="18" charset="0"/>
              </a:rPr>
              <a:t>  </a:t>
            </a:r>
            <a:r>
              <a:rPr lang="ru-RU" sz="2800" b="1" dirty="0" err="1" smtClean="0">
                <a:latin typeface="Georgia" pitchFamily="18" charset="0"/>
              </a:rPr>
              <a:t>площині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el-GR" sz="2800" b="1" dirty="0" smtClean="0">
                <a:solidFill>
                  <a:srgbClr val="006600"/>
                </a:solidFill>
                <a:latin typeface="Georgia" pitchFamily="18" charset="0"/>
              </a:rPr>
              <a:t>α</a:t>
            </a:r>
            <a:r>
              <a:rPr lang="ru-RU" sz="2800" b="1" dirty="0" smtClean="0">
                <a:latin typeface="Georgia" pitchFamily="18" charset="0"/>
              </a:rPr>
              <a:t>, то </a:t>
            </a:r>
            <a:r>
              <a:rPr lang="ru-RU" sz="2800" b="1" dirty="0" err="1" smtClean="0">
                <a:latin typeface="Georgia" pitchFamily="18" charset="0"/>
              </a:rPr>
              <a:t>лінія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err="1" smtClean="0">
                <a:latin typeface="Georgia" pitchFamily="18" charset="0"/>
              </a:rPr>
              <a:t>перетину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err="1" smtClean="0">
                <a:latin typeface="Georgia" pitchFamily="18" charset="0"/>
              </a:rPr>
              <a:t>площин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en-US" sz="2800" b="1" dirty="0" smtClean="0">
                <a:solidFill>
                  <a:srgbClr val="006600"/>
                </a:solidFill>
                <a:latin typeface="Georgia" pitchFamily="18" charset="0"/>
              </a:rPr>
              <a:t>b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err="1" smtClean="0">
                <a:latin typeface="Georgia" pitchFamily="18" charset="0"/>
              </a:rPr>
              <a:t>паралельна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err="1" smtClean="0">
                <a:latin typeface="Georgia" pitchFamily="18" charset="0"/>
              </a:rPr>
              <a:t>даній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err="1" smtClean="0">
                <a:latin typeface="Georgia" pitchFamily="18" charset="0"/>
              </a:rPr>
              <a:t>прямій</a:t>
            </a:r>
            <a:r>
              <a:rPr lang="en-US" sz="2800" b="1" dirty="0" smtClean="0">
                <a:latin typeface="Georgia" pitchFamily="18" charset="0"/>
              </a:rPr>
              <a:t> </a:t>
            </a:r>
            <a:r>
              <a:rPr lang="en-US" sz="2800" b="1" dirty="0" smtClean="0">
                <a:solidFill>
                  <a:srgbClr val="006600"/>
                </a:solidFill>
                <a:latin typeface="Georgia" pitchFamily="18" charset="0"/>
              </a:rPr>
              <a:t>a</a:t>
            </a:r>
            <a:r>
              <a:rPr lang="ru-RU" sz="2800" b="1" dirty="0" smtClean="0">
                <a:latin typeface="Georgia" pitchFamily="18" charset="0"/>
              </a:rPr>
              <a:t>.</a:t>
            </a: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 rot="8495300" flipH="1">
            <a:off x="4586288" y="3408363"/>
            <a:ext cx="3756025" cy="1516062"/>
          </a:xfrm>
          <a:prstGeom prst="parallelogram">
            <a:avLst>
              <a:gd name="adj" fmla="val 128474"/>
            </a:avLst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802188" y="4271963"/>
            <a:ext cx="3825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21510" name="Freeform 6"/>
          <p:cNvSpPr>
            <a:spLocks/>
          </p:cNvSpPr>
          <p:nvPr/>
        </p:nvSpPr>
        <p:spPr bwMode="auto">
          <a:xfrm>
            <a:off x="5307013" y="4127500"/>
            <a:ext cx="2343150" cy="3175"/>
          </a:xfrm>
          <a:custGeom>
            <a:avLst/>
            <a:gdLst>
              <a:gd name="T0" fmla="*/ 0 w 1476"/>
              <a:gd name="T1" fmla="*/ 0 h 2"/>
              <a:gd name="T2" fmla="*/ 1476 w 1476"/>
              <a:gd name="T3" fmla="*/ 2 h 2"/>
              <a:gd name="T4" fmla="*/ 0 60000 65536"/>
              <a:gd name="T5" fmla="*/ 0 60000 65536"/>
              <a:gd name="T6" fmla="*/ 0 w 1476"/>
              <a:gd name="T7" fmla="*/ 0 h 2"/>
              <a:gd name="T8" fmla="*/ 1476 w 1476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76" h="2">
                <a:moveTo>
                  <a:pt x="0" y="0"/>
                </a:moveTo>
                <a:lnTo>
                  <a:pt x="1476" y="2"/>
                </a:lnTo>
              </a:path>
            </a:pathLst>
          </a:custGeom>
          <a:noFill/>
          <a:ln w="38100">
            <a:solidFill>
              <a:srgbClr val="008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14" name="Freeform 10"/>
          <p:cNvSpPr>
            <a:spLocks/>
          </p:cNvSpPr>
          <p:nvPr/>
        </p:nvSpPr>
        <p:spPr bwMode="auto">
          <a:xfrm>
            <a:off x="5273675" y="2349500"/>
            <a:ext cx="14288" cy="1752600"/>
          </a:xfrm>
          <a:custGeom>
            <a:avLst/>
            <a:gdLst>
              <a:gd name="T0" fmla="*/ 0 w 9"/>
              <a:gd name="T1" fmla="*/ 1104 h 1104"/>
              <a:gd name="T2" fmla="*/ 9 w 9"/>
              <a:gd name="T3" fmla="*/ 0 h 1104"/>
              <a:gd name="T4" fmla="*/ 0 60000 65536"/>
              <a:gd name="T5" fmla="*/ 0 60000 65536"/>
              <a:gd name="T6" fmla="*/ 0 w 9"/>
              <a:gd name="T7" fmla="*/ 0 h 1104"/>
              <a:gd name="T8" fmla="*/ 9 w 9"/>
              <a:gd name="T9" fmla="*/ 1104 h 11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104">
                <a:moveTo>
                  <a:pt x="0" y="1104"/>
                </a:moveTo>
                <a:lnTo>
                  <a:pt x="9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15" name="Freeform 11"/>
          <p:cNvSpPr>
            <a:spLocks/>
          </p:cNvSpPr>
          <p:nvPr/>
        </p:nvSpPr>
        <p:spPr bwMode="auto">
          <a:xfrm>
            <a:off x="7650163" y="2379663"/>
            <a:ext cx="30162" cy="3398837"/>
          </a:xfrm>
          <a:custGeom>
            <a:avLst/>
            <a:gdLst>
              <a:gd name="T0" fmla="*/ 0 w 19"/>
              <a:gd name="T1" fmla="*/ 2141 h 2141"/>
              <a:gd name="T2" fmla="*/ 19 w 19"/>
              <a:gd name="T3" fmla="*/ 0 h 2141"/>
              <a:gd name="T4" fmla="*/ 0 60000 65536"/>
              <a:gd name="T5" fmla="*/ 0 60000 65536"/>
              <a:gd name="T6" fmla="*/ 0 w 19"/>
              <a:gd name="T7" fmla="*/ 0 h 2141"/>
              <a:gd name="T8" fmla="*/ 19 w 19"/>
              <a:gd name="T9" fmla="*/ 2141 h 214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" h="2141">
                <a:moveTo>
                  <a:pt x="0" y="2141"/>
                </a:moveTo>
                <a:lnTo>
                  <a:pt x="19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16" name="Freeform 12"/>
          <p:cNvSpPr>
            <a:spLocks/>
          </p:cNvSpPr>
          <p:nvPr/>
        </p:nvSpPr>
        <p:spPr bwMode="auto">
          <a:xfrm>
            <a:off x="5287963" y="2365375"/>
            <a:ext cx="2408237" cy="1588"/>
          </a:xfrm>
          <a:custGeom>
            <a:avLst/>
            <a:gdLst>
              <a:gd name="T0" fmla="*/ 0 w 1517"/>
              <a:gd name="T1" fmla="*/ 0 h 1"/>
              <a:gd name="T2" fmla="*/ 1517 w 1517"/>
              <a:gd name="T3" fmla="*/ 0 h 1"/>
              <a:gd name="T4" fmla="*/ 0 60000 65536"/>
              <a:gd name="T5" fmla="*/ 0 60000 65536"/>
              <a:gd name="T6" fmla="*/ 0 w 1517"/>
              <a:gd name="T7" fmla="*/ 0 h 1"/>
              <a:gd name="T8" fmla="*/ 1517 w 1517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17" h="1">
                <a:moveTo>
                  <a:pt x="0" y="0"/>
                </a:moveTo>
                <a:lnTo>
                  <a:pt x="1517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17" name="Freeform 13"/>
          <p:cNvSpPr>
            <a:spLocks/>
          </p:cNvSpPr>
          <p:nvPr/>
        </p:nvSpPr>
        <p:spPr bwMode="auto">
          <a:xfrm>
            <a:off x="7680325" y="3598863"/>
            <a:ext cx="625475" cy="15875"/>
          </a:xfrm>
          <a:custGeom>
            <a:avLst/>
            <a:gdLst>
              <a:gd name="T0" fmla="*/ 0 w 394"/>
              <a:gd name="T1" fmla="*/ 0 h 10"/>
              <a:gd name="T2" fmla="*/ 394 w 394"/>
              <a:gd name="T3" fmla="*/ 10 h 10"/>
              <a:gd name="T4" fmla="*/ 0 60000 65536"/>
              <a:gd name="T5" fmla="*/ 0 60000 65536"/>
              <a:gd name="T6" fmla="*/ 0 w 394"/>
              <a:gd name="T7" fmla="*/ 0 h 10"/>
              <a:gd name="T8" fmla="*/ 394 w 394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4" h="10">
                <a:moveTo>
                  <a:pt x="0" y="0"/>
                </a:moveTo>
                <a:lnTo>
                  <a:pt x="394" y="1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18" name="Freeform 14"/>
          <p:cNvSpPr>
            <a:spLocks/>
          </p:cNvSpPr>
          <p:nvPr/>
        </p:nvSpPr>
        <p:spPr bwMode="auto">
          <a:xfrm>
            <a:off x="5257800" y="4102100"/>
            <a:ext cx="15875" cy="609600"/>
          </a:xfrm>
          <a:custGeom>
            <a:avLst/>
            <a:gdLst>
              <a:gd name="T0" fmla="*/ 0 w 10"/>
              <a:gd name="T1" fmla="*/ 384 h 384"/>
              <a:gd name="T2" fmla="*/ 10 w 10"/>
              <a:gd name="T3" fmla="*/ 0 h 384"/>
              <a:gd name="T4" fmla="*/ 0 60000 65536"/>
              <a:gd name="T5" fmla="*/ 0 60000 65536"/>
              <a:gd name="T6" fmla="*/ 0 w 10"/>
              <a:gd name="T7" fmla="*/ 0 h 384"/>
              <a:gd name="T8" fmla="*/ 10 w 10"/>
              <a:gd name="T9" fmla="*/ 384 h 3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" h="384">
                <a:moveTo>
                  <a:pt x="0" y="384"/>
                </a:moveTo>
                <a:lnTo>
                  <a:pt x="10" y="0"/>
                </a:lnTo>
              </a:path>
            </a:pathLst>
          </a:custGeom>
          <a:noFill/>
          <a:ln w="19050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19" name="Freeform 15"/>
          <p:cNvSpPr>
            <a:spLocks/>
          </p:cNvSpPr>
          <p:nvPr/>
        </p:nvSpPr>
        <p:spPr bwMode="auto">
          <a:xfrm>
            <a:off x="5241925" y="4727575"/>
            <a:ext cx="15875" cy="1004888"/>
          </a:xfrm>
          <a:custGeom>
            <a:avLst/>
            <a:gdLst>
              <a:gd name="T0" fmla="*/ 0 w 10"/>
              <a:gd name="T1" fmla="*/ 633 h 633"/>
              <a:gd name="T2" fmla="*/ 10 w 10"/>
              <a:gd name="T3" fmla="*/ 0 h 633"/>
              <a:gd name="T4" fmla="*/ 0 60000 65536"/>
              <a:gd name="T5" fmla="*/ 0 60000 65536"/>
              <a:gd name="T6" fmla="*/ 0 w 10"/>
              <a:gd name="T7" fmla="*/ 0 h 633"/>
              <a:gd name="T8" fmla="*/ 10 w 10"/>
              <a:gd name="T9" fmla="*/ 633 h 6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" h="633">
                <a:moveTo>
                  <a:pt x="0" y="633"/>
                </a:moveTo>
                <a:lnTo>
                  <a:pt x="10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20" name="Freeform 16"/>
          <p:cNvSpPr>
            <a:spLocks/>
          </p:cNvSpPr>
          <p:nvPr/>
        </p:nvSpPr>
        <p:spPr bwMode="auto">
          <a:xfrm>
            <a:off x="5241925" y="5732463"/>
            <a:ext cx="2393950" cy="15875"/>
          </a:xfrm>
          <a:custGeom>
            <a:avLst/>
            <a:gdLst>
              <a:gd name="T0" fmla="*/ 0 w 1508"/>
              <a:gd name="T1" fmla="*/ 0 h 10"/>
              <a:gd name="T2" fmla="*/ 1508 w 1508"/>
              <a:gd name="T3" fmla="*/ 10 h 10"/>
              <a:gd name="T4" fmla="*/ 0 60000 65536"/>
              <a:gd name="T5" fmla="*/ 0 60000 65536"/>
              <a:gd name="T6" fmla="*/ 0 w 1508"/>
              <a:gd name="T7" fmla="*/ 0 h 10"/>
              <a:gd name="T8" fmla="*/ 1508 w 1508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08" h="10">
                <a:moveTo>
                  <a:pt x="0" y="0"/>
                </a:moveTo>
                <a:lnTo>
                  <a:pt x="1508" y="1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21" name="Freeform 17"/>
          <p:cNvSpPr>
            <a:spLocks/>
          </p:cNvSpPr>
          <p:nvPr/>
        </p:nvSpPr>
        <p:spPr bwMode="auto">
          <a:xfrm>
            <a:off x="5257800" y="3568700"/>
            <a:ext cx="701675" cy="579438"/>
          </a:xfrm>
          <a:custGeom>
            <a:avLst/>
            <a:gdLst>
              <a:gd name="T0" fmla="*/ 0 w 442"/>
              <a:gd name="T1" fmla="*/ 365 h 365"/>
              <a:gd name="T2" fmla="*/ 442 w 442"/>
              <a:gd name="T3" fmla="*/ 0 h 365"/>
              <a:gd name="T4" fmla="*/ 0 60000 65536"/>
              <a:gd name="T5" fmla="*/ 0 60000 65536"/>
              <a:gd name="T6" fmla="*/ 0 w 442"/>
              <a:gd name="T7" fmla="*/ 0 h 365"/>
              <a:gd name="T8" fmla="*/ 442 w 442"/>
              <a:gd name="T9" fmla="*/ 365 h 36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2" h="365">
                <a:moveTo>
                  <a:pt x="0" y="365"/>
                </a:moveTo>
                <a:lnTo>
                  <a:pt x="442" y="0"/>
                </a:lnTo>
              </a:path>
            </a:pathLst>
          </a:custGeom>
          <a:noFill/>
          <a:ln w="19050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22" name="Freeform 18"/>
          <p:cNvSpPr>
            <a:spLocks/>
          </p:cNvSpPr>
          <p:nvPr/>
        </p:nvSpPr>
        <p:spPr bwMode="auto">
          <a:xfrm>
            <a:off x="4602163" y="4102100"/>
            <a:ext cx="671512" cy="609600"/>
          </a:xfrm>
          <a:custGeom>
            <a:avLst/>
            <a:gdLst>
              <a:gd name="T0" fmla="*/ 0 w 423"/>
              <a:gd name="T1" fmla="*/ 384 h 384"/>
              <a:gd name="T2" fmla="*/ 423 w 423"/>
              <a:gd name="T3" fmla="*/ 0 h 384"/>
              <a:gd name="T4" fmla="*/ 0 60000 65536"/>
              <a:gd name="T5" fmla="*/ 0 60000 65536"/>
              <a:gd name="T6" fmla="*/ 0 w 423"/>
              <a:gd name="T7" fmla="*/ 0 h 384"/>
              <a:gd name="T8" fmla="*/ 423 w 423"/>
              <a:gd name="T9" fmla="*/ 384 h 3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3" h="384">
                <a:moveTo>
                  <a:pt x="0" y="384"/>
                </a:moveTo>
                <a:lnTo>
                  <a:pt x="423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23" name="Freeform 19"/>
          <p:cNvSpPr>
            <a:spLocks/>
          </p:cNvSpPr>
          <p:nvPr/>
        </p:nvSpPr>
        <p:spPr bwMode="auto">
          <a:xfrm>
            <a:off x="5973763" y="3568700"/>
            <a:ext cx="1722437" cy="30163"/>
          </a:xfrm>
          <a:custGeom>
            <a:avLst/>
            <a:gdLst>
              <a:gd name="T0" fmla="*/ 0 w 1085"/>
              <a:gd name="T1" fmla="*/ 0 h 19"/>
              <a:gd name="T2" fmla="*/ 1085 w 1085"/>
              <a:gd name="T3" fmla="*/ 19 h 19"/>
              <a:gd name="T4" fmla="*/ 0 60000 65536"/>
              <a:gd name="T5" fmla="*/ 0 60000 65536"/>
              <a:gd name="T6" fmla="*/ 0 w 1085"/>
              <a:gd name="T7" fmla="*/ 0 h 19"/>
              <a:gd name="T8" fmla="*/ 1085 w 1085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85" h="19">
                <a:moveTo>
                  <a:pt x="0" y="0"/>
                </a:moveTo>
                <a:lnTo>
                  <a:pt x="1085" y="19"/>
                </a:lnTo>
              </a:path>
            </a:pathLst>
          </a:custGeom>
          <a:noFill/>
          <a:ln w="19050" cap="flat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24" name="Freeform 20"/>
          <p:cNvSpPr>
            <a:spLocks/>
          </p:cNvSpPr>
          <p:nvPr/>
        </p:nvSpPr>
        <p:spPr bwMode="auto">
          <a:xfrm>
            <a:off x="6904038" y="3614738"/>
            <a:ext cx="1401762" cy="1127125"/>
          </a:xfrm>
          <a:custGeom>
            <a:avLst/>
            <a:gdLst>
              <a:gd name="T0" fmla="*/ 0 w 883"/>
              <a:gd name="T1" fmla="*/ 710 h 710"/>
              <a:gd name="T2" fmla="*/ 883 w 883"/>
              <a:gd name="T3" fmla="*/ 0 h 710"/>
              <a:gd name="T4" fmla="*/ 0 60000 65536"/>
              <a:gd name="T5" fmla="*/ 0 60000 65536"/>
              <a:gd name="T6" fmla="*/ 0 w 883"/>
              <a:gd name="T7" fmla="*/ 0 h 710"/>
              <a:gd name="T8" fmla="*/ 883 w 883"/>
              <a:gd name="T9" fmla="*/ 710 h 7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3" h="710">
                <a:moveTo>
                  <a:pt x="0" y="710"/>
                </a:moveTo>
                <a:lnTo>
                  <a:pt x="883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25" name="Freeform 21"/>
          <p:cNvSpPr>
            <a:spLocks/>
          </p:cNvSpPr>
          <p:nvPr/>
        </p:nvSpPr>
        <p:spPr bwMode="auto">
          <a:xfrm>
            <a:off x="4602163" y="4741863"/>
            <a:ext cx="2332037" cy="1587"/>
          </a:xfrm>
          <a:custGeom>
            <a:avLst/>
            <a:gdLst>
              <a:gd name="T0" fmla="*/ 0 w 1469"/>
              <a:gd name="T1" fmla="*/ 0 h 1"/>
              <a:gd name="T2" fmla="*/ 1469 w 1469"/>
              <a:gd name="T3" fmla="*/ 0 h 1"/>
              <a:gd name="T4" fmla="*/ 0 60000 65536"/>
              <a:gd name="T5" fmla="*/ 0 60000 65536"/>
              <a:gd name="T6" fmla="*/ 0 w 1469"/>
              <a:gd name="T7" fmla="*/ 0 h 1"/>
              <a:gd name="T8" fmla="*/ 1469 w 146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69" h="1">
                <a:moveTo>
                  <a:pt x="0" y="0"/>
                </a:moveTo>
                <a:lnTo>
                  <a:pt x="1469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26" name="Text Box 22"/>
          <p:cNvSpPr txBox="1">
            <a:spLocks noChangeArrowheads="1"/>
          </p:cNvSpPr>
          <p:nvPr/>
        </p:nvSpPr>
        <p:spPr bwMode="auto">
          <a:xfrm>
            <a:off x="7250113" y="5280025"/>
            <a:ext cx="366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 i="1">
                <a:latin typeface="Times New Roman" pitchFamily="18" charset="0"/>
                <a:cs typeface="Times New Roman" pitchFamily="18" charset="0"/>
              </a:rPr>
              <a:t>β</a:t>
            </a:r>
          </a:p>
        </p:txBody>
      </p:sp>
      <p:sp>
        <p:nvSpPr>
          <p:cNvPr id="21527" name="Freeform 23"/>
          <p:cNvSpPr>
            <a:spLocks/>
          </p:cNvSpPr>
          <p:nvPr/>
        </p:nvSpPr>
        <p:spPr bwMode="auto">
          <a:xfrm>
            <a:off x="5292725" y="3141663"/>
            <a:ext cx="2389188" cy="17462"/>
          </a:xfrm>
          <a:custGeom>
            <a:avLst/>
            <a:gdLst>
              <a:gd name="T0" fmla="*/ 0 w 1505"/>
              <a:gd name="T1" fmla="*/ 11 h 11"/>
              <a:gd name="T2" fmla="*/ 1505 w 1505"/>
              <a:gd name="T3" fmla="*/ 0 h 11"/>
              <a:gd name="T4" fmla="*/ 0 60000 65536"/>
              <a:gd name="T5" fmla="*/ 0 60000 65536"/>
              <a:gd name="T6" fmla="*/ 0 w 1505"/>
              <a:gd name="T7" fmla="*/ 0 h 11"/>
              <a:gd name="T8" fmla="*/ 1505 w 1505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05" h="11">
                <a:moveTo>
                  <a:pt x="0" y="11"/>
                </a:moveTo>
                <a:lnTo>
                  <a:pt x="1505" y="0"/>
                </a:lnTo>
              </a:path>
            </a:pathLst>
          </a:custGeom>
          <a:noFill/>
          <a:ln w="38100">
            <a:solidFill>
              <a:srgbClr val="008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5522913" y="25431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el-GR" sz="3200" i="1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30" name="Text Box 26"/>
          <p:cNvSpPr txBox="1">
            <a:spLocks noChangeArrowheads="1"/>
          </p:cNvSpPr>
          <p:nvPr/>
        </p:nvSpPr>
        <p:spPr bwMode="auto">
          <a:xfrm>
            <a:off x="6877050" y="36449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l-GR" sz="3200" i="1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  <p:bldP spid="21508" grpId="0" animBg="1"/>
      <p:bldP spid="21509" grpId="0"/>
      <p:bldP spid="21510" grpId="0" animBg="1"/>
      <p:bldP spid="21514" grpId="0" animBg="1"/>
      <p:bldP spid="21515" grpId="0" animBg="1"/>
      <p:bldP spid="21516" grpId="0" animBg="1"/>
      <p:bldP spid="21517" grpId="0" animBg="1"/>
      <p:bldP spid="21518" grpId="0" animBg="1"/>
      <p:bldP spid="21519" grpId="0" animBg="1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/>
      <p:bldP spid="21527" grpId="0" animBg="1"/>
      <p:bldP spid="21528" grpId="0"/>
      <p:bldP spid="215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sz="3600" b="1" dirty="0" smtClean="0">
                <a:latin typeface="Georgia" pitchFamily="18" charset="0"/>
              </a:rPr>
              <a:t>Властивість </a:t>
            </a:r>
            <a:r>
              <a:rPr lang="en-US" sz="3600" b="1" dirty="0" smtClean="0">
                <a:latin typeface="Georgia" pitchFamily="18" charset="0"/>
              </a:rPr>
              <a:t>2</a:t>
            </a:r>
            <a:r>
              <a:rPr lang="ru-RU" sz="3600" b="1" dirty="0" smtClean="0">
                <a:latin typeface="Georgia" pitchFamily="18" charset="0"/>
              </a:rPr>
              <a:t>.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133600"/>
            <a:ext cx="4752975" cy="4114800"/>
          </a:xfrm>
        </p:spPr>
        <p:txBody>
          <a:bodyPr/>
          <a:lstStyle/>
          <a:p>
            <a:pPr eaLnBrk="1" hangingPunct="1"/>
            <a:r>
              <a:rPr lang="ru-RU" sz="2800" b="1" dirty="0" err="1" smtClean="0">
                <a:latin typeface="Comic Sans MS" pitchFamily="66" charset="0"/>
              </a:rPr>
              <a:t>Якщо</a:t>
            </a:r>
            <a:r>
              <a:rPr lang="ru-RU" sz="2800" b="1" dirty="0" smtClean="0">
                <a:latin typeface="Comic Sans MS" pitchFamily="66" charset="0"/>
              </a:rPr>
              <a:t>  одна </a:t>
            </a:r>
            <a:r>
              <a:rPr lang="ru-RU" sz="2800" b="1" dirty="0" err="1" smtClean="0">
                <a:latin typeface="Comic Sans MS" pitchFamily="66" charset="0"/>
              </a:rPr>
              <a:t>з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двох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паралельних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прямих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паралельна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даній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площині</a:t>
            </a:r>
            <a:r>
              <a:rPr lang="ru-RU" sz="2800" b="1" dirty="0" smtClean="0">
                <a:latin typeface="Comic Sans MS" pitchFamily="66" charset="0"/>
              </a:rPr>
              <a:t>, то друга пряма </a:t>
            </a:r>
            <a:r>
              <a:rPr lang="ru-RU" sz="2800" b="1" dirty="0" err="1" smtClean="0">
                <a:latin typeface="Comic Sans MS" pitchFamily="66" charset="0"/>
              </a:rPr>
              <a:t>або</a:t>
            </a:r>
            <a:r>
              <a:rPr lang="ru-RU" sz="2800" b="1" dirty="0" smtClean="0">
                <a:latin typeface="Comic Sans MS" pitchFamily="66" charset="0"/>
              </a:rPr>
              <a:t>  </a:t>
            </a:r>
            <a:r>
              <a:rPr lang="ru-RU" sz="2800" b="1" dirty="0" err="1" smtClean="0">
                <a:latin typeface="Comic Sans MS" pitchFamily="66" charset="0"/>
              </a:rPr>
              <a:t>також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паралельна</a:t>
            </a:r>
            <a:r>
              <a:rPr lang="ru-RU" sz="2800" b="1" dirty="0" smtClean="0">
                <a:latin typeface="Comic Sans MS" pitchFamily="66" charset="0"/>
              </a:rPr>
              <a:t> до </a:t>
            </a:r>
            <a:r>
              <a:rPr lang="ru-RU" sz="2800" b="1" dirty="0" err="1" smtClean="0">
                <a:latin typeface="Comic Sans MS" pitchFamily="66" charset="0"/>
              </a:rPr>
              <a:t>цієї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площини</a:t>
            </a:r>
            <a:r>
              <a:rPr lang="ru-RU" sz="2800" b="1" dirty="0" smtClean="0">
                <a:latin typeface="Comic Sans MS" pitchFamily="66" charset="0"/>
              </a:rPr>
              <a:t>, </a:t>
            </a:r>
            <a:r>
              <a:rPr lang="ru-RU" sz="2800" b="1" dirty="0" err="1" smtClean="0">
                <a:latin typeface="Comic Sans MS" pitchFamily="66" charset="0"/>
              </a:rPr>
              <a:t>або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належить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цій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площині</a:t>
            </a:r>
            <a:r>
              <a:rPr lang="ru-RU" sz="2800" b="1" dirty="0" smtClean="0">
                <a:latin typeface="Comic Sans MS" pitchFamily="66" charset="0"/>
              </a:rPr>
              <a:t>.</a:t>
            </a: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4932363" y="4652963"/>
            <a:ext cx="3924300" cy="1008062"/>
          </a:xfrm>
          <a:prstGeom prst="parallelogram">
            <a:avLst>
              <a:gd name="adj" fmla="val 97323"/>
            </a:avLst>
          </a:prstGeom>
          <a:solidFill>
            <a:srgbClr val="FEDA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 flipV="1">
            <a:off x="5148263" y="3141663"/>
            <a:ext cx="2663825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 flipV="1">
            <a:off x="6011863" y="3500438"/>
            <a:ext cx="2663825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 flipV="1">
            <a:off x="5651500" y="4797425"/>
            <a:ext cx="2663825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7308850" y="270827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>
                <a:latin typeface="Times New Roman" pitchFamily="18" charset="0"/>
              </a:rPr>
              <a:t>а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8172450" y="3068638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i="1">
                <a:latin typeface="Times New Roman" pitchFamily="18" charset="0"/>
              </a:rPr>
              <a:t>b</a:t>
            </a:r>
            <a:endParaRPr lang="ru-RU" sz="2800" i="1">
              <a:latin typeface="Times New Roman" pitchFamily="18" charset="0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5724525" y="5013325"/>
            <a:ext cx="341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>
                <a:latin typeface="Times New Roman" pitchFamily="18" charset="0"/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  <p:bldP spid="22532" grpId="0" animBg="1"/>
      <p:bldP spid="22533" grpId="0" animBg="1"/>
      <p:bldP spid="22534" grpId="0" animBg="1"/>
      <p:bldP spid="22535" grpId="0" animBg="1"/>
      <p:bldP spid="22536" grpId="0"/>
      <p:bldP spid="22537" grpId="0"/>
      <p:bldP spid="22538" grpId="0"/>
    </p:bldLst>
  </p:timing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656</TotalTime>
  <Words>261</Words>
  <Application>Microsoft Office PowerPoint</Application>
  <PresentationFormat>Экран (4:3)</PresentationFormat>
  <Paragraphs>66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Палитра</vt:lpstr>
      <vt:lpstr>Формула</vt:lpstr>
      <vt:lpstr>Взаємне  розташування прямої та  площини . Ознака  паралельності прямої та площини.</vt:lpstr>
      <vt:lpstr>Взаємне  розташування прямої та  площини .</vt:lpstr>
      <vt:lpstr>Взаємне  розташування прямої та  площини .</vt:lpstr>
      <vt:lpstr>Взаємне  розташування прямої та  площини .</vt:lpstr>
      <vt:lpstr>Взаємне  розташування прямої та  площини .</vt:lpstr>
      <vt:lpstr>Означення паралельності прямої та площини.</vt:lpstr>
      <vt:lpstr>Ознака паралельності прямої та площини</vt:lpstr>
      <vt:lpstr>Властивість 1.</vt:lpstr>
      <vt:lpstr>Властивість 2.</vt:lpstr>
      <vt:lpstr>Слайд 10</vt:lpstr>
      <vt:lpstr>Слайд 11</vt:lpstr>
    </vt:vector>
  </TitlesOfParts>
  <Company>Komp-City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Взаимное расположение прямой и плоскости. Признак параллельности прямой и плоскости.</dc:title>
  <dc:creator>Марина</dc:creator>
  <cp:lastModifiedBy>Admin</cp:lastModifiedBy>
  <cp:revision>27</cp:revision>
  <dcterms:created xsi:type="dcterms:W3CDTF">2007-07-25T05:01:31Z</dcterms:created>
  <dcterms:modified xsi:type="dcterms:W3CDTF">2014-01-14T18:17:23Z</dcterms:modified>
</cp:coreProperties>
</file>