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61" r:id="rId3"/>
    <p:sldId id="260" r:id="rId4"/>
    <p:sldId id="280" r:id="rId5"/>
    <p:sldId id="265" r:id="rId6"/>
    <p:sldId id="263" r:id="rId7"/>
    <p:sldId id="262" r:id="rId8"/>
    <p:sldId id="269" r:id="rId9"/>
    <p:sldId id="282" r:id="rId10"/>
    <p:sldId id="275" r:id="rId11"/>
    <p:sldId id="273" r:id="rId12"/>
    <p:sldId id="270" r:id="rId13"/>
    <p:sldId id="271" r:id="rId14"/>
    <p:sldId id="295" r:id="rId15"/>
    <p:sldId id="296" r:id="rId16"/>
    <p:sldId id="289" r:id="rId17"/>
    <p:sldId id="290" r:id="rId18"/>
    <p:sldId id="291" r:id="rId19"/>
    <p:sldId id="292" r:id="rId20"/>
    <p:sldId id="293" r:id="rId21"/>
    <p:sldId id="294" r:id="rId22"/>
    <p:sldId id="297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6600"/>
    <a:srgbClr val="009900"/>
    <a:srgbClr val="D60093"/>
    <a:srgbClr val="EE3510"/>
    <a:srgbClr val="9900CC"/>
    <a:srgbClr val="3366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B33B705-0FF1-486D-8944-497F5B0C71DC}" type="datetimeFigureOut">
              <a:rPr lang="ru-RU"/>
              <a:pPr>
                <a:defRPr/>
              </a:pPr>
              <a:t>08.11.2018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3EC1233-EEEA-4643-9B96-BE48A22C10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7295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2C800-D4EC-4DF3-B663-C5C26B4ADEF8}" type="datetimeFigureOut">
              <a:rPr lang="ru-RU"/>
              <a:pPr>
                <a:defRPr/>
              </a:pPr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051F5-4AF7-4B98-8928-9A3FE0F68D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7DEFC-1767-4FA5-909B-7700488DE21F}" type="datetimeFigureOut">
              <a:rPr lang="ru-RU"/>
              <a:pPr>
                <a:defRPr/>
              </a:pPr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1F622-FD76-4703-8351-04887E02E4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1C8F7-9FEF-4A12-A617-7862986E1C0A}" type="datetimeFigureOut">
              <a:rPr lang="ru-RU"/>
              <a:pPr>
                <a:defRPr/>
              </a:pPr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7317E-C1BF-42D2-ACC8-83CFB250A3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3AB36-34A4-46D3-9075-772B9E9AAFB8}" type="datetimeFigureOut">
              <a:rPr lang="ru-RU"/>
              <a:pPr>
                <a:defRPr/>
              </a:pPr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1D1A4-65CA-4466-9CB0-90DA79F5F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D3144-D30D-4511-BD90-6D346E2B7B81}" type="datetimeFigureOut">
              <a:rPr lang="ru-RU"/>
              <a:pPr>
                <a:defRPr/>
              </a:pPr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E79C5-0D63-4A67-807D-2E85503186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A94BE-782B-40B1-97B9-C9BDE4C0140D}" type="datetimeFigureOut">
              <a:rPr lang="ru-RU"/>
              <a:pPr>
                <a:defRPr/>
              </a:pPr>
              <a:t>08.11.2018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F1CCD-6680-46BE-B5BF-7D064FA976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087D3-D57B-4271-8F1D-2F1803EA7435}" type="datetimeFigureOut">
              <a:rPr lang="ru-RU"/>
              <a:pPr>
                <a:defRPr/>
              </a:pPr>
              <a:t>08.11.2018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1EFE4-AAC6-4F20-A97C-F94D3B9CB1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F3D33-BB10-42A8-9C85-2CCE872FFE7B}" type="datetimeFigureOut">
              <a:rPr lang="ru-RU"/>
              <a:pPr>
                <a:defRPr/>
              </a:pPr>
              <a:t>08.11.2018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A98E1-B1D8-4D9A-8690-BECA31CACB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54A17-AEBA-433A-99E6-2158A0564BBF}" type="datetimeFigureOut">
              <a:rPr lang="ru-RU"/>
              <a:pPr>
                <a:defRPr/>
              </a:pPr>
              <a:t>08.11.2018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AF821-8938-492F-A46E-8411A8F189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E8AC2-1A98-4080-81B0-C8EEFC5C0438}" type="datetimeFigureOut">
              <a:rPr lang="ru-RU"/>
              <a:pPr>
                <a:defRPr/>
              </a:pPr>
              <a:t>08.11.2018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F59BB-20D3-4CFB-B39C-5A072E2159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4CA24-1FEB-4A22-B20C-8D840015FF28}" type="datetimeFigureOut">
              <a:rPr lang="ru-RU"/>
              <a:pPr>
                <a:defRPr/>
              </a:pPr>
              <a:t>08.11.2018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A7FB9-F306-44BE-A543-969B264F89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A858AD-07FB-4776-9157-8446D8DF498E}" type="datetimeFigureOut">
              <a:rPr lang="ru-RU"/>
              <a:pPr>
                <a:defRPr/>
              </a:pPr>
              <a:t>08.11.2018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478A356-3D75-49BF-88CF-6A734FE0EF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hyperlink" Target="http://foto.spbland.ru/foto/b-1646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6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29.png"/><Relationship Id="rId7" Type="http://schemas.openxmlformats.org/officeDocument/2006/relationships/image" Target="../media/image40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gif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hyperlink" Target="http://www.google.com.ua/imgres?imgurl=http://rest.if.ua/images/vitak/upload/full/gryb.jpg&amp;imgrefurl=http://rest.if.ua/view.php?t=742&amp;usg=__qWmNFhwy348jLW2XqM6rBKyqvw8=&amp;h=300&amp;w=300&amp;sz=21&amp;hl=ru&amp;start=5&amp;zoom=1&amp;itbs=1&amp;tbnid=PSJEHiXoyxGWxM:&amp;tbnh=116&amp;tbnw=116&amp;prev=/images?q=%D0%B3%D1%80%D0%B8%D0%B1%D0%B8&amp;hl=ru&amp;sa=G&amp;gbv=2&amp;tbs=isch: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hyperlink" Target="http://www.google.com.ua/imgres?imgurl=http://pi1.i.ua/photo/images/pic/1/6/2213761_d19be65c.jpg&amp;imgrefurl=http://photo.i.ua/user/1135079/97147/2213761/&amp;usg=__a52gVR6tCBEMJeMclnbbHbD9-v8=&amp;h=453&amp;w=604&amp;sz=53&amp;hl=ru&amp;start=14&amp;zoom=1&amp;itbs=1&amp;tbnid=pUbqpE0DL70sXM:&amp;tbnh=101&amp;tbnw=135&amp;prev=/images?q=%D1%82%D0%B2%D0%B0%D1%80%D0%B8%D0%BD%D0%B8&amp;hl=ru&amp;sa=G&amp;gbv=2&amp;tbs=isch:1" TargetMode="External"/><Relationship Id="rId10" Type="http://schemas.openxmlformats.org/officeDocument/2006/relationships/image" Target="../media/image7.jpeg"/><Relationship Id="rId4" Type="http://schemas.openxmlformats.org/officeDocument/2006/relationships/image" Target="../media/image4.jpeg"/><Relationship Id="rId9" Type="http://schemas.openxmlformats.org/officeDocument/2006/relationships/hyperlink" Target="http://www.google.com.ua/imgres?imgurl=http://thej-files.com/images/MedZdravNizza/Sergio/Mnogoobr/1.jpg&amp;imgrefurl=http://thej-files.com/news/168/1201/&amp;usg=__CwdYiA7WLPB0ES_4fjiqDJolOVw=&amp;h=449&amp;w=636&amp;sz=52&amp;hl=ru&amp;start=1&amp;zoom=1&amp;itbs=1&amp;tbnid=i5PtF4USPf7faM:&amp;tbnh=97&amp;tbnw=137&amp;prev=/images?q=%D0%B4%D1%80%D0%BE%D0%B1%D1%8F%D0%BD%D0%BA%D0%B8&amp;hl=ru&amp;sa=G&amp;gbv=2&amp;tbs=isch:1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gif"/><Relationship Id="rId4" Type="http://schemas.openxmlformats.org/officeDocument/2006/relationships/image" Target="../media/image4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pSp>
        <p:nvGrpSpPr>
          <p:cNvPr id="14338" name="Группа 15"/>
          <p:cNvGrpSpPr>
            <a:grpSpLocks/>
          </p:cNvGrpSpPr>
          <p:nvPr/>
        </p:nvGrpSpPr>
        <p:grpSpPr bwMode="auto">
          <a:xfrm>
            <a:off x="0" y="-171450"/>
            <a:ext cx="9144000" cy="7029450"/>
            <a:chOff x="-1" y="0"/>
            <a:chExt cx="9144513" cy="6858000"/>
          </a:xfrm>
        </p:grpSpPr>
        <p:pic>
          <p:nvPicPr>
            <p:cNvPr id="14341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 w="9525">
              <a:solidFill>
                <a:srgbClr val="006600"/>
              </a:solidFill>
              <a:miter lim="800000"/>
              <a:headEnd/>
              <a:tailEnd/>
            </a:ln>
          </p:spPr>
        </p:pic>
        <p:pic>
          <p:nvPicPr>
            <p:cNvPr id="14342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142852"/>
              <a:ext cx="1725948" cy="1857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339" name="Picture 14" descr="0_2f1e0_83f9bc86_M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0" y="3068638"/>
            <a:ext cx="5572125" cy="286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WordArt 9"/>
          <p:cNvSpPr>
            <a:spLocks noChangeArrowheads="1" noChangeShapeType="1" noTextEdit="1"/>
          </p:cNvSpPr>
          <p:nvPr/>
        </p:nvSpPr>
        <p:spPr bwMode="auto">
          <a:xfrm>
            <a:off x="250825" y="1052513"/>
            <a:ext cx="7345363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Рослини, їх будова.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52386" y="5805264"/>
            <a:ext cx="47597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Підготувала вчитель початкових класів</a:t>
            </a:r>
          </a:p>
          <a:p>
            <a:r>
              <a:rPr lang="uk-UA" b="1" dirty="0" smtClean="0"/>
              <a:t>Кременчуцького ліцею №11</a:t>
            </a:r>
          </a:p>
          <a:p>
            <a:r>
              <a:rPr lang="uk-UA" b="1" dirty="0" smtClean="0"/>
              <a:t>Козир Наталія Миколаївна 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pSp>
        <p:nvGrpSpPr>
          <p:cNvPr id="23554" name="Группа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-1" y="0"/>
            <a:chExt cx="9144513" cy="6858000"/>
          </a:xfrm>
        </p:grpSpPr>
        <p:pic>
          <p:nvPicPr>
            <p:cNvPr id="23559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0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142852"/>
              <a:ext cx="1725948" cy="1857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555" name="Прямоугольник 5"/>
          <p:cNvSpPr>
            <a:spLocks noChangeArrowheads="1"/>
          </p:cNvSpPr>
          <p:nvPr/>
        </p:nvSpPr>
        <p:spPr bwMode="auto">
          <a:xfrm>
            <a:off x="642938" y="357188"/>
            <a:ext cx="62150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5400" b="1">
                <a:latin typeface="Times New Roman" pitchFamily="18" charset="0"/>
                <a:cs typeface="Times New Roman" pitchFamily="18" charset="0"/>
              </a:rPr>
              <a:t>Фізкультхвилинка</a:t>
            </a:r>
            <a:endParaRPr lang="ru-RU" sz="5400">
              <a:latin typeface="Calibri" pitchFamily="34" charset="0"/>
            </a:endParaRPr>
          </a:p>
        </p:txBody>
      </p:sp>
      <p:pic>
        <p:nvPicPr>
          <p:cNvPr id="23556" name="Picture 2" descr="C:\Documents and Settings\Admin\Рабочий стол\Малюнки\картинки\часы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1285875"/>
            <a:ext cx="114300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" descr="C:\Documents and Settings\Admin\Рабочий стол\Малюнки\картинки\8355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813" y="1714500"/>
            <a:ext cx="257175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4" descr="C:\Documents and Settings\Admin\Рабочий стол\Малюнки\картинки\ddcedc575fd11e632e1f1619ab8cd005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75" y="1785938"/>
            <a:ext cx="2500313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pSp>
        <p:nvGrpSpPr>
          <p:cNvPr id="24578" name="Группа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-1" y="0"/>
            <a:chExt cx="9144513" cy="6858000"/>
          </a:xfrm>
        </p:grpSpPr>
        <p:pic>
          <p:nvPicPr>
            <p:cNvPr id="24586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7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142852"/>
              <a:ext cx="1725948" cy="1857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79" name="Прямоугольник 5"/>
          <p:cNvSpPr>
            <a:spLocks noChangeArrowheads="1"/>
          </p:cNvSpPr>
          <p:nvPr/>
        </p:nvSpPr>
        <p:spPr bwMode="auto">
          <a:xfrm>
            <a:off x="642938" y="357188"/>
            <a:ext cx="6215062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400" b="1">
                <a:latin typeface="Times New Roman" pitchFamily="18" charset="0"/>
                <a:cs typeface="Times New Roman" pitchFamily="18" charset="0"/>
              </a:rPr>
              <a:t>Рослини поділяються на три групи:</a:t>
            </a:r>
            <a:endParaRPr lang="ru-RU" sz="4400">
              <a:latin typeface="Calibri" pitchFamily="34" charset="0"/>
            </a:endParaRPr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500063" y="2000250"/>
            <a:ext cx="2214562" cy="1785938"/>
          </a:xfrm>
          <a:prstGeom prst="verticalScroll">
            <a:avLst/>
          </a:prstGeom>
          <a:ln>
            <a:solidFill>
              <a:srgbClr val="0066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Дерева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2928938" y="2000250"/>
            <a:ext cx="2500312" cy="1785938"/>
          </a:xfrm>
          <a:prstGeom prst="verticalScroll">
            <a:avLst/>
          </a:prstGeom>
          <a:ln>
            <a:solidFill>
              <a:srgbClr val="0066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Кущі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Вертикальный свиток 10"/>
          <p:cNvSpPr/>
          <p:nvPr/>
        </p:nvSpPr>
        <p:spPr>
          <a:xfrm>
            <a:off x="5715000" y="2071688"/>
            <a:ext cx="2357438" cy="1714500"/>
          </a:xfrm>
          <a:prstGeom prst="verticalScroll">
            <a:avLst/>
          </a:prstGeom>
          <a:ln>
            <a:solidFill>
              <a:srgbClr val="0066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Трав'янисті рослини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3857628"/>
            <a:ext cx="2000264" cy="12858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7" y="3786191"/>
            <a:ext cx="1785951" cy="12858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3786190"/>
            <a:ext cx="2000264" cy="12858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pSp>
        <p:nvGrpSpPr>
          <p:cNvPr id="25602" name="Группа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-1" y="0"/>
            <a:chExt cx="9144513" cy="6858000"/>
          </a:xfrm>
        </p:grpSpPr>
        <p:pic>
          <p:nvPicPr>
            <p:cNvPr id="25606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7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142852"/>
              <a:ext cx="1725948" cy="1857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603" name="Прямоугольник 5"/>
          <p:cNvSpPr>
            <a:spLocks noChangeArrowheads="1"/>
          </p:cNvSpPr>
          <p:nvPr/>
        </p:nvSpPr>
        <p:spPr bwMode="auto">
          <a:xfrm>
            <a:off x="642938" y="357188"/>
            <a:ext cx="6215062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latin typeface="Times New Roman" pitchFamily="18" charset="0"/>
                <a:cs typeface="Times New Roman" pitchFamily="18" charset="0"/>
              </a:rPr>
              <a:t>У трав'янистих рослин </a:t>
            </a:r>
            <a:br>
              <a:rPr lang="ru-RU" sz="4400" b="1">
                <a:latin typeface="Times New Roman" pitchFamily="18" charset="0"/>
                <a:cs typeface="Times New Roman" pitchFamily="18" charset="0"/>
              </a:rPr>
            </a:br>
            <a:r>
              <a:rPr lang="ru-RU" sz="4400" b="1">
                <a:latin typeface="Times New Roman" pitchFamily="18" charset="0"/>
                <a:cs typeface="Times New Roman" pitchFamily="18" charset="0"/>
              </a:rPr>
              <a:t>стебла м'які, соковиті</a:t>
            </a:r>
            <a:endParaRPr lang="ru-RU" sz="4400">
              <a:latin typeface="Calibri" pitchFamily="34" charset="0"/>
            </a:endParaRPr>
          </a:p>
        </p:txBody>
      </p:sp>
      <p:pic>
        <p:nvPicPr>
          <p:cNvPr id="25604" name="Picture 11" descr="Картинка 28 из 7626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5" y="1992313"/>
            <a:ext cx="3214688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15" descr="2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0" y="2071688"/>
            <a:ext cx="3071813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трав'янистих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рослин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стебла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м'які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соковиті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pSp>
        <p:nvGrpSpPr>
          <p:cNvPr id="26626" name="Группа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-1" y="0"/>
            <a:chExt cx="9144513" cy="6858000"/>
          </a:xfrm>
        </p:grpSpPr>
        <p:pic>
          <p:nvPicPr>
            <p:cNvPr id="26630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1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142852"/>
              <a:ext cx="1725948" cy="1857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627" name="Прямоугольник 5"/>
          <p:cNvSpPr>
            <a:spLocks noChangeArrowheads="1"/>
          </p:cNvSpPr>
          <p:nvPr/>
        </p:nvSpPr>
        <p:spPr bwMode="auto">
          <a:xfrm>
            <a:off x="428625" y="0"/>
            <a:ext cx="6429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latin typeface="Times New Roman" pitchFamily="18" charset="0"/>
                <a:cs typeface="Times New Roman" pitchFamily="18" charset="0"/>
              </a:rPr>
              <a:t>У  дерев  і   кущів – </a:t>
            </a:r>
            <a:br>
              <a:rPr lang="ru-RU" sz="4800" b="1">
                <a:latin typeface="Times New Roman" pitchFamily="18" charset="0"/>
                <a:cs typeface="Times New Roman" pitchFamily="18" charset="0"/>
              </a:rPr>
            </a:br>
            <a:r>
              <a:rPr lang="ru-RU" sz="4800" b="1">
                <a:latin typeface="Times New Roman" pitchFamily="18" charset="0"/>
                <a:cs typeface="Times New Roman" pitchFamily="18" charset="0"/>
              </a:rPr>
              <a:t> тверді,  здерев'янілі</a:t>
            </a:r>
            <a:r>
              <a:rPr lang="ru-RU" sz="480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>
                <a:latin typeface="Times New Roman" pitchFamily="18" charset="0"/>
                <a:cs typeface="Times New Roman" pitchFamily="18" charset="0"/>
              </a:rPr>
            </a:br>
            <a:endParaRPr lang="ru-RU" sz="48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сканирование002"/>
          <p:cNvPicPr>
            <a:picLocks noChangeAspect="1" noChangeArrowheads="1"/>
          </p:cNvPicPr>
          <p:nvPr/>
        </p:nvPicPr>
        <p:blipFill>
          <a:blip r:embed="rId4" cstate="print"/>
          <a:srcRect b="3847"/>
          <a:stretch>
            <a:fillRect/>
          </a:stretch>
        </p:blipFill>
        <p:spPr bwMode="auto">
          <a:xfrm>
            <a:off x="428597" y="1500174"/>
            <a:ext cx="3357586" cy="2500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1500174"/>
            <a:ext cx="3357586" cy="2643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pSp>
        <p:nvGrpSpPr>
          <p:cNvPr id="27650" name="Группа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-1" y="0"/>
            <a:chExt cx="9144513" cy="6858000"/>
          </a:xfrm>
        </p:grpSpPr>
        <p:pic>
          <p:nvPicPr>
            <p:cNvPr id="27654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55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142852"/>
              <a:ext cx="1725948" cy="1857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Выноска-облако 5"/>
          <p:cNvSpPr/>
          <p:nvPr/>
        </p:nvSpPr>
        <p:spPr>
          <a:xfrm>
            <a:off x="1619250" y="188913"/>
            <a:ext cx="5857875" cy="2541587"/>
          </a:xfrm>
          <a:prstGeom prst="cloudCallout">
            <a:avLst>
              <a:gd name="adj1" fmla="val -39495"/>
              <a:gd name="adj2" fmla="val 5050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Легенда про квітку.</a:t>
            </a:r>
          </a:p>
          <a:p>
            <a:pPr algn="ctr">
              <a:defRPr/>
            </a:pPr>
            <a:r>
              <a:rPr lang="uk-UA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Виконай завдання! Творча робота.</a:t>
            </a:r>
          </a:p>
        </p:txBody>
      </p:sp>
      <p:pic>
        <p:nvPicPr>
          <p:cNvPr id="27652" name="Picture 2" descr="C:\Documents and Settings\Admin\Рабочий стол\Малюнки\рисунки\dis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2428875"/>
            <a:ext cx="107156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2" descr="D:\анімація\букет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0" y="2857500"/>
            <a:ext cx="200977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3" descr="bg100kd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Рисунок 4" descr="47480264_1250231343_15001590_20fe837434dd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214313"/>
            <a:ext cx="33337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Рисунок 6" descr="dd3b36a7ba55c1ff38cf3c3f7f82445d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3929063"/>
            <a:ext cx="3205163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вальная выноска 9"/>
          <p:cNvSpPr/>
          <p:nvPr/>
        </p:nvSpPr>
        <p:spPr>
          <a:xfrm>
            <a:off x="107950" y="692150"/>
            <a:ext cx="4786313" cy="4286250"/>
          </a:xfrm>
          <a:prstGeom prst="wedgeEllipseCallout">
            <a:avLst>
              <a:gd name="adj1" fmla="val 92072"/>
              <a:gd name="adj2" fmla="val -1341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2400" b="1">
                <a:solidFill>
                  <a:srgbClr val="FFFF00"/>
                </a:solidFill>
                <a:cs typeface="Arial" charset="0"/>
              </a:rPr>
              <a:t>Привіт !!! </a:t>
            </a:r>
          </a:p>
          <a:p>
            <a:pPr algn="ctr"/>
            <a:r>
              <a:rPr lang="uk-UA" sz="2400" b="1">
                <a:solidFill>
                  <a:srgbClr val="FFFF00"/>
                </a:solidFill>
                <a:cs typeface="Arial" charset="0"/>
              </a:rPr>
              <a:t>Я бджілка Майя !</a:t>
            </a:r>
          </a:p>
          <a:p>
            <a:pPr algn="ctr"/>
            <a:r>
              <a:rPr lang="uk-UA" sz="2400" b="1">
                <a:solidFill>
                  <a:srgbClr val="FFFF00"/>
                </a:solidFill>
                <a:cs typeface="Arial" charset="0"/>
              </a:rPr>
              <a:t> Хочу познайомити вас із</a:t>
            </a:r>
            <a:r>
              <a:rPr lang="uk-UA" sz="2400" b="1">
                <a:solidFill>
                  <a:srgbClr val="FFFF00"/>
                </a:solidFill>
                <a:latin typeface="Arial" charset="0"/>
                <a:cs typeface="Arial" charset="0"/>
              </a:rPr>
              <a:t> </a:t>
            </a:r>
            <a:r>
              <a:rPr lang="uk-UA" sz="2400" b="1">
                <a:solidFill>
                  <a:srgbClr val="FFFF00"/>
                </a:solidFill>
                <a:cs typeface="Arial" charset="0"/>
              </a:rPr>
              <a:t>значенням</a:t>
            </a:r>
            <a:r>
              <a:rPr lang="uk-UA" sz="2400" b="1">
                <a:solidFill>
                  <a:srgbClr val="FFFF00"/>
                </a:solidFill>
                <a:latin typeface="Arial" charset="0"/>
                <a:cs typeface="Arial" charset="0"/>
              </a:rPr>
              <a:t> рослин.</a:t>
            </a:r>
          </a:p>
          <a:p>
            <a:pPr algn="ctr"/>
            <a:r>
              <a:rPr lang="uk-UA" sz="2400" b="1">
                <a:solidFill>
                  <a:srgbClr val="FFFF00"/>
                </a:solidFill>
                <a:cs typeface="Arial" charset="0"/>
              </a:rPr>
              <a:t> Ви готові </a:t>
            </a:r>
            <a:r>
              <a:rPr lang="en-US" sz="2400" b="1">
                <a:solidFill>
                  <a:srgbClr val="FFFF00"/>
                </a:solidFill>
                <a:cs typeface="Arial" charset="0"/>
              </a:rPr>
              <a:t>?</a:t>
            </a:r>
            <a:endParaRPr lang="ru-RU" sz="2400" b="1">
              <a:solidFill>
                <a:srgbClr val="FFFF00"/>
              </a:solidFill>
              <a:cs typeface="Arial" charset="0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3" descr="bg100kd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Рисунок 4" descr="47480264_1250231343_15001590_20fe837434dd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214313"/>
            <a:ext cx="33337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Рисунок 13" descr="File133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4857750"/>
            <a:ext cx="391477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Рисунок 14" descr="File133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5" y="4786313"/>
            <a:ext cx="391477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857250" y="357188"/>
            <a:ext cx="417988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sz="7200" b="1">
                <a:solidFill>
                  <a:srgbClr val="17375E"/>
                </a:solidFill>
                <a:latin typeface="Calibri" pitchFamily="34" charset="0"/>
              </a:rPr>
              <a:t>Значення</a:t>
            </a:r>
            <a:r>
              <a:rPr lang="en-US" sz="7200" b="1">
                <a:solidFill>
                  <a:srgbClr val="17375E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uk-UA" sz="7200" b="1">
                <a:solidFill>
                  <a:srgbClr val="17375E"/>
                </a:solidFill>
                <a:latin typeface="Calibri" pitchFamily="34" charset="0"/>
              </a:rPr>
              <a:t>рослин </a:t>
            </a:r>
            <a:endParaRPr lang="en-US" sz="7200" b="1">
              <a:solidFill>
                <a:srgbClr val="17375E"/>
              </a:solidFill>
              <a:latin typeface="Calibri" pitchFamily="34" charset="0"/>
            </a:endParaRPr>
          </a:p>
          <a:p>
            <a:pPr algn="ctr"/>
            <a:r>
              <a:rPr lang="uk-UA" sz="7200" b="1">
                <a:solidFill>
                  <a:srgbClr val="17375E"/>
                </a:solidFill>
                <a:latin typeface="Calibri" pitchFamily="34" charset="0"/>
              </a:rPr>
              <a:t>у житті </a:t>
            </a:r>
            <a:endParaRPr lang="en-US" sz="7200" b="1">
              <a:solidFill>
                <a:srgbClr val="17375E"/>
              </a:solidFill>
              <a:latin typeface="Calibri" pitchFamily="34" charset="0"/>
            </a:endParaRPr>
          </a:p>
          <a:p>
            <a:pPr algn="ctr"/>
            <a:r>
              <a:rPr lang="uk-UA" sz="7200" b="1">
                <a:solidFill>
                  <a:srgbClr val="17375E"/>
                </a:solidFill>
                <a:latin typeface="Calibri" pitchFamily="34" charset="0"/>
              </a:rPr>
              <a:t>людини </a:t>
            </a:r>
            <a:endParaRPr lang="ru-RU" sz="7200" b="1">
              <a:solidFill>
                <a:srgbClr val="17375E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3" descr="bg100kd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Рисунок 4" descr="47480264_1250231343_15001590_20fe837434dd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214313"/>
            <a:ext cx="33337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42910" y="714356"/>
            <a:ext cx="4483535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Рослини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це “ зелені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легені </a:t>
            </a:r>
            <a:r>
              <a:rPr lang="uk-UA" sz="54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Землі”</a:t>
            </a: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.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8" name="Рисунок 7" descr="File008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414" y="3286124"/>
            <a:ext cx="4381531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3" descr="bg100kd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Рисунок 4" descr="47480264_1250231343_15001590_20fe837434dd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214313"/>
            <a:ext cx="33337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71472" y="3786190"/>
            <a:ext cx="7874336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Лікарські рослини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допомагають в лікуванні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окремих недуг</a:t>
            </a:r>
          </a:p>
        </p:txBody>
      </p:sp>
      <p:pic>
        <p:nvPicPr>
          <p:cNvPr id="34820" name="Рисунок 8" descr="7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285750"/>
            <a:ext cx="1928813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1213773795_kalin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8926" y="357166"/>
            <a:ext cx="2381267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medherb06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57620" y="2071678"/>
            <a:ext cx="1619249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Ромашка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3042" y="2071678"/>
            <a:ext cx="1857388" cy="18026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3" descr="bg100kd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357290" y="4429132"/>
            <a:ext cx="6257290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Багато рослин люди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вживають в їжу</a:t>
            </a:r>
          </a:p>
        </p:txBody>
      </p:sp>
      <p:pic>
        <p:nvPicPr>
          <p:cNvPr id="35843" name="Рисунок 4" descr="47480264_1250231343_15001590_20fe837434dd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25" y="357188"/>
            <a:ext cx="1584325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285728"/>
            <a:ext cx="1309691" cy="174111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845" name="Рисунок 14" descr="31900698_31564921_eda_9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88" y="285750"/>
            <a:ext cx="2786062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6380" y="500042"/>
            <a:ext cx="1357322" cy="1804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Рисунок 16" descr="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5852" y="2571744"/>
            <a:ext cx="1238253" cy="164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Рисунок 17" descr="3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3372" y="2571745"/>
            <a:ext cx="1381129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grpSp>
        <p:nvGrpSpPr>
          <p:cNvPr id="15363" name="Группа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-1" y="0"/>
            <a:chExt cx="9144513" cy="6858000"/>
          </a:xfrm>
        </p:grpSpPr>
        <p:pic>
          <p:nvPicPr>
            <p:cNvPr id="15379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142852"/>
              <a:ext cx="1725948" cy="1857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Заголовок 1"/>
          <p:cNvSpPr txBox="1">
            <a:spLocks/>
          </p:cNvSpPr>
          <p:nvPr/>
        </p:nvSpPr>
        <p:spPr>
          <a:xfrm>
            <a:off x="357158" y="357166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800" b="1" dirty="0">
                <a:ln w="24500" cmpd="dbl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До живої природи належать</a:t>
            </a:r>
            <a:endParaRPr lang="ru-RU" sz="4800" b="1" dirty="0">
              <a:ln w="24500" cmpd="dbl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285750" y="2714625"/>
            <a:ext cx="1428750" cy="1285875"/>
          </a:xfrm>
          <a:prstGeom prst="snip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Рослини</a:t>
            </a:r>
            <a:endParaRPr lang="ru-RU" b="1" dirty="0"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2000250" y="2714625"/>
            <a:ext cx="1428750" cy="1285875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rgbClr val="3366FF"/>
                </a:solidFill>
                <a:latin typeface="Times New Roman" pitchFamily="18" charset="0"/>
                <a:cs typeface="Times New Roman" pitchFamily="18" charset="0"/>
              </a:rPr>
              <a:t>Тварини</a:t>
            </a:r>
            <a:endParaRPr lang="ru-RU" b="1" dirty="0">
              <a:solidFill>
                <a:srgbClr val="3366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3786188" y="2714625"/>
            <a:ext cx="1428750" cy="1285875"/>
          </a:xfrm>
          <a:prstGeom prst="snip2Diag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Гриби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429250" y="2714625"/>
            <a:ext cx="1571625" cy="1285875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Дроб</a:t>
            </a:r>
            <a:r>
              <a:rPr lang="en-US" b="1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dirty="0" err="1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янки</a:t>
            </a:r>
            <a:endParaRPr lang="ru-RU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7358063" y="2714625"/>
            <a:ext cx="1500187" cy="1285875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Віруси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трелка влево 17"/>
          <p:cNvSpPr/>
          <p:nvPr/>
        </p:nvSpPr>
        <p:spPr>
          <a:xfrm rot="18318760">
            <a:off x="581819" y="1586706"/>
            <a:ext cx="1500188" cy="714375"/>
          </a:xfrm>
          <a:prstGeom prst="leftArrow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Стрелка влево 19"/>
          <p:cNvSpPr/>
          <p:nvPr/>
        </p:nvSpPr>
        <p:spPr>
          <a:xfrm rot="17803311">
            <a:off x="2045495" y="1726406"/>
            <a:ext cx="1300162" cy="714375"/>
          </a:xfrm>
          <a:prstGeom prst="leftArrow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Стрелка влево 20"/>
          <p:cNvSpPr/>
          <p:nvPr/>
        </p:nvSpPr>
        <p:spPr>
          <a:xfrm rot="16200000">
            <a:off x="4036219" y="1750219"/>
            <a:ext cx="928687" cy="714375"/>
          </a:xfrm>
          <a:prstGeom prst="leftArrow">
            <a:avLst/>
          </a:prstGeom>
          <a:solidFill>
            <a:srgbClr val="7030A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трелка влево 21"/>
          <p:cNvSpPr/>
          <p:nvPr/>
        </p:nvSpPr>
        <p:spPr>
          <a:xfrm rot="15195449">
            <a:off x="5621338" y="1695450"/>
            <a:ext cx="1287462" cy="693738"/>
          </a:xfrm>
          <a:prstGeom prst="leftArrow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трелка влево 22"/>
          <p:cNvSpPr/>
          <p:nvPr/>
        </p:nvSpPr>
        <p:spPr>
          <a:xfrm rot="14302043">
            <a:off x="6739731" y="1624807"/>
            <a:ext cx="1431925" cy="674688"/>
          </a:xfrm>
          <a:prstGeom prst="leftArrow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92" name="Picture 20" descr="1540417_561100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757238" y="4121150"/>
            <a:ext cx="2054226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8" name="Picture 26" descr="2213761_d19be65c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03350" y="4508500"/>
            <a:ext cx="2447925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0" name="Picture 28" descr="gryb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24300" y="4365625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02" name="Picture 30" descr="1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43663" y="4292600"/>
            <a:ext cx="2411412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3" descr="bg100kd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Рисунок 4" descr="47480264_1250231343_15001590_20fe837434dd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214313"/>
            <a:ext cx="33337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42910" y="714356"/>
            <a:ext cx="4268476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Рослини – це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будівельні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матеріали .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9" name="Рисунок 8" descr="red-temple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38" y="3500438"/>
            <a:ext cx="424497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intro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224" y="3786190"/>
            <a:ext cx="3714776" cy="2451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3" descr="bg100kd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Рисунок 4" descr="47480264_1250231343_15001590_20fe837434dd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214313"/>
            <a:ext cx="33337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85786" y="3929066"/>
            <a:ext cx="7205434" cy="258532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Естетичне задоволення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від споглядання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на красу рослин.</a:t>
            </a:r>
          </a:p>
        </p:txBody>
      </p:sp>
      <p:pic>
        <p:nvPicPr>
          <p:cNvPr id="37892" name="Рисунок 7" descr="19750752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4857750"/>
            <a:ext cx="969962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Рисунок 10" descr="35gG3R24qt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571500"/>
            <a:ext cx="3940175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4" descr="47480264_1250231343_15001590_20fe837434dd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63" y="214313"/>
            <a:ext cx="33337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Рисунок 7" descr="19750752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4857750"/>
            <a:ext cx="969962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Рисунок 10" descr="35gG3R24qt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571500"/>
            <a:ext cx="3940175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Rectangle 9"/>
          <p:cNvSpPr>
            <a:spLocks noChangeArrowheads="1"/>
          </p:cNvSpPr>
          <p:nvPr/>
        </p:nvSpPr>
        <p:spPr bwMode="auto">
          <a:xfrm>
            <a:off x="1979613" y="4508500"/>
            <a:ext cx="60515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uk-UA" sz="8000"/>
              <a:t>Розумнички!</a:t>
            </a: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grpSp>
        <p:nvGrpSpPr>
          <p:cNvPr id="16387" name="Группа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-1" y="0"/>
            <a:chExt cx="9144513" cy="6858000"/>
          </a:xfrm>
        </p:grpSpPr>
        <p:pic>
          <p:nvPicPr>
            <p:cNvPr id="16395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6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142852"/>
              <a:ext cx="1725948" cy="1857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Заголовок 1"/>
          <p:cNvSpPr txBox="1">
            <a:spLocks/>
          </p:cNvSpPr>
          <p:nvPr/>
        </p:nvSpPr>
        <p:spPr>
          <a:xfrm>
            <a:off x="285750" y="142875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800" b="1" dirty="0">
                <a:solidFill>
                  <a:srgbClr val="00009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Що потрібно рослинам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uk-UA" sz="4800" b="1" dirty="0">
                <a:solidFill>
                  <a:srgbClr val="000099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для життя?</a:t>
            </a:r>
            <a:endParaRPr lang="ru-RU" sz="4800" b="1" dirty="0">
              <a:solidFill>
                <a:srgbClr val="000099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Блок-схема: извлечение 7"/>
          <p:cNvSpPr/>
          <p:nvPr/>
        </p:nvSpPr>
        <p:spPr>
          <a:xfrm>
            <a:off x="0" y="1928813"/>
            <a:ext cx="2000250" cy="1857375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Вода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извлечение 9"/>
          <p:cNvSpPr/>
          <p:nvPr/>
        </p:nvSpPr>
        <p:spPr>
          <a:xfrm>
            <a:off x="5357813" y="1857375"/>
            <a:ext cx="2071687" cy="1785938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Грунт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Блок-схема: извлечение 11"/>
          <p:cNvSpPr/>
          <p:nvPr/>
        </p:nvSpPr>
        <p:spPr>
          <a:xfrm>
            <a:off x="2643188" y="2000250"/>
            <a:ext cx="2000250" cy="1643063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Світло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Блок-схема: объединение 12"/>
          <p:cNvSpPr/>
          <p:nvPr/>
        </p:nvSpPr>
        <p:spPr>
          <a:xfrm>
            <a:off x="1214438" y="1928813"/>
            <a:ext cx="2214562" cy="17145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Повітря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лок-схема: объединение 13"/>
          <p:cNvSpPr/>
          <p:nvPr/>
        </p:nvSpPr>
        <p:spPr>
          <a:xfrm>
            <a:off x="3929063" y="1928813"/>
            <a:ext cx="2071687" cy="17145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Тепло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Блок-схема: объединение 14"/>
          <p:cNvSpPr/>
          <p:nvPr/>
        </p:nvSpPr>
        <p:spPr>
          <a:xfrm>
            <a:off x="6858000" y="1928813"/>
            <a:ext cx="2286000" cy="17145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Поживні речовини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 animBg="1"/>
      <p:bldP spid="10" grpId="0" build="allAtOnce" animBg="1"/>
      <p:bldP spid="12" grpId="0" build="allAtOnce" animBg="1"/>
      <p:bldP spid="13" grpId="0" build="allAtOnce" animBg="1"/>
      <p:bldP spid="14" grpId="0" build="allAtOnce" animBg="1"/>
      <p:bldP spid="15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grpSp>
        <p:nvGrpSpPr>
          <p:cNvPr id="17411" name="Группа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-1" y="0"/>
            <a:chExt cx="9144513" cy="6858000"/>
          </a:xfrm>
        </p:grpSpPr>
        <p:pic>
          <p:nvPicPr>
            <p:cNvPr id="17415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6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142852"/>
              <a:ext cx="1725948" cy="1857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Содержимое 4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500174"/>
            <a:ext cx="3571900" cy="35719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Блок-схема: типовой процесс 10"/>
          <p:cNvSpPr/>
          <p:nvPr/>
        </p:nvSpPr>
        <p:spPr>
          <a:xfrm>
            <a:off x="4286250" y="1428750"/>
            <a:ext cx="2786063" cy="3643313"/>
          </a:xfrm>
          <a:prstGeom prst="flowChartPredefined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1 - корінь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2 - стебло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3 - листки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4 - квітка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5 - плід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071563" y="142875"/>
            <a:ext cx="5715000" cy="1285875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Будова рослин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grpSp>
        <p:nvGrpSpPr>
          <p:cNvPr id="18435" name="Группа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-1" y="0"/>
            <a:chExt cx="9144513" cy="6858000"/>
          </a:xfrm>
        </p:grpSpPr>
        <p:pic>
          <p:nvPicPr>
            <p:cNvPr id="18437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38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142852"/>
              <a:ext cx="1725948" cy="1857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6715125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grpSp>
        <p:nvGrpSpPr>
          <p:cNvPr id="19459" name="Группа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-1" y="0"/>
            <a:chExt cx="9144513" cy="6858000"/>
          </a:xfrm>
        </p:grpSpPr>
        <p:pic>
          <p:nvPicPr>
            <p:cNvPr id="19462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3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142852"/>
              <a:ext cx="1725948" cy="1857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Заголовок 1"/>
          <p:cNvSpPr txBox="1">
            <a:spLocks/>
          </p:cNvSpPr>
          <p:nvPr/>
        </p:nvSpPr>
        <p:spPr>
          <a:xfrm>
            <a:off x="500034" y="0"/>
            <a:ext cx="6858019" cy="192877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>
            <a:prstTxWarp prst="textDeflateInflateDeflate">
              <a:avLst/>
            </a:prstTxWarp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uk-UA" sz="2800" b="1" spc="300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uk-UA" sz="2800" b="1" spc="3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Рослини ростуть і розвиваються</a:t>
            </a:r>
            <a:endParaRPr lang="ru-RU" sz="2800" b="1" spc="300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9461" name="Picture 2" descr="D:\теле\картинки\різне\x_fb2b6ff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2000250"/>
            <a:ext cx="4929187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482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483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pSp>
        <p:nvGrpSpPr>
          <p:cNvPr id="20484" name="Группа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-1" y="0"/>
            <a:chExt cx="9144513" cy="6858000"/>
          </a:xfrm>
        </p:grpSpPr>
        <p:pic>
          <p:nvPicPr>
            <p:cNvPr id="20488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9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142852"/>
              <a:ext cx="1725948" cy="1857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485" name="Рисунок 9"/>
          <p:cNvPicPr>
            <a:picLocks noChangeAspect="1" noChangeArrowheads="1"/>
          </p:cNvPicPr>
          <p:nvPr/>
        </p:nvPicPr>
        <p:blipFill>
          <a:blip r:embed="rId4"/>
          <a:srcRect l="32910" t="18861" r="32994" b="2101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C:\Documents and Settings\Admin\Рабочий стол\Без имени-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39025" y="142875"/>
            <a:ext cx="1725613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Прямоугольник 11"/>
          <p:cNvSpPr>
            <a:spLocks noChangeArrowheads="1"/>
          </p:cNvSpPr>
          <p:nvPr/>
        </p:nvSpPr>
        <p:spPr bwMode="auto">
          <a:xfrm>
            <a:off x="1000125" y="214313"/>
            <a:ext cx="657225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800" b="1" u="sng">
                <a:latin typeface="Times New Roman" pitchFamily="18" charset="0"/>
                <a:cs typeface="Times New Roman" pitchFamily="18" charset="0"/>
              </a:rPr>
              <a:t>Рослини  рухаються</a:t>
            </a:r>
            <a:r>
              <a:rPr lang="uk-UA" sz="4800" b="1" u="sng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uk-UA" sz="1600" u="sng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>
                <a:latin typeface="Times New Roman" pitchFamily="18" charset="0"/>
                <a:cs typeface="Times New Roman" pitchFamily="18" charset="0"/>
              </a:rPr>
            </a:br>
            <a:r>
              <a:rPr lang="uk-UA" sz="3600" b="1">
                <a:latin typeface="Times New Roman" pitchFamily="18" charset="0"/>
                <a:cs typeface="Times New Roman" pitchFamily="18" charset="0"/>
              </a:rPr>
              <a:t>Вони  повертають  свої  листки  до  світла</a:t>
            </a:r>
            <a:endParaRPr lang="ru-RU" sz="36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grpSp>
        <p:nvGrpSpPr>
          <p:cNvPr id="21507" name="Группа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-1" y="0"/>
            <a:chExt cx="9144513" cy="6858000"/>
          </a:xfrm>
        </p:grpSpPr>
        <p:pic>
          <p:nvPicPr>
            <p:cNvPr id="21512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3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142852"/>
              <a:ext cx="1725948" cy="1857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508" name="Прямоугольник 6"/>
          <p:cNvSpPr>
            <a:spLocks noChangeArrowheads="1"/>
          </p:cNvSpPr>
          <p:nvPr/>
        </p:nvSpPr>
        <p:spPr bwMode="auto">
          <a:xfrm>
            <a:off x="428625" y="285750"/>
            <a:ext cx="6643688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latin typeface="Times New Roman" pitchFamily="18" charset="0"/>
                <a:cs typeface="Times New Roman" pitchFamily="18" charset="0"/>
              </a:rPr>
              <a:t>Рослини розмножуються</a:t>
            </a:r>
          </a:p>
          <a:p>
            <a:pPr algn="ctr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Плоди різних рослин не схожі між собою, але вони утворюються на місці квіток. </a:t>
            </a:r>
          </a:p>
          <a:p>
            <a:pPr algn="ctr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У плодах знаходиться насіння.</a:t>
            </a:r>
            <a:endParaRPr lang="ru-RU" sz="2800" b="1" i="1">
              <a:latin typeface="Calibri" pitchFamily="34" charset="0"/>
            </a:endParaRPr>
          </a:p>
        </p:txBody>
      </p:sp>
      <p:pic>
        <p:nvPicPr>
          <p:cNvPr id="8" name="Содержимое 4"/>
          <p:cNvPicPr>
            <a:picLocks/>
          </p:cNvPicPr>
          <p:nvPr/>
        </p:nvPicPr>
        <p:blipFill>
          <a:blip r:embed="rId4"/>
          <a:srcRect l="2565" t="12828" r="31694" b="10204"/>
          <a:stretch>
            <a:fillRect/>
          </a:stretch>
        </p:blipFill>
        <p:spPr bwMode="auto">
          <a:xfrm>
            <a:off x="428625" y="2786063"/>
            <a:ext cx="22860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5"/>
          <p:cNvPicPr>
            <a:picLocks/>
          </p:cNvPicPr>
          <p:nvPr/>
        </p:nvPicPr>
        <p:blipFill>
          <a:blip r:embed="rId5"/>
          <a:srcRect l="2405" t="13084" r="64565" b="9947"/>
          <a:stretch>
            <a:fillRect/>
          </a:stretch>
        </p:blipFill>
        <p:spPr bwMode="auto">
          <a:xfrm>
            <a:off x="3500438" y="2857500"/>
            <a:ext cx="214312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0" y="2786063"/>
            <a:ext cx="1944688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pSp>
        <p:nvGrpSpPr>
          <p:cNvPr id="22530" name="Группа 15"/>
          <p:cNvGrpSpPr>
            <a:grpSpLocks/>
          </p:cNvGrpSpPr>
          <p:nvPr/>
        </p:nvGrpSpPr>
        <p:grpSpPr bwMode="auto">
          <a:xfrm>
            <a:off x="0" y="0"/>
            <a:ext cx="9144000" cy="7072313"/>
            <a:chOff x="-1" y="0"/>
            <a:chExt cx="9144513" cy="6858000"/>
          </a:xfrm>
        </p:grpSpPr>
        <p:pic>
          <p:nvPicPr>
            <p:cNvPr id="22533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4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286644" y="142852"/>
              <a:ext cx="1725948" cy="1857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Прямоугольник 5"/>
          <p:cNvSpPr/>
          <p:nvPr/>
        </p:nvSpPr>
        <p:spPr>
          <a:xfrm>
            <a:off x="642938" y="357188"/>
            <a:ext cx="6643687" cy="21240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800" b="1" dirty="0">
                <a:latin typeface="Times New Roman" pitchFamily="18" charset="0"/>
                <a:cs typeface="Times New Roman" pitchFamily="18" charset="0"/>
              </a:rPr>
              <a:t>Рослини відмирають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Одні рослини живуть сотні, а той тисячі років,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 інші – кілька місяців</a:t>
            </a:r>
            <a:endParaRPr lang="ru-RU" sz="2800" dirty="0">
              <a:solidFill>
                <a:schemeClr val="tx2"/>
              </a:solidFill>
            </a:endParaRPr>
          </a:p>
        </p:txBody>
      </p:sp>
      <p:pic>
        <p:nvPicPr>
          <p:cNvPr id="10" name="Рисунок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63" y="2643188"/>
            <a:ext cx="421481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194</Words>
  <Application>Microsoft Office PowerPoint</Application>
  <PresentationFormat>Экран (4:3)</PresentationFormat>
  <Paragraphs>67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 трав'янистих рослин  стебла м'які, соковиті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 Windows</cp:lastModifiedBy>
  <cp:revision>64</cp:revision>
  <dcterms:modified xsi:type="dcterms:W3CDTF">2018-11-08T07:09:32Z</dcterms:modified>
</cp:coreProperties>
</file>