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docm" ContentType="application/vnd.ms-word.document.macroEnabled.12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317" r:id="rId3"/>
    <p:sldId id="318" r:id="rId4"/>
    <p:sldId id="319" r:id="rId5"/>
    <p:sldId id="320" r:id="rId6"/>
    <p:sldId id="311" r:id="rId7"/>
    <p:sldId id="321" r:id="rId8"/>
    <p:sldId id="322" r:id="rId9"/>
    <p:sldId id="271" r:id="rId10"/>
    <p:sldId id="293" r:id="rId11"/>
    <p:sldId id="328" r:id="rId12"/>
    <p:sldId id="314" r:id="rId13"/>
    <p:sldId id="324" r:id="rId14"/>
    <p:sldId id="325" r:id="rId15"/>
    <p:sldId id="326" r:id="rId16"/>
    <p:sldId id="316" r:id="rId17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CCFF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4084" autoAdjust="0"/>
    <p:restoredTop sz="94718" autoAdjust="0"/>
  </p:normalViewPr>
  <p:slideViewPr>
    <p:cSldViewPr>
      <p:cViewPr>
        <p:scale>
          <a:sx n="50" d="100"/>
          <a:sy n="50" d="100"/>
        </p:scale>
        <p:origin x="-2165" y="-7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w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6.wmf"/><Relationship Id="rId5" Type="http://schemas.openxmlformats.org/officeDocument/2006/relationships/image" Target="../media/image10.emf"/><Relationship Id="rId4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436A239-B35D-4D77-8B10-8132F09AAC9A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9654738-DFA4-4032-A102-618A9AF41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313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91BFB-0505-43ED-AA80-3434C111EF31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6493A-8B7E-4AE8-9D3B-116BDFA362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7D43A-68F2-4C40-BB5E-0F82688CC348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11868-F78F-4591-B059-315477F50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1D718-98D4-4697-A5E0-7CA10426B35E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C3988-3B75-4DF1-A1F1-ED5588A05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B5AEF-E3A7-4AB8-A06D-E66FFC9E1F01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824BE-CB79-46F1-8199-A7C6FB909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29791-3E24-426A-BCA7-167ECDBC0E98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14342-E73A-4DEC-985C-13D8D8B9C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D84BD-F0F2-4AD8-8960-316F135D0C80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0519C-9999-4D2E-BA49-CE4FDB0A5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5298F-25CD-40ED-B279-17333778EE2B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B7367-B142-4AA4-B8A7-2654138B5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226C7-8984-4C26-BA95-313954E1591D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B4262-BD3D-4E51-97BB-661639724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09B6D-D455-495C-B6ED-D9E9EF9EC96B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BA7BD-54FB-4CD3-9875-7E609A0DD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26B46-5CAB-4768-AC23-656B7728A87F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DA8B5-FBB7-4E7F-AC88-786BCCA05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1D64D-00FC-4B6C-B976-26DA43F4D0F4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6E553-9091-42F1-81A2-3B58EC557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002E5-5FCC-4434-963A-B03C6787BBD9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E3A70-6824-4F4D-8055-FFFEEA746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A33B1-D95E-45B5-9C21-EBF2B86FFC4C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3D9F6-F202-48E8-AF56-EC0F99668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E18432-7803-48BD-8875-6D7078263D4A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6BED33-4B44-46A6-BBFA-B3DF10536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oleObject" Target="../embeddings/oleObject25.bin"/><Relationship Id="rId7" Type="http://schemas.openxmlformats.org/officeDocument/2006/relationships/package" Target="../embeddings/_________Microsoft_Word______________________19.docm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6.bin"/><Relationship Id="rId5" Type="http://schemas.openxmlformats.org/officeDocument/2006/relationships/image" Target="../media/image27.emf"/><Relationship Id="rId4" Type="http://schemas.openxmlformats.org/officeDocument/2006/relationships/package" Target="../embeddings/_________Microsoft_Word______________________18.docm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9.emf"/><Relationship Id="rId4" Type="http://schemas.openxmlformats.org/officeDocument/2006/relationships/package" Target="../embeddings/_________Microsoft_Word______________________20.docm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9.emf"/><Relationship Id="rId4" Type="http://schemas.openxmlformats.org/officeDocument/2006/relationships/package" Target="../embeddings/_________Microsoft_Word______________________21.docm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9.emf"/><Relationship Id="rId3" Type="http://schemas.openxmlformats.org/officeDocument/2006/relationships/oleObject" Target="../embeddings/oleObject2.bin"/><Relationship Id="rId7" Type="http://schemas.openxmlformats.org/officeDocument/2006/relationships/image" Target="../media/image7.emf"/><Relationship Id="rId12" Type="http://schemas.openxmlformats.org/officeDocument/2006/relationships/package" Target="../embeddings/_________Microsoft_Word______________________3.docm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.emf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_________Microsoft_Word______________________1.docm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3.bin"/><Relationship Id="rId15" Type="http://schemas.openxmlformats.org/officeDocument/2006/relationships/package" Target="../embeddings/_________Microsoft_Word______________________4.docm"/><Relationship Id="rId10" Type="http://schemas.openxmlformats.org/officeDocument/2006/relationships/image" Target="../media/image8.emf"/><Relationship Id="rId4" Type="http://schemas.openxmlformats.org/officeDocument/2006/relationships/image" Target="../media/image6.wmf"/><Relationship Id="rId9" Type="http://schemas.openxmlformats.org/officeDocument/2006/relationships/package" Target="../embeddings/_________Microsoft_Word______________________2.docm"/><Relationship Id="rId1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3.emf"/><Relationship Id="rId3" Type="http://schemas.openxmlformats.org/officeDocument/2006/relationships/oleObject" Target="../embeddings/oleObject7.bin"/><Relationship Id="rId7" Type="http://schemas.openxmlformats.org/officeDocument/2006/relationships/image" Target="../media/image11.emf"/><Relationship Id="rId12" Type="http://schemas.openxmlformats.org/officeDocument/2006/relationships/package" Target="../embeddings/_________Microsoft_Word______________________7.docm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.emf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_________Microsoft_Word______________________5.docm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8.bin"/><Relationship Id="rId15" Type="http://schemas.openxmlformats.org/officeDocument/2006/relationships/package" Target="../embeddings/_________Microsoft_Word______________________8.docm"/><Relationship Id="rId10" Type="http://schemas.openxmlformats.org/officeDocument/2006/relationships/image" Target="../media/image12.emf"/><Relationship Id="rId4" Type="http://schemas.openxmlformats.org/officeDocument/2006/relationships/image" Target="../media/image6.wmf"/><Relationship Id="rId9" Type="http://schemas.openxmlformats.org/officeDocument/2006/relationships/package" Target="../embeddings/_________Microsoft_Word______________________6.docm"/><Relationship Id="rId1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package" Target="../embeddings/_________Microsoft_Word______________________12.docm"/><Relationship Id="rId18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package" Target="../embeddings/_________Microsoft_Word______________________10.docm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18.emf"/><Relationship Id="rId2" Type="http://schemas.openxmlformats.org/officeDocument/2006/relationships/slideLayout" Target="../slideLayouts/slideLayout7.xml"/><Relationship Id="rId16" Type="http://schemas.openxmlformats.org/officeDocument/2006/relationships/package" Target="../embeddings/_________Microsoft_Word______________________13.docm"/><Relationship Id="rId20" Type="http://schemas.openxmlformats.org/officeDocument/2006/relationships/image" Target="../media/image19.emf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16.emf"/><Relationship Id="rId5" Type="http://schemas.openxmlformats.org/officeDocument/2006/relationships/image" Target="../media/image14.emf"/><Relationship Id="rId15" Type="http://schemas.openxmlformats.org/officeDocument/2006/relationships/oleObject" Target="../embeddings/oleObject16.bin"/><Relationship Id="rId10" Type="http://schemas.openxmlformats.org/officeDocument/2006/relationships/package" Target="../embeddings/_________Microsoft_Word______________________11.docm"/><Relationship Id="rId19" Type="http://schemas.openxmlformats.org/officeDocument/2006/relationships/package" Target="../embeddings/_________Microsoft_Word______________________14.docm"/><Relationship Id="rId4" Type="http://schemas.openxmlformats.org/officeDocument/2006/relationships/package" Target="../embeddings/_________Microsoft_Word______________________9.docm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image" Target="../media/image21.wmf"/><Relationship Id="rId12" Type="http://schemas.openxmlformats.org/officeDocument/2006/relationships/image" Target="../media/image2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0.bin"/><Relationship Id="rId11" Type="http://schemas.openxmlformats.org/officeDocument/2006/relationships/package" Target="../embeddings/_________Microsoft_Word______________________15.docm"/><Relationship Id="rId5" Type="http://schemas.openxmlformats.org/officeDocument/2006/relationships/oleObject" Target="../embeddings/oleObject19.bin"/><Relationship Id="rId15" Type="http://schemas.openxmlformats.org/officeDocument/2006/relationships/image" Target="../media/image24.emf"/><Relationship Id="rId10" Type="http://schemas.openxmlformats.org/officeDocument/2006/relationships/oleObject" Target="../embeddings/oleObject22.bin"/><Relationship Id="rId4" Type="http://schemas.openxmlformats.org/officeDocument/2006/relationships/image" Target="../media/image20.wmf"/><Relationship Id="rId9" Type="http://schemas.openxmlformats.org/officeDocument/2006/relationships/image" Target="../media/image22.wmf"/><Relationship Id="rId14" Type="http://schemas.openxmlformats.org/officeDocument/2006/relationships/package" Target="../embeddings/_________Microsoft_Word______________________16.docm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6.emf"/><Relationship Id="rId4" Type="http://schemas.openxmlformats.org/officeDocument/2006/relationships/package" Target="../embeddings/_________Microsoft_Word______________________17.docm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0" name="Picture 6" descr="Click on the image to see the anim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653627" y="2704167"/>
            <a:ext cx="1928827" cy="4092874"/>
          </a:xfrm>
          <a:prstGeom prst="rect">
            <a:avLst/>
          </a:prstGeom>
          <a:noFill/>
        </p:spPr>
      </p:pic>
      <p:pic>
        <p:nvPicPr>
          <p:cNvPr id="52228" name="Picture 4" descr="http://arbuz.uz/galerea11/old/anima1/curtat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14290"/>
            <a:ext cx="5715000" cy="1666875"/>
          </a:xfrm>
          <a:prstGeom prst="rect">
            <a:avLst/>
          </a:prstGeom>
          <a:noFill/>
        </p:spPr>
      </p:pic>
      <p:pic>
        <p:nvPicPr>
          <p:cNvPr id="6" name="Рисунок 5" descr="C:\Users\D603~1\AppData\Local\Temp\Rar$DI00.973\1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-1678781" y="3750459"/>
            <a:ext cx="47863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857356" y="1571612"/>
            <a:ext cx="67151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FFFF00"/>
                </a:solidFill>
                <a:latin typeface="Monotype Corsiva" pitchFamily="66" charset="0"/>
              </a:rPr>
              <a:t>Основні методи розв'язування тригонометричних рівнянь</a:t>
            </a:r>
            <a:endParaRPr lang="uk-UA" sz="44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C:\Users\D603~1\AppData\Local\Temp\Rar$DI00.973\12.jpg"/>
          <p:cNvPicPr/>
          <p:nvPr/>
        </p:nvPicPr>
        <p:blipFill>
          <a:blip r:embed="rId5" cstate="print"/>
          <a:srcRect r="47761"/>
          <a:stretch>
            <a:fillRect/>
          </a:stretch>
        </p:blipFill>
        <p:spPr bwMode="auto">
          <a:xfrm rot="5400000">
            <a:off x="-535773" y="535773"/>
            <a:ext cx="250030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5643570" y="3214686"/>
            <a:ext cx="3071834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Рівняння – це не просто рівність</a:t>
            </a:r>
            <a:endParaRPr kumimoji="0" lang="uk-UA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 одною змінною чи кількома.</a:t>
            </a:r>
            <a:endParaRPr kumimoji="0" lang="uk-UA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Рівняння-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це думок активність.</a:t>
            </a:r>
            <a:endParaRPr kumimoji="0" lang="uk-UA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Це інтелекту боротьба.</a:t>
            </a:r>
            <a:endParaRPr kumimoji="0" lang="uk-UA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2910" y="214290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FFFF00"/>
                </a:solidFill>
                <a:latin typeface="Monotype Corsiva" pitchFamily="66" charset="0"/>
              </a:rPr>
              <a:t>Однорідні рівняння першого та другого степеня</a:t>
            </a:r>
            <a:endParaRPr lang="uk-UA" sz="36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1571612"/>
            <a:ext cx="5929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Corbel" pitchFamily="34" charset="0"/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latin typeface="Monotype Corsiva" pitchFamily="66" charset="0"/>
              </a:rPr>
              <a:t>7sin²x-8sinxcosx-15cos²x=0; </a:t>
            </a:r>
            <a:endParaRPr lang="uk-UA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357430"/>
            <a:ext cx="8001056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buFont typeface="Arial" charset="0"/>
              <a:buNone/>
            </a:pPr>
            <a:r>
              <a:rPr lang="uk-UA" b="1" dirty="0" smtClean="0">
                <a:latin typeface="Monotype Corsiva" pitchFamily="66" charset="0"/>
              </a:rPr>
              <a:t>Якщо </a:t>
            </a:r>
            <a:r>
              <a:rPr lang="en-US" b="1" dirty="0" smtClean="0">
                <a:latin typeface="Monotype Corsiva" pitchFamily="66" charset="0"/>
              </a:rPr>
              <a:t> </a:t>
            </a:r>
            <a:r>
              <a:rPr lang="en-US" b="1" dirty="0" err="1" smtClean="0">
                <a:latin typeface="Monotype Corsiva" pitchFamily="66" charset="0"/>
              </a:rPr>
              <a:t>cosx</a:t>
            </a:r>
            <a:r>
              <a:rPr lang="en-US" b="1" dirty="0" smtClean="0">
                <a:latin typeface="Monotype Corsiva" pitchFamily="66" charset="0"/>
              </a:rPr>
              <a:t>=0</a:t>
            </a:r>
            <a:r>
              <a:rPr lang="uk-UA" b="1" dirty="0" smtClean="0">
                <a:latin typeface="Monotype Corsiva" pitchFamily="66" charset="0"/>
              </a:rPr>
              <a:t>,не є розв'язком рівняння, то  </a:t>
            </a:r>
          </a:p>
          <a:p>
            <a:pPr marL="342900" indent="-342900" algn="just">
              <a:spcBef>
                <a:spcPct val="20000"/>
              </a:spcBef>
              <a:buFont typeface="Arial" charset="0"/>
              <a:buNone/>
            </a:pPr>
            <a:r>
              <a:rPr lang="uk-UA" b="1" dirty="0" smtClean="0">
                <a:latin typeface="Monotype Corsiva" pitchFamily="66" charset="0"/>
              </a:rPr>
              <a:t>розділимо обидві його частини на </a:t>
            </a:r>
            <a:r>
              <a:rPr lang="en-US" b="1" dirty="0" smtClean="0">
                <a:latin typeface="Monotype Corsiva" pitchFamily="66" charset="0"/>
              </a:rPr>
              <a:t>cos²x≠</a:t>
            </a:r>
            <a:r>
              <a:rPr lang="uk-UA" b="1" dirty="0" smtClean="0">
                <a:latin typeface="Monotype Corsiva" pitchFamily="66" charset="0"/>
              </a:rPr>
              <a:t>0.</a:t>
            </a:r>
          </a:p>
          <a:p>
            <a:pPr marL="342900" indent="-342900" algn="just">
              <a:spcBef>
                <a:spcPct val="20000"/>
              </a:spcBef>
              <a:buFont typeface="Arial" charset="0"/>
              <a:buNone/>
            </a:pPr>
            <a:r>
              <a:rPr lang="uk-UA" b="1" dirty="0" smtClean="0">
                <a:latin typeface="Monotype Corsiva" pitchFamily="66" charset="0"/>
              </a:rPr>
              <a:t>Одержимо   </a:t>
            </a:r>
            <a:r>
              <a:rPr lang="en-US" b="1" dirty="0" smtClean="0">
                <a:solidFill>
                  <a:srgbClr val="C00000"/>
                </a:solidFill>
                <a:latin typeface="Monotype Corsiva" pitchFamily="66" charset="0"/>
              </a:rPr>
              <a:t>7tg²x-8tgx-15=0;</a:t>
            </a:r>
            <a:endParaRPr lang="en-US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1643042" y="4214818"/>
          <a:ext cx="2970212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Шаблон с поддержкой макросов" r:id="rId4" imgW="2969427" imgH="894758" progId="Word.DocumentMacroEnabled.12">
                  <p:embed/>
                </p:oleObj>
              </mc:Choice>
              <mc:Fallback>
                <p:oleObj name="Шаблон с поддержкой макросов" r:id="rId4" imgW="2969427" imgH="894758" progId="Word.DocumentMacroEnabled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4214818"/>
                        <a:ext cx="2970212" cy="89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3214678" y="5072074"/>
          <a:ext cx="453390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Шаблон с поддержкой макросов" r:id="rId7" imgW="4533586" imgH="894758" progId="Word.DocumentMacroEnabled.12">
                  <p:embed/>
                </p:oleObj>
              </mc:Choice>
              <mc:Fallback>
                <p:oleObj name="Шаблон с поддержкой макросов" r:id="rId7" imgW="4533586" imgH="894758" progId="Word.DocumentMacroEnabled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5072074"/>
                        <a:ext cx="4533900" cy="89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00100" y="5143512"/>
            <a:ext cx="1829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Monotype Corsiva" pitchFamily="66" charset="0"/>
              </a:rPr>
              <a:t>Відповідь :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6E553-9091-42F1-81A2-3B58EC5573B4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14290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Пробуємо всі тригонометричні функції </a:t>
            </a:r>
            <a:r>
              <a:rPr lang="uk-UA" sz="24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звести до одного аргументу</a:t>
            </a:r>
            <a:endParaRPr lang="uk-UA" sz="24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642910" y="1214422"/>
            <a:ext cx="2500330" cy="85725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785786" y="1071546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4000" b="1" dirty="0" smtClean="0">
                <a:solidFill>
                  <a:srgbClr val="FFFF00"/>
                </a:solidFill>
                <a:latin typeface="Monotype Corsiva" pitchFamily="66" charset="0"/>
              </a:rPr>
              <a:t>Вдалось</a:t>
            </a:r>
            <a:endParaRPr lang="uk-UA" sz="4000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4857752" y="1071546"/>
            <a:ext cx="3071834" cy="121444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5214942" y="1142984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4000" b="1" dirty="0" smtClean="0">
                <a:solidFill>
                  <a:schemeClr val="bg1"/>
                </a:solidFill>
                <a:latin typeface="Monotype Corsiva" pitchFamily="66" charset="0"/>
              </a:rPr>
              <a:t>Не вдалось</a:t>
            </a:r>
            <a:endParaRPr lang="uk-UA" sz="40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787161">
            <a:off x="285720" y="2071678"/>
            <a:ext cx="357190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угольник 9"/>
          <p:cNvSpPr/>
          <p:nvPr/>
        </p:nvSpPr>
        <p:spPr>
          <a:xfrm rot="20922453">
            <a:off x="5286380" y="2214554"/>
            <a:ext cx="357190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 rot="20906675">
            <a:off x="81129" y="2160134"/>
            <a:ext cx="38576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FFFF00"/>
                </a:solidFill>
                <a:latin typeface="Monotype Corsiva" pitchFamily="66" charset="0"/>
              </a:rPr>
              <a:t>звести до </a:t>
            </a:r>
          </a:p>
          <a:p>
            <a:pPr algn="ctr"/>
            <a:r>
              <a:rPr lang="uk-UA" sz="3600" b="1" dirty="0" smtClean="0">
                <a:solidFill>
                  <a:srgbClr val="FFFF00"/>
                </a:solidFill>
                <a:latin typeface="Monotype Corsiva" pitchFamily="66" charset="0"/>
              </a:rPr>
              <a:t>однієї функції</a:t>
            </a:r>
            <a:endParaRPr lang="uk-UA" sz="36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0717063">
            <a:off x="5166264" y="2421240"/>
            <a:ext cx="39606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i="1" dirty="0" smtClean="0">
                <a:solidFill>
                  <a:srgbClr val="FFFF00"/>
                </a:solidFill>
                <a:latin typeface="Monotype Corsiva" pitchFamily="66" charset="0"/>
              </a:rPr>
              <a:t>Одержати добуток</a:t>
            </a:r>
            <a:endParaRPr lang="uk-UA" sz="3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428596" y="3643314"/>
            <a:ext cx="2714644" cy="107157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4000" b="1" dirty="0" smtClean="0">
                <a:solidFill>
                  <a:srgbClr val="FFFF00"/>
                </a:solidFill>
                <a:latin typeface="Monotype Corsiva" pitchFamily="66" charset="0"/>
              </a:rPr>
              <a:t>Вдалось</a:t>
            </a:r>
            <a:endParaRPr lang="uk-UA" sz="4000" dirty="0"/>
          </a:p>
        </p:txBody>
      </p:sp>
      <p:sp>
        <p:nvSpPr>
          <p:cNvPr id="14" name="Выноска со стрелкой вниз 13"/>
          <p:cNvSpPr/>
          <p:nvPr/>
        </p:nvSpPr>
        <p:spPr>
          <a:xfrm rot="804169">
            <a:off x="3313598" y="3554167"/>
            <a:ext cx="3071834" cy="121444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4000" b="1" dirty="0" smtClean="0">
                <a:solidFill>
                  <a:schemeClr val="bg1"/>
                </a:solidFill>
                <a:latin typeface="Monotype Corsiva" pitchFamily="66" charset="0"/>
              </a:rPr>
              <a:t>Не вдалось</a:t>
            </a:r>
            <a:endParaRPr lang="uk-UA" sz="40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71934" y="5000636"/>
            <a:ext cx="357190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/>
              <a:t>звести рівняння  до  однорідного</a:t>
            </a:r>
            <a:endParaRPr lang="uk-UA" dirty="0"/>
          </a:p>
        </p:txBody>
      </p:sp>
      <p:sp>
        <p:nvSpPr>
          <p:cNvPr id="17" name="Прямоугольник 16"/>
          <p:cNvSpPr/>
          <p:nvPr/>
        </p:nvSpPr>
        <p:spPr>
          <a:xfrm rot="20272553">
            <a:off x="97190" y="5015649"/>
            <a:ext cx="357190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 rot="20274281">
            <a:off x="84097" y="4976226"/>
            <a:ext cx="38576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FFFF00"/>
                </a:solidFill>
                <a:latin typeface="Monotype Corsiva" pitchFamily="66" charset="0"/>
              </a:rPr>
              <a:t>Заміною отримати </a:t>
            </a:r>
          </a:p>
          <a:p>
            <a:pPr algn="ctr"/>
            <a:r>
              <a:rPr lang="uk-UA" sz="3600" b="1" dirty="0" smtClean="0">
                <a:solidFill>
                  <a:srgbClr val="FFFF00"/>
                </a:solidFill>
                <a:latin typeface="Monotype Corsiva" pitchFamily="66" charset="0"/>
              </a:rPr>
              <a:t>квадратне </a:t>
            </a:r>
            <a:r>
              <a:rPr lang="uk-UA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рівн</a:t>
            </a:r>
            <a:r>
              <a:rPr lang="uk-UA" sz="3600" b="1" dirty="0" smtClean="0">
                <a:solidFill>
                  <a:srgbClr val="FFFF00"/>
                </a:solidFill>
                <a:latin typeface="Monotype Corsiva" pitchFamily="66" charset="0"/>
              </a:rPr>
              <a:t>.</a:t>
            </a:r>
            <a:endParaRPr lang="uk-UA" sz="36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 animBg="1"/>
      <p:bldP spid="10" grpId="0" animBg="1"/>
      <p:bldP spid="11" grpId="0"/>
      <p:bldP spid="12" grpId="0"/>
      <p:bldP spid="13" grpId="0" animBg="1"/>
      <p:bldP spid="14" grpId="0" animBg="1"/>
      <p:bldP spid="15" grpId="0" animBg="1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09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72" y="428604"/>
          <a:ext cx="8286808" cy="6000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286280"/>
              </a:tblGrid>
              <a:tr h="6000792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2sin²x-7sinx+3=0;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cos²x+3sinx =2;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3sin²x+sin2x=2</a:t>
                      </a:r>
                      <a:endParaRPr lang="uk-UA" sz="3200" b="1" dirty="0" smtClean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endParaRPr lang="uk-UA" b="1" i="1" dirty="0" smtClean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endParaRPr lang="en-US" b="1" i="1" dirty="0" smtClean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i="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5) sinx+sin3x=0</a:t>
                      </a:r>
                      <a:endParaRPr lang="en-US" dirty="0" smtClean="0"/>
                    </a:p>
                    <a:p>
                      <a:pPr marL="514350" indent="-514350">
                        <a:lnSpc>
                          <a:spcPct val="150000"/>
                        </a:lnSpc>
                        <a:buAutoNum type="arabicParenR" startAt="6"/>
                      </a:pPr>
                      <a:r>
                        <a:rPr lang="en-US" sz="3200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3cos x – 2 sin2x=3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AutoNum type="arabicParenR" startAt="6"/>
                      </a:pPr>
                      <a:r>
                        <a:rPr lang="en-US" sz="3200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Cos2x-5sinx-3=0;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AutoNum type="arabicParenR" startAt="6"/>
                      </a:pPr>
                      <a:r>
                        <a:rPr lang="en-US" sz="3000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(cos3x+cos5x)+cos4x=0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9) 2cosx cos2x = </a:t>
                      </a:r>
                      <a:r>
                        <a:rPr lang="en-US" sz="3200" dirty="0" err="1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cos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 x;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10) cos3x-sin3x=0;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11) 2 c</a:t>
                      </a:r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os²x+7sinx </a:t>
                      </a:r>
                      <a:r>
                        <a:rPr lang="en-US" sz="3200" b="1" i="1" dirty="0" err="1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cosx</a:t>
                      </a:r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=0;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12) cos2x+2sin2x+2=0;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000" b="1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13) </a:t>
                      </a:r>
                      <a:r>
                        <a:rPr lang="en-US" sz="3000" b="1" i="1" dirty="0" err="1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cos</a:t>
                      </a:r>
                      <a:r>
                        <a:rPr lang="en-US" sz="3000" b="1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 x+cos5x=cos3x+cos7x;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000" b="1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14) sin2x+sin8x=cos3x;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000" b="1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15) 1-4sin2x+6c</a:t>
                      </a:r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os²x=0;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16) 2sin²x-2sin2x+1=0</a:t>
                      </a:r>
                      <a:endParaRPr lang="uk-UA" sz="3000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1378" name="Object 2"/>
          <p:cNvGraphicFramePr>
            <a:graphicFrameLocks noChangeAspect="1"/>
          </p:cNvGraphicFramePr>
          <p:nvPr/>
        </p:nvGraphicFramePr>
        <p:xfrm>
          <a:off x="714348" y="2714620"/>
          <a:ext cx="295275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0" name="Шаблон с поддержкой макросов" r:id="rId4" imgW="2280951" imgH="614382" progId="Word.DocumentMacroEnabled.12">
                  <p:embed/>
                </p:oleObj>
              </mc:Choice>
              <mc:Fallback>
                <p:oleObj name="Шаблон с поддержкой макросов" r:id="rId4" imgW="2280951" imgH="614382" progId="Word.DocumentMacroEnabled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2714620"/>
                        <a:ext cx="2952750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C1D64D-00FC-4B6C-B976-26DA43F4D0F4}" type="datetime1">
              <a:rPr lang="ru-RU" smtClean="0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6E553-9091-42F1-81A2-3B58EC5573B4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642919"/>
            <a:ext cx="58579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dirty="0" smtClean="0">
                <a:solidFill>
                  <a:srgbClr val="FFFF00"/>
                </a:solidFill>
                <a:latin typeface="Monotype Corsiva" pitchFamily="66" charset="0"/>
              </a:rPr>
              <a:t>Розкласти на множники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002060"/>
                </a:solidFill>
                <a:latin typeface="Monotype Corsiva" pitchFamily="66" charset="0"/>
              </a:rPr>
              <a:t>5) sinx+sin3x=0</a:t>
            </a:r>
            <a:endParaRPr lang="en-US" sz="4000" b="1" dirty="0" smtClean="0"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2060"/>
                </a:solidFill>
                <a:latin typeface="Monotype Corsiva" pitchFamily="66" charset="0"/>
              </a:rPr>
              <a:t>6) </a:t>
            </a: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3cos x – 2 sin2x=0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2060"/>
                </a:solidFill>
                <a:latin typeface="Monotype Corsiva" pitchFamily="66" charset="0"/>
              </a:rPr>
              <a:t>8) </a:t>
            </a: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(cos3x+cos5x)+cos4x=0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002060"/>
                </a:solidFill>
                <a:latin typeface="Monotype Corsiva" pitchFamily="66" charset="0"/>
              </a:rPr>
              <a:t>9) 2cosx cos2x = </a:t>
            </a:r>
            <a:r>
              <a:rPr lang="en-US" sz="4000" b="1" dirty="0" err="1" smtClean="0">
                <a:solidFill>
                  <a:srgbClr val="002060"/>
                </a:solidFill>
                <a:latin typeface="Monotype Corsiva" pitchFamily="66" charset="0"/>
              </a:rPr>
              <a:t>cos</a:t>
            </a:r>
            <a:r>
              <a:rPr lang="en-US" sz="4000" b="1" dirty="0" smtClean="0">
                <a:solidFill>
                  <a:srgbClr val="002060"/>
                </a:solidFill>
                <a:latin typeface="Monotype Corsiva" pitchFamily="66" charset="0"/>
              </a:rPr>
              <a:t> x;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002060"/>
                </a:solidFill>
                <a:latin typeface="Monotype Corsiva" pitchFamily="66" charset="0"/>
              </a:rPr>
              <a:t>11) 2 c</a:t>
            </a: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os²x+7sinx </a:t>
            </a:r>
            <a:r>
              <a:rPr lang="en-US" sz="4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cosx</a:t>
            </a: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=0;</a:t>
            </a:r>
            <a:endParaRPr lang="uk-UA" sz="4000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13) </a:t>
            </a:r>
            <a:r>
              <a:rPr lang="en-US" sz="4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cos</a:t>
            </a: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 x+cos5x=cos3x+cos7x;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14) sin2x+sin8x=cos3x;</a:t>
            </a:r>
            <a:endParaRPr lang="uk-UA" sz="4000" b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6E553-9091-42F1-81A2-3B58EC5573B4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659285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sz="4400" b="1" i="1" dirty="0" smtClean="0">
                <a:solidFill>
                  <a:srgbClr val="002060"/>
                </a:solidFill>
                <a:latin typeface="Monotype Corsiva" pitchFamily="66" charset="0"/>
              </a:rPr>
              <a:t>2sin²x-7sinx+3=0;</a:t>
            </a:r>
            <a:endParaRPr lang="uk-UA" sz="4400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sz="4400" b="1" i="1" dirty="0" smtClean="0">
                <a:solidFill>
                  <a:srgbClr val="002060"/>
                </a:solidFill>
                <a:latin typeface="Monotype Corsiva" pitchFamily="66" charset="0"/>
              </a:rPr>
              <a:t>cos²x+3sinx =2;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endParaRPr lang="uk-UA" sz="4400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4400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4400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i="1" dirty="0" smtClean="0">
                <a:solidFill>
                  <a:srgbClr val="002060"/>
                </a:solidFill>
                <a:latin typeface="Monotype Corsiva" pitchFamily="66" charset="0"/>
              </a:rPr>
              <a:t>7) </a:t>
            </a:r>
            <a:r>
              <a:rPr lang="en-US" sz="4400" b="1" i="1" dirty="0" smtClean="0">
                <a:solidFill>
                  <a:srgbClr val="002060"/>
                </a:solidFill>
                <a:latin typeface="Monotype Corsiva" pitchFamily="66" charset="0"/>
              </a:rPr>
              <a:t>Cos2x-5sinx-3=0;</a:t>
            </a:r>
            <a:endParaRPr lang="uk-UA" sz="4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graphicFrame>
        <p:nvGraphicFramePr>
          <p:cNvPr id="110594" name="Object 2"/>
          <p:cNvGraphicFramePr>
            <a:graphicFrameLocks noChangeAspect="1"/>
          </p:cNvGraphicFramePr>
          <p:nvPr/>
        </p:nvGraphicFramePr>
        <p:xfrm>
          <a:off x="2500298" y="3286124"/>
          <a:ext cx="4745524" cy="1285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96" name="Шаблон с поддержкой макросов" r:id="rId4" imgW="2280951" imgH="614382" progId="Word.DocumentMacroEnabled.12">
                  <p:embed/>
                </p:oleObj>
              </mc:Choice>
              <mc:Fallback>
                <p:oleObj name="Шаблон с поддержкой макросов" r:id="rId4" imgW="2280951" imgH="614382" progId="Word.DocumentMacroEnabled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298" y="3286124"/>
                        <a:ext cx="4745524" cy="12858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00166" y="500042"/>
            <a:ext cx="56493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b="1" dirty="0" smtClean="0">
                <a:solidFill>
                  <a:srgbClr val="FFFF00"/>
                </a:solidFill>
                <a:latin typeface="Monotype Corsiva" pitchFamily="66" charset="0"/>
              </a:rPr>
              <a:t>Зводяться до квадратних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366897"/>
            <a:ext cx="54292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rgbClr val="002060"/>
                </a:solidFill>
                <a:latin typeface="Monotype Corsiva" pitchFamily="66" charset="0"/>
              </a:rPr>
              <a:t>3) </a:t>
            </a:r>
            <a:r>
              <a:rPr lang="en-US" sz="4000" b="1" dirty="0" smtClean="0">
                <a:solidFill>
                  <a:srgbClr val="002060"/>
                </a:solidFill>
                <a:latin typeface="Monotype Corsiva" pitchFamily="66" charset="0"/>
              </a:rPr>
              <a:t>3sin²x+sin2x=2;    </a:t>
            </a:r>
            <a:endParaRPr lang="uk-UA" sz="4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002060"/>
                </a:solidFill>
                <a:latin typeface="Monotype Corsiva" pitchFamily="66" charset="0"/>
              </a:rPr>
              <a:t> 11) 2 c</a:t>
            </a: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os²x+7sinx </a:t>
            </a:r>
            <a:r>
              <a:rPr lang="en-US" sz="4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cosx</a:t>
            </a: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=0;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002060"/>
                </a:solidFill>
                <a:latin typeface="Monotype Corsiva" pitchFamily="66" charset="0"/>
              </a:rPr>
              <a:t>10) cos3x-sin3x=0;        </a:t>
            </a:r>
            <a:endParaRPr lang="uk-UA" sz="4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12) cos2x+2sin2x+2=0;</a:t>
            </a:r>
          </a:p>
          <a:p>
            <a:pPr>
              <a:lnSpc>
                <a:spcPct val="150000"/>
              </a:lnSpc>
            </a:pP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15) 1-4sin2x+6cos²x=0;      16) 2sin²x-2sin2x+1=0</a:t>
            </a:r>
            <a:endParaRPr lang="uk-UA" sz="4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500042"/>
            <a:ext cx="55007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>
                <a:solidFill>
                  <a:srgbClr val="FFFF00"/>
                </a:solidFill>
                <a:latin typeface="Monotype Corsiva" pitchFamily="66" charset="0"/>
              </a:rPr>
              <a:t>Однорідні </a:t>
            </a:r>
            <a:endParaRPr lang="uk-UA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http://2.bp.blogspot.com/-1tdkUOavz5Q/UtJjngpS4qI/AAAAAAAAHOk/2UrPPZ-5uG4/s1600/mat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2952181" cy="311963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357554" y="1714488"/>
            <a:ext cx="521497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Треба </a:t>
            </a:r>
            <a:r>
              <a:rPr lang="ru-RU" sz="4400" b="1" dirty="0" err="1" smtClean="0">
                <a:solidFill>
                  <a:srgbClr val="C00000"/>
                </a:solidFill>
                <a:latin typeface="Monotype Corsiva" pitchFamily="66" charset="0"/>
              </a:rPr>
              <a:t>багато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 </a:t>
            </a:r>
            <a:r>
              <a:rPr lang="ru-RU" sz="4400" b="1" dirty="0" err="1" smtClean="0">
                <a:solidFill>
                  <a:srgbClr val="C00000"/>
                </a:solidFill>
                <a:latin typeface="Monotype Corsiva" pitchFamily="66" charset="0"/>
              </a:rPr>
              <a:t>вчитись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, </a:t>
            </a:r>
            <a:r>
              <a:rPr lang="ru-RU" sz="4400" b="1" dirty="0" err="1" smtClean="0">
                <a:solidFill>
                  <a:srgbClr val="C00000"/>
                </a:solidFill>
                <a:latin typeface="Monotype Corsiva" pitchFamily="66" charset="0"/>
              </a:rPr>
              <a:t>щоб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Monotype Corsiva" pitchFamily="66" charset="0"/>
              </a:rPr>
              <a:t>збагнути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, </a:t>
            </a:r>
            <a:r>
              <a:rPr lang="ru-RU" sz="4400" b="1" dirty="0" err="1" smtClean="0">
                <a:solidFill>
                  <a:srgbClr val="C00000"/>
                </a:solidFill>
                <a:latin typeface="Monotype Corsiva" pitchFamily="66" charset="0"/>
              </a:rPr>
              <a:t>що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мало </a:t>
            </a:r>
            <a:r>
              <a:rPr lang="ru-RU" sz="4400" b="1" dirty="0" err="1" smtClean="0">
                <a:solidFill>
                  <a:srgbClr val="C00000"/>
                </a:solidFill>
                <a:latin typeface="Monotype Corsiva" pitchFamily="66" charset="0"/>
              </a:rPr>
              <a:t>знаєш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.</a:t>
            </a:r>
            <a:b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400" b="1" i="1" dirty="0" smtClean="0">
                <a:solidFill>
                  <a:srgbClr val="C00000"/>
                </a:solidFill>
                <a:latin typeface="Monotype Corsiva" pitchFamily="66" charset="0"/>
              </a:rPr>
              <a:t>М. Монтень</a:t>
            </a:r>
            <a:endParaRPr lang="uk-UA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1928794" y="1714488"/>
            <a:ext cx="5643602" cy="175432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3600" b="1" i="1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Типи тригонометричних  рівнянь, за способом розв'язування</a:t>
            </a:r>
            <a:endParaRPr lang="ru-RU" sz="3600" b="1" i="1" dirty="0">
              <a:solidFill>
                <a:srgbClr val="FFFF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428625" y="285387"/>
            <a:ext cx="8358217" cy="6043198"/>
            <a:chOff x="270" y="191"/>
            <a:chExt cx="4822" cy="3333"/>
          </a:xfrm>
        </p:grpSpPr>
        <p:sp>
          <p:nvSpPr>
            <p:cNvPr id="6" name="Text Box 4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70" y="2043"/>
              <a:ext cx="1550" cy="122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400" b="1" dirty="0" err="1" smtClean="0">
                  <a:solidFill>
                    <a:srgbClr val="C00000"/>
                  </a:solidFill>
                  <a:latin typeface="Monotype Corsiva" pitchFamily="66" charset="0"/>
                </a:rPr>
                <a:t>Розкладання</a:t>
              </a:r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 на </a:t>
              </a:r>
              <a:r>
                <a:rPr lang="ru-RU" sz="2400" b="1" dirty="0" err="1" smtClean="0">
                  <a:solidFill>
                    <a:srgbClr val="C00000"/>
                  </a:solidFill>
                  <a:latin typeface="Monotype Corsiva" pitchFamily="66" charset="0"/>
                </a:rPr>
                <a:t>множники</a:t>
              </a:r>
              <a:endParaRPr lang="ru-RU" sz="2400" b="1" dirty="0" smtClean="0">
                <a:solidFill>
                  <a:srgbClr val="C00000"/>
                </a:solidFill>
                <a:latin typeface="Monotype Corsiva" pitchFamily="66" charset="0"/>
              </a:endParaRPr>
            </a:p>
            <a:p>
              <a:pPr algn="ctr">
                <a:spcAft>
                  <a:spcPts val="1000"/>
                </a:spcAft>
              </a:pPr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(</a:t>
              </a:r>
              <a:r>
                <a:rPr lang="ru-RU" sz="2400" b="1" dirty="0" err="1" smtClean="0">
                  <a:solidFill>
                    <a:srgbClr val="C00000"/>
                  </a:solidFill>
                  <a:latin typeface="Monotype Corsiva" pitchFamily="66" charset="0"/>
                </a:rPr>
                <a:t>винесення</a:t>
              </a:r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 за дужки, за формулами)</a:t>
              </a:r>
              <a:endParaRPr lang="ru-RU" sz="2400" b="1" dirty="0">
                <a:solidFill>
                  <a:srgbClr val="C00000"/>
                </a:solidFill>
                <a:latin typeface="Monotype Corsiva" pitchFamily="66" charset="0"/>
              </a:endParaRPr>
            </a:p>
          </p:txBody>
        </p:sp>
        <p:sp>
          <p:nvSpPr>
            <p:cNvPr id="7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60" y="191"/>
              <a:ext cx="1665" cy="70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400" b="1" dirty="0" err="1" smtClean="0">
                  <a:solidFill>
                    <a:srgbClr val="FF0000"/>
                  </a:solidFill>
                  <a:latin typeface="Monotype Corsiva" pitchFamily="66" charset="0"/>
                </a:rPr>
                <a:t>Рівняння</a:t>
              </a:r>
              <a:r>
                <a:rPr lang="ru-RU" sz="2400" b="1" dirty="0" smtClean="0">
                  <a:solidFill>
                    <a:srgbClr val="FF0000"/>
                  </a:solidFill>
                  <a:latin typeface="Monotype Corsiva" pitchFamily="66" charset="0"/>
                </a:rPr>
                <a:t> , </a:t>
              </a:r>
              <a:r>
                <a:rPr lang="ru-RU" sz="2400" b="1" dirty="0" err="1" smtClean="0">
                  <a:solidFill>
                    <a:srgbClr val="FF0000"/>
                  </a:solidFill>
                  <a:latin typeface="Monotype Corsiva" pitchFamily="66" charset="0"/>
                </a:rPr>
                <a:t>що</a:t>
              </a:r>
              <a:r>
                <a:rPr lang="ru-RU" sz="2400" b="1" dirty="0" smtClean="0">
                  <a:solidFill>
                    <a:srgbClr val="FF0000"/>
                  </a:solidFill>
                  <a:latin typeface="Monotype Corsiva" pitchFamily="66" charset="0"/>
                </a:rPr>
                <a:t> </a:t>
              </a:r>
              <a:r>
                <a:rPr lang="ru-RU" sz="2400" b="1" dirty="0" err="1" smtClean="0">
                  <a:solidFill>
                    <a:srgbClr val="FF0000"/>
                  </a:solidFill>
                  <a:latin typeface="Monotype Corsiva" pitchFamily="66" charset="0"/>
                </a:rPr>
                <a:t>зводяться</a:t>
              </a:r>
              <a:r>
                <a:rPr lang="ru-RU" sz="2400" b="1" dirty="0" smtClean="0">
                  <a:solidFill>
                    <a:srgbClr val="FF0000"/>
                  </a:solidFill>
                  <a:latin typeface="Monotype Corsiva" pitchFamily="66" charset="0"/>
                </a:rPr>
                <a:t> до </a:t>
              </a:r>
              <a:r>
                <a:rPr lang="ru-RU" sz="2400" b="1" dirty="0" err="1" smtClean="0">
                  <a:solidFill>
                    <a:srgbClr val="FF0000"/>
                  </a:solidFill>
                  <a:latin typeface="Monotype Corsiva" pitchFamily="66" charset="0"/>
                </a:rPr>
                <a:t>квадратних</a:t>
              </a:r>
              <a:endParaRPr lang="ru-RU" sz="2400" b="1" dirty="0">
                <a:solidFill>
                  <a:srgbClr val="FF0000"/>
                </a:solidFill>
                <a:latin typeface="Monotype Corsiva" pitchFamily="66" charset="0"/>
              </a:endParaRPr>
            </a:p>
          </p:txBody>
        </p:sp>
        <p:sp>
          <p:nvSpPr>
            <p:cNvPr id="8" name="Text Box 6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735" y="231"/>
              <a:ext cx="1298" cy="58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400" b="1" dirty="0" err="1" smtClean="0">
                  <a:solidFill>
                    <a:srgbClr val="FF0000"/>
                  </a:solidFill>
                  <a:latin typeface="Monotype Corsiva" pitchFamily="66" charset="0"/>
                </a:rPr>
                <a:t>Однорідні</a:t>
              </a:r>
              <a:r>
                <a:rPr lang="ru-RU" sz="2400" b="1" dirty="0" smtClean="0">
                  <a:solidFill>
                    <a:srgbClr val="FF0000"/>
                  </a:solidFill>
                  <a:latin typeface="Monotype Corsiva" pitchFamily="66" charset="0"/>
                </a:rPr>
                <a:t> </a:t>
              </a:r>
              <a:r>
                <a:rPr lang="ru-RU" sz="2400" b="1" dirty="0" err="1" smtClean="0">
                  <a:solidFill>
                    <a:srgbClr val="FF0000"/>
                  </a:solidFill>
                  <a:latin typeface="Monotype Corsiva" pitchFamily="66" charset="0"/>
                </a:rPr>
                <a:t>рівняння</a:t>
              </a:r>
              <a:endParaRPr lang="ru-RU" sz="2400" b="1" dirty="0">
                <a:solidFill>
                  <a:srgbClr val="FF0000"/>
                </a:solidFill>
                <a:latin typeface="Monotype Corsiva" pitchFamily="66" charset="0"/>
              </a:endParaRPr>
            </a:p>
          </p:txBody>
        </p:sp>
        <p:sp>
          <p:nvSpPr>
            <p:cNvPr id="9" name="Text Box 7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062" y="2004"/>
              <a:ext cx="1030" cy="13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endParaRPr lang="ru-RU" sz="2400" b="1" dirty="0" smtClean="0">
                <a:solidFill>
                  <a:srgbClr val="C00000"/>
                </a:solidFill>
                <a:latin typeface="Monotype Corsiva" pitchFamily="66" charset="0"/>
              </a:endParaRPr>
            </a:p>
            <a:p>
              <a:pPr algn="ctr">
                <a:spcAft>
                  <a:spcPts val="1000"/>
                </a:spcAft>
              </a:pPr>
              <a:r>
                <a:rPr lang="ru-RU" sz="2400" b="1" dirty="0" err="1" smtClean="0">
                  <a:solidFill>
                    <a:srgbClr val="C00000"/>
                  </a:solidFill>
                  <a:latin typeface="Monotype Corsiva" pitchFamily="66" charset="0"/>
                </a:rPr>
                <a:t>Введення</a:t>
              </a:r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 </a:t>
              </a:r>
              <a:r>
                <a:rPr lang="ru-RU" sz="2400" b="1" dirty="0" err="1" smtClean="0">
                  <a:solidFill>
                    <a:srgbClr val="C00000"/>
                  </a:solidFill>
                  <a:latin typeface="Monotype Corsiva" pitchFamily="66" charset="0"/>
                </a:rPr>
                <a:t>допоміжного</a:t>
              </a:r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 кута.</a:t>
              </a:r>
              <a:endParaRPr lang="ru-RU" sz="2400" b="1" dirty="0">
                <a:solidFill>
                  <a:srgbClr val="C00000"/>
                </a:solidFill>
                <a:latin typeface="Monotype Corsiva" pitchFamily="66" charset="0"/>
              </a:endParaRPr>
            </a:p>
          </p:txBody>
        </p:sp>
        <p:sp>
          <p:nvSpPr>
            <p:cNvPr id="10" name="Text Box 8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80" y="1964"/>
              <a:ext cx="1935" cy="156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За </a:t>
              </a:r>
              <a:r>
                <a:rPr lang="ru-RU" sz="2400" b="1" dirty="0" err="1" smtClean="0">
                  <a:solidFill>
                    <a:srgbClr val="C00000"/>
                  </a:solidFill>
                  <a:latin typeface="Monotype Corsiva" pitchFamily="66" charset="0"/>
                </a:rPr>
                <a:t>допомогою</a:t>
              </a:r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 </a:t>
              </a:r>
              <a:r>
                <a:rPr lang="ru-RU" sz="2400" b="1" dirty="0" err="1" smtClean="0">
                  <a:solidFill>
                    <a:srgbClr val="C00000"/>
                  </a:solidFill>
                  <a:latin typeface="Monotype Corsiva" pitchFamily="66" charset="0"/>
                </a:rPr>
                <a:t>тригонометричних</a:t>
              </a:r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 формул</a:t>
              </a:r>
            </a:p>
            <a:p>
              <a:pPr algn="ctr">
                <a:spcAft>
                  <a:spcPts val="1000"/>
                </a:spcAft>
              </a:pPr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(</a:t>
              </a:r>
              <a:r>
                <a:rPr lang="ru-RU" sz="2400" b="1" dirty="0" err="1" smtClean="0">
                  <a:solidFill>
                    <a:srgbClr val="C00000"/>
                  </a:solidFill>
                  <a:latin typeface="Monotype Corsiva" pitchFamily="66" charset="0"/>
                </a:rPr>
                <a:t>подвійного</a:t>
              </a:r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 кута, </a:t>
              </a:r>
              <a:r>
                <a:rPr lang="ru-RU" sz="2400" b="1" dirty="0" err="1" smtClean="0">
                  <a:solidFill>
                    <a:srgbClr val="C00000"/>
                  </a:solidFill>
                  <a:latin typeface="Monotype Corsiva" pitchFamily="66" charset="0"/>
                </a:rPr>
                <a:t>пониження</a:t>
              </a:r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 </a:t>
              </a:r>
              <a:r>
                <a:rPr lang="ru-RU" sz="2400" b="1" dirty="0" err="1" smtClean="0">
                  <a:solidFill>
                    <a:srgbClr val="C00000"/>
                  </a:solidFill>
                  <a:latin typeface="Monotype Corsiva" pitchFamily="66" charset="0"/>
                </a:rPr>
                <a:t>степеня</a:t>
              </a:r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, </a:t>
              </a:r>
              <a:r>
                <a:rPr lang="ru-RU" sz="2400" b="1" dirty="0" err="1" smtClean="0">
                  <a:solidFill>
                    <a:srgbClr val="C00000"/>
                  </a:solidFill>
                  <a:latin typeface="Monotype Corsiva" pitchFamily="66" charset="0"/>
                </a:rPr>
                <a:t>розкладання</a:t>
              </a:r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 на </a:t>
              </a:r>
              <a:r>
                <a:rPr lang="ru-RU" sz="2400" b="1" dirty="0" err="1" smtClean="0">
                  <a:solidFill>
                    <a:srgbClr val="C00000"/>
                  </a:solidFill>
                  <a:latin typeface="Monotype Corsiva" pitchFamily="66" charset="0"/>
                </a:rPr>
                <a:t>множники</a:t>
              </a:r>
              <a:endParaRPr lang="ru-RU" sz="2400" b="1" dirty="0">
                <a:solidFill>
                  <a:srgbClr val="C00000"/>
                </a:solidFill>
                <a:latin typeface="Monotype Corsiva" pitchFamily="66" charset="0"/>
              </a:endParaRPr>
            </a:p>
          </p:txBody>
        </p:sp>
        <p:cxnSp>
          <p:nvCxnSpPr>
            <p:cNvPr id="11" name="AutoShape 9"/>
            <p:cNvCxnSpPr>
              <a:cxnSpLocks noChangeShapeType="1"/>
            </p:cNvCxnSpPr>
            <p:nvPr/>
          </p:nvCxnSpPr>
          <p:spPr bwMode="auto">
            <a:xfrm rot="10800000" flipV="1">
              <a:off x="540" y="1767"/>
              <a:ext cx="554" cy="231"/>
            </a:xfrm>
            <a:prstGeom prst="straightConnector1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</p:cxnSp>
        <p:cxnSp>
          <p:nvCxnSpPr>
            <p:cNvPr id="12" name="AutoShape 10"/>
            <p:cNvCxnSpPr>
              <a:cxnSpLocks noChangeShapeType="1"/>
            </p:cNvCxnSpPr>
            <p:nvPr/>
          </p:nvCxnSpPr>
          <p:spPr bwMode="auto">
            <a:xfrm flipH="1" flipV="1">
              <a:off x="2025" y="664"/>
              <a:ext cx="816" cy="362"/>
            </a:xfrm>
            <a:prstGeom prst="straightConnector1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</p:cxnSp>
        <p:cxnSp>
          <p:nvCxnSpPr>
            <p:cNvPr id="13" name="AutoShape 11"/>
            <p:cNvCxnSpPr>
              <a:cxnSpLocks noChangeShapeType="1"/>
            </p:cNvCxnSpPr>
            <p:nvPr/>
          </p:nvCxnSpPr>
          <p:spPr bwMode="auto">
            <a:xfrm rot="10800000" flipV="1">
              <a:off x="2496" y="1846"/>
              <a:ext cx="247" cy="79"/>
            </a:xfrm>
            <a:prstGeom prst="straightConnector1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</p:cxnSp>
        <p:cxnSp>
          <p:nvCxnSpPr>
            <p:cNvPr id="14" name="AutoShape 12"/>
            <p:cNvCxnSpPr>
              <a:cxnSpLocks noChangeShapeType="1"/>
            </p:cNvCxnSpPr>
            <p:nvPr/>
          </p:nvCxnSpPr>
          <p:spPr bwMode="auto">
            <a:xfrm flipV="1">
              <a:off x="2970" y="743"/>
              <a:ext cx="770" cy="318"/>
            </a:xfrm>
            <a:prstGeom prst="straightConnector1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</p:cxnSp>
        <p:cxnSp>
          <p:nvCxnSpPr>
            <p:cNvPr id="15" name="AutoShape 13"/>
            <p:cNvCxnSpPr>
              <a:cxnSpLocks noChangeShapeType="1"/>
            </p:cNvCxnSpPr>
            <p:nvPr/>
          </p:nvCxnSpPr>
          <p:spPr bwMode="auto">
            <a:xfrm>
              <a:off x="4433" y="1531"/>
              <a:ext cx="571" cy="388"/>
            </a:xfrm>
            <a:prstGeom prst="straightConnector1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6E553-9091-42F1-81A2-3B58EC5573B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85786" y="301625"/>
            <a:ext cx="789783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Скласти алгоритм розв'язування</a:t>
            </a:r>
            <a:b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       рівняння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4282" y="1827213"/>
            <a:ext cx="8643998" cy="455453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uk-UA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nstantia" pitchFamily="18" charset="0"/>
              </a:rPr>
              <a:t>Застосувати формулу синуса подвійного кута.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uk-UA" sz="2400" b="1" i="1" dirty="0" smtClean="0">
                <a:solidFill>
                  <a:srgbClr val="002060"/>
                </a:solidFill>
                <a:latin typeface="Constantia" pitchFamily="18" charset="0"/>
              </a:rPr>
              <a:t>Розв'язати найпростіше тригонометричне рівняння.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uk-UA" sz="2400" b="1" i="1" dirty="0" smtClean="0">
                <a:solidFill>
                  <a:srgbClr val="002060"/>
                </a:solidFill>
                <a:latin typeface="Constantia" pitchFamily="18" charset="0"/>
              </a:rPr>
              <a:t>Застосувати формулу перетворення суми(різниці) тригонометричних функцій у добуток.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uk-UA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nstantia" pitchFamily="18" charset="0"/>
              </a:rPr>
              <a:t>Винести спільний множник за дужки.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uk-UA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nstantia" pitchFamily="18" charset="0"/>
              </a:rPr>
              <a:t>За допомогою тотожних перетворень звести до найпростішого тригонометричного рівняння.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uk-UA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nstantia" pitchFamily="18" charset="0"/>
              </a:rPr>
              <a:t>Записати відповідь.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uk-UA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nstantia" pitchFamily="18" charset="0"/>
              </a:rPr>
              <a:t>Добуток дорівнює нулю, якщо хоча б  один із множників дорівнює нулю.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Object 14"/>
          <p:cNvGraphicFramePr>
            <a:graphicFrameLocks noChangeAspect="1"/>
          </p:cNvGraphicFramePr>
          <p:nvPr/>
        </p:nvGraphicFramePr>
        <p:xfrm>
          <a:off x="3929058" y="928670"/>
          <a:ext cx="3829050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53" name="Формула" r:id="rId3" imgW="1143000" imgH="177480" progId="Equation.3">
                  <p:embed/>
                </p:oleObj>
              </mc:Choice>
              <mc:Fallback>
                <p:oleObj name="Формула" r:id="rId3" imgW="114300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8" y="928670"/>
                        <a:ext cx="3829050" cy="496888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6E553-9091-42F1-81A2-3B58EC5573B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246161" y="285728"/>
            <a:ext cx="789783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sz="3600" b="1" dirty="0" smtClean="0">
                <a:solidFill>
                  <a:srgbClr val="FFFF00"/>
                </a:solidFill>
                <a:latin typeface="Monotype Corsiva" pitchFamily="66" charset="0"/>
                <a:ea typeface="+mj-ea"/>
                <a:cs typeface="+mj-cs"/>
              </a:rPr>
              <a:t>Ал</a:t>
            </a:r>
            <a:r>
              <a:rPr kumimoji="0" lang="uk-UA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горитм</a:t>
            </a:r>
            <a:r>
              <a:rPr lang="en-US" sz="3600" b="1" dirty="0" smtClean="0">
                <a:solidFill>
                  <a:srgbClr val="FFFF00"/>
                </a:solidFill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uk-UA" sz="3600" b="1" dirty="0" smtClean="0">
                <a:solidFill>
                  <a:srgbClr val="FFFF00"/>
                </a:solidFill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розв'язування         рівняння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14282" y="1500174"/>
            <a:ext cx="4000528" cy="42148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uk-UA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nstantia" pitchFamily="18" charset="0"/>
              </a:rPr>
              <a:t>Застосувати формулу синуса подвійного кута.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uk-UA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nstantia" pitchFamily="18" charset="0"/>
              </a:rPr>
              <a:t>Винести спільний множник за дужки.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uk-UA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nstantia" pitchFamily="18" charset="0"/>
              </a:rPr>
              <a:t>За допомогою тотожних перетворень звести до найпростішого тригонометричного рівняння.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uk-UA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nstantia" pitchFamily="18" charset="0"/>
              </a:rPr>
              <a:t>Записати відповідь.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0920533"/>
              </p:ext>
            </p:extLst>
          </p:nvPr>
        </p:nvGraphicFramePr>
        <p:xfrm>
          <a:off x="2714612" y="928670"/>
          <a:ext cx="3829050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1" name="Формула" r:id="rId3" imgW="1143000" imgH="177480" progId="Equation.3">
                  <p:embed/>
                </p:oleObj>
              </mc:Choice>
              <mc:Fallback>
                <p:oleObj name="Формула" r:id="rId3" imgW="114300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12" y="928670"/>
                        <a:ext cx="3829050" cy="496888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267200" y="1687148"/>
          <a:ext cx="4448204" cy="751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2" name="Шаблон с поддержкой макросов" r:id="rId6" imgW="4034482" imgH="682406" progId="Word.DocumentMacroEnabled.12">
                  <p:embed/>
                </p:oleObj>
              </mc:Choice>
              <mc:Fallback>
                <p:oleObj name="Шаблон с поддержкой макросов" r:id="rId6" imgW="4034482" imgH="682406" progId="Word.DocumentMacroEnabled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1687148"/>
                        <a:ext cx="4448204" cy="7512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4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05481" name="Rectangle 9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500562" y="2357430"/>
          <a:ext cx="4234497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3" name="Шаблон с поддержкой макросов" r:id="rId9" imgW="3653832" imgH="899797" progId="Word.DocumentMacroEnabled.12">
                  <p:embed/>
                </p:oleObj>
              </mc:Choice>
              <mc:Fallback>
                <p:oleObj name="Шаблон с поддержкой макросов" r:id="rId9" imgW="3653832" imgH="899797" progId="Word.DocumentMacroEnabled.12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2357430"/>
                        <a:ext cx="4234497" cy="1042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4572000" y="3429000"/>
          <a:ext cx="3852862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4" name="Шаблон с поддержкой макросов" r:id="rId12" imgW="3853537" imgH="818456" progId="Word.DocumentMacroEnabled.12">
                  <p:embed/>
                </p:oleObj>
              </mc:Choice>
              <mc:Fallback>
                <p:oleObj name="Шаблон с поддержкой макросов" r:id="rId12" imgW="3853537" imgH="818456" progId="Word.DocumentMacroEnabled.12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429000"/>
                        <a:ext cx="3852862" cy="81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4857752" y="4714884"/>
          <a:ext cx="2800350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5" name="Шаблон с поддержкой макросов" r:id="rId15" imgW="3955585" imgH="2149076" progId="Word.DocumentMacroEnabled.12">
                  <p:embed/>
                </p:oleObj>
              </mc:Choice>
              <mc:Fallback>
                <p:oleObj name="Шаблон с поддержкой макросов" r:id="rId15" imgW="3955585" imgH="2149076" progId="Word.DocumentMacroEnabled.12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2" y="4714884"/>
                        <a:ext cx="2800350" cy="1504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6E553-9091-42F1-81A2-3B58EC5573B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428736"/>
            <a:ext cx="4929190" cy="5053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uk-UA" sz="2600" b="1" i="1" dirty="0" smtClean="0">
                <a:solidFill>
                  <a:srgbClr val="002060"/>
                </a:solidFill>
                <a:latin typeface="Constantia" pitchFamily="18" charset="0"/>
              </a:rPr>
              <a:t>Добуток дорівнює нулю, якщо хоча б  один із множників дорівнює нулю.</a:t>
            </a:r>
          </a:p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uk-UA" sz="2600" b="1" i="1" dirty="0" smtClean="0">
                <a:solidFill>
                  <a:srgbClr val="002060"/>
                </a:solidFill>
                <a:latin typeface="Constantia" pitchFamily="18" charset="0"/>
              </a:rPr>
              <a:t>Застосувати формулу перетворення суми(різниці) тригонометричних функцій у добуток.</a:t>
            </a:r>
          </a:p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uk-UA" sz="2600" b="1" i="1" dirty="0" smtClean="0">
                <a:solidFill>
                  <a:srgbClr val="002060"/>
                </a:solidFill>
                <a:latin typeface="Constantia" pitchFamily="18" charset="0"/>
              </a:rPr>
              <a:t>Розв'язати найпростіше тригонометричне рівняння.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214290"/>
            <a:ext cx="671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hangingPunct="0">
              <a:defRPr/>
            </a:pPr>
            <a:r>
              <a:rPr lang="uk-UA" b="1" dirty="0" smtClean="0">
                <a:solidFill>
                  <a:srgbClr val="FFFF00"/>
                </a:solidFill>
                <a:latin typeface="Monotype Corsiva" pitchFamily="66" charset="0"/>
              </a:rPr>
              <a:t>Алгоритм</a:t>
            </a:r>
            <a:r>
              <a:rPr lang="en-US" b="1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uk-UA" b="1" dirty="0" smtClean="0">
                <a:solidFill>
                  <a:srgbClr val="FFFF00"/>
                </a:solidFill>
                <a:latin typeface="Monotype Corsiva" pitchFamily="66" charset="0"/>
              </a:rPr>
              <a:t> розв'язування         рівняння</a:t>
            </a:r>
            <a:endParaRPr lang="ru-RU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graphicFrame>
        <p:nvGraphicFramePr>
          <p:cNvPr id="1064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5001771"/>
              </p:ext>
            </p:extLst>
          </p:nvPr>
        </p:nvGraphicFramePr>
        <p:xfrm>
          <a:off x="2786050" y="785794"/>
          <a:ext cx="3829050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8" name="Формула" r:id="rId3" imgW="1143000" imgH="177480" progId="Equation.3">
                  <p:embed/>
                </p:oleObj>
              </mc:Choice>
              <mc:Fallback>
                <p:oleObj name="Формула" r:id="rId3" imgW="114300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50" y="785794"/>
                        <a:ext cx="3829050" cy="496887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714876" y="2214554"/>
          <a:ext cx="4077581" cy="85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9" name="Шаблон с поддержкой макросов" r:id="rId6" imgW="4417996" imgH="926791" progId="Word.DocumentMacroEnabled.12">
                  <p:embed/>
                </p:oleObj>
              </mc:Choice>
              <mc:Fallback>
                <p:oleObj name="Шаблон с поддержкой макросов" r:id="rId6" imgW="4417996" imgH="926791" progId="Word.DocumentMacroEnabled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2214554"/>
                        <a:ext cx="4077581" cy="855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929190" y="3143248"/>
          <a:ext cx="3157538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0" name="Шаблон с поддержкой макросов" r:id="rId9" imgW="3158286" imgH="590267" progId="Word.DocumentMacroEnabled.12">
                  <p:embed/>
                </p:oleObj>
              </mc:Choice>
              <mc:Fallback>
                <p:oleObj name="Шаблон с поддержкой макросов" r:id="rId9" imgW="3158286" imgH="590267" progId="Word.DocumentMacroEnabled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90" y="3143248"/>
                        <a:ext cx="3157538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500562" y="3857628"/>
          <a:ext cx="417195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1" name="Шаблон с поддержкой макросов" r:id="rId12" imgW="4171837" imgH="933990" progId="Word.DocumentMacroEnabled.12">
                  <p:embed/>
                </p:oleObj>
              </mc:Choice>
              <mc:Fallback>
                <p:oleObj name="Шаблон с поддержкой макросов" r:id="rId12" imgW="4171837" imgH="933990" progId="Word.DocumentMacroEnabled.12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3857628"/>
                        <a:ext cx="4171950" cy="933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502" name="Object 6"/>
          <p:cNvGraphicFramePr>
            <a:graphicFrameLocks noChangeAspect="1"/>
          </p:cNvGraphicFramePr>
          <p:nvPr/>
        </p:nvGraphicFramePr>
        <p:xfrm>
          <a:off x="4857750" y="4714875"/>
          <a:ext cx="2800350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2" name="Шаблон с поддержкой макросов" r:id="rId15" imgW="3955585" imgH="2149076" progId="Word.DocumentMacroEnabled.12">
                  <p:embed/>
                </p:oleObj>
              </mc:Choice>
              <mc:Fallback>
                <p:oleObj name="Шаблон с поддержкой макросов" r:id="rId15" imgW="3955585" imgH="2149076" progId="Word.DocumentMacroEnabled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0" y="4714875"/>
                        <a:ext cx="2800350" cy="1504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6E553-9091-42F1-81A2-3B58EC5573B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42910" y="285728"/>
            <a:ext cx="78581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FF00"/>
                </a:solidFill>
                <a:latin typeface="Monotype Corsiva" pitchFamily="66" charset="0"/>
              </a:rPr>
              <a:t>Рівняння, що розв'язують способом розкладання на множники</a:t>
            </a:r>
            <a:endParaRPr lang="uk-UA" sz="40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723900" y="1714500"/>
          <a:ext cx="37719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76" name="Шаблон с поддержкой макросов" r:id="rId4" imgW="3773954" imgH="666570" progId="Word.DocumentMacroEnabled.12">
                  <p:embed/>
                </p:oleObj>
              </mc:Choice>
              <mc:Fallback>
                <p:oleObj name="Шаблон с поддержкой макросов" r:id="rId4" imgW="3773954" imgH="666570" progId="Word.DocumentMacroEnabled.12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" y="1714500"/>
                        <a:ext cx="37719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857224" y="2428868"/>
          <a:ext cx="3648075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77" name="Шаблон с поддержкой макросов" r:id="rId7" imgW="3648416" imgH="704001" progId="Word.DocumentMacroEnabled.12">
                  <p:embed/>
                </p:oleObj>
              </mc:Choice>
              <mc:Fallback>
                <p:oleObj name="Шаблон с поддержкой макросов" r:id="rId7" imgW="3648416" imgH="704001" progId="Word.DocumentMacroEnabled.12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2428868"/>
                        <a:ext cx="3648075" cy="703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6" name="Object 10"/>
          <p:cNvGraphicFramePr>
            <a:graphicFrameLocks noChangeAspect="1"/>
          </p:cNvGraphicFramePr>
          <p:nvPr/>
        </p:nvGraphicFramePr>
        <p:xfrm>
          <a:off x="1504950" y="3295650"/>
          <a:ext cx="451485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78" name="Шаблон с поддержкой макросов" r:id="rId10" imgW="4533586" imgH="895118" progId="Word.DocumentMacroEnabled.12">
                  <p:embed/>
                </p:oleObj>
              </mc:Choice>
              <mc:Fallback>
                <p:oleObj name="Шаблон с поддержкой макросов" r:id="rId10" imgW="4533586" imgH="895118" progId="Word.DocumentMacroEnabled.12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4950" y="3295650"/>
                        <a:ext cx="451485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357158" y="3286124"/>
            <a:ext cx="1829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Monotype Corsiva" pitchFamily="66" charset="0"/>
              </a:rPr>
              <a:t>Відповідь :</a:t>
            </a:r>
            <a:endParaRPr lang="uk-UA" dirty="0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857224" y="4071942"/>
          <a:ext cx="3848100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79" name="Шаблон с поддержкой макросов" r:id="rId13" imgW="3848329" imgH="704001" progId="Word.DocumentMacroEnabled.12">
                  <p:embed/>
                </p:oleObj>
              </mc:Choice>
              <mc:Fallback>
                <p:oleObj name="Шаблон с поддержкой макросов" r:id="rId13" imgW="3848329" imgH="704001" progId="Word.DocumentMacroEnabled.12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4071942"/>
                        <a:ext cx="3848100" cy="703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928662" y="4500570"/>
          <a:ext cx="3810000" cy="135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80" name="Шаблон с поддержкой макросов" r:id="rId16" imgW="3814929" imgH="1351855" progId="Word.DocumentMacroEnabled.12">
                  <p:embed/>
                </p:oleObj>
              </mc:Choice>
              <mc:Fallback>
                <p:oleObj name="Шаблон с поддержкой макросов" r:id="rId16" imgW="3814929" imgH="1351855" progId="Word.DocumentMacroEnabled.12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4500570"/>
                        <a:ext cx="3810000" cy="1352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928662" y="5715016"/>
            <a:ext cx="1829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Monotype Corsiva" pitchFamily="66" charset="0"/>
              </a:rPr>
              <a:t>Відповідь :</a:t>
            </a:r>
            <a:endParaRPr lang="uk-UA" dirty="0"/>
          </a:p>
        </p:txBody>
      </p:sp>
      <p:graphicFrame>
        <p:nvGraphicFramePr>
          <p:cNvPr id="96269" name="Object 13"/>
          <p:cNvGraphicFramePr>
            <a:graphicFrameLocks noChangeAspect="1"/>
          </p:cNvGraphicFramePr>
          <p:nvPr/>
        </p:nvGraphicFramePr>
        <p:xfrm>
          <a:off x="2285984" y="5500702"/>
          <a:ext cx="451485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81" name="Шаблон с поддержкой макросов" r:id="rId19" imgW="4533586" imgH="895118" progId="Word.DocumentMacroEnabled.12">
                  <p:embed/>
                </p:oleObj>
              </mc:Choice>
              <mc:Fallback>
                <p:oleObj name="Шаблон с поддержкой макросов" r:id="rId19" imgW="4533586" imgH="895118" progId="Word.DocumentMacroEnabled.12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5500702"/>
                        <a:ext cx="451485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6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6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6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6E553-9091-42F1-81A2-3B58EC5573B4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357166"/>
            <a:ext cx="73581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hangingPunct="0">
              <a:defRPr/>
            </a:pPr>
            <a:r>
              <a:rPr lang="uk-UA" b="1" dirty="0" smtClean="0">
                <a:solidFill>
                  <a:srgbClr val="FFFF00"/>
                </a:solidFill>
                <a:latin typeface="Monotype Corsiva" pitchFamily="66" charset="0"/>
              </a:rPr>
              <a:t>Скласти алгоритм</a:t>
            </a:r>
            <a:r>
              <a:rPr lang="en-US" b="1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uk-UA" b="1" dirty="0" smtClean="0">
                <a:solidFill>
                  <a:srgbClr val="FFFF00"/>
                </a:solidFill>
                <a:latin typeface="Monotype Corsiva" pitchFamily="66" charset="0"/>
              </a:rPr>
              <a:t> розв'язування         рівняння               </a:t>
            </a:r>
            <a:r>
              <a:rPr lang="en-US" b="1" dirty="0" smtClean="0">
                <a:solidFill>
                  <a:schemeClr val="bg1"/>
                </a:solidFill>
                <a:latin typeface="Monotype Corsiva" pitchFamily="66" charset="0"/>
              </a:rPr>
              <a:t>cos2x+3sinx=2</a:t>
            </a:r>
            <a:endParaRPr lang="ru-RU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357298"/>
            <a:ext cx="8143932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uk-UA" sz="2400" b="1" i="1" dirty="0" smtClean="0">
                <a:solidFill>
                  <a:srgbClr val="002060"/>
                </a:solidFill>
                <a:latin typeface="Constantia" pitchFamily="18" charset="0"/>
              </a:rPr>
              <a:t>Застосувати формулу косинуса подвійного кута.</a:t>
            </a:r>
          </a:p>
          <a:p>
            <a:pPr marL="342900" lvl="0" indent="-342900" algn="just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uk-UA" sz="2400" b="1" i="1" dirty="0" smtClean="0">
                <a:solidFill>
                  <a:srgbClr val="002060"/>
                </a:solidFill>
                <a:latin typeface="Constantia" pitchFamily="18" charset="0"/>
              </a:rPr>
              <a:t>Ввести заміну </a:t>
            </a:r>
            <a:r>
              <a:rPr lang="en-US" sz="2400" b="1" i="1" dirty="0" smtClean="0">
                <a:solidFill>
                  <a:srgbClr val="C00000"/>
                </a:solidFill>
                <a:latin typeface="Constantia" pitchFamily="18" charset="0"/>
              </a:rPr>
              <a:t>sin x =t</a:t>
            </a:r>
            <a:endParaRPr lang="uk-UA" sz="24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marL="342900" lvl="0" indent="-342900" algn="just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uk-UA" sz="2400" b="1" i="1" dirty="0" smtClean="0">
                <a:solidFill>
                  <a:srgbClr val="002060"/>
                </a:solidFill>
                <a:latin typeface="Constantia" pitchFamily="18" charset="0"/>
              </a:rPr>
              <a:t>Розв'язати квадратне рівняння </a:t>
            </a:r>
          </a:p>
          <a:p>
            <a:pPr marL="342900" lvl="0" indent="-342900" algn="just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uk-UA" sz="2400" b="1" i="1" dirty="0" smtClean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uk-UA" sz="2000" b="1" i="1" dirty="0" smtClean="0">
                <a:solidFill>
                  <a:srgbClr val="002060"/>
                </a:solidFill>
                <a:latin typeface="Constantia" pitchFamily="18" charset="0"/>
              </a:rPr>
              <a:t>Повернутись до заміни. Розв'язати найпростіше рівняння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428596" y="2786058"/>
            <a:ext cx="8069291" cy="152397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  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Враховуючи, що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cos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2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x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=1-2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sin</a:t>
            </a:r>
            <a:r>
              <a:rPr kumimoji="0" lang="uk-UA" sz="32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2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x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,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дістаємо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 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1-2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sin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r>
              <a:rPr kumimoji="0" lang="uk-UA" sz="32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2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x+3sinx-2=0,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тобто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2sin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r>
              <a:rPr kumimoji="0" lang="uk-UA" sz="32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2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x-3sinx+1=0.</a:t>
            </a:r>
            <a:endParaRPr kumimoji="0" lang="uk-UA" sz="3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Нехай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sinx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=t,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причому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2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t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r>
              <a:rPr kumimoji="0" lang="uk-UA" sz="36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2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-3t +1=0</a:t>
            </a:r>
            <a:endParaRPr kumimoji="0" lang="uk-UA" sz="3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rbel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uk-UA" sz="28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rbel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uk-UA" sz="28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rbel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rbel" pitchFamily="34" charset="0"/>
              <a:ea typeface="+mn-ea"/>
              <a:cs typeface="+mn-cs"/>
            </a:endParaRPr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4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5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5" name="Object 19"/>
          <p:cNvGraphicFramePr>
            <a:graphicFrameLocks noChangeAspect="1"/>
          </p:cNvGraphicFramePr>
          <p:nvPr/>
        </p:nvGraphicFramePr>
        <p:xfrm>
          <a:off x="4143372" y="5715016"/>
          <a:ext cx="208915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6" name="Формула" r:id="rId6" imgW="926698" imgH="393529" progId="Equation.3">
                  <p:embed/>
                </p:oleObj>
              </mc:Choice>
              <mc:Fallback>
                <p:oleObj name="Формула" r:id="rId6" imgW="926698" imgH="393529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72" y="5715016"/>
                        <a:ext cx="2089150" cy="792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7" name="Object 21"/>
          <p:cNvGraphicFramePr>
            <a:graphicFrameLocks noChangeAspect="1"/>
          </p:cNvGraphicFramePr>
          <p:nvPr/>
        </p:nvGraphicFramePr>
        <p:xfrm>
          <a:off x="642910" y="5715016"/>
          <a:ext cx="3024187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7" name="Формула" r:id="rId8" imgW="1409088" imgH="393529" progId="Equation.3">
                  <p:embed/>
                </p:oleObj>
              </mc:Choice>
              <mc:Fallback>
                <p:oleObj name="Формула" r:id="rId8" imgW="1409088" imgH="393529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5715016"/>
                        <a:ext cx="3024187" cy="89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4286248" y="4500570"/>
          <a:ext cx="1112838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8" name="Шаблон с поддержкой макросов" r:id="rId11" imgW="1112698" imgH="537719" progId="Word.DocumentMacroEnabled.12">
                  <p:embed/>
                </p:oleObj>
              </mc:Choice>
              <mc:Fallback>
                <p:oleObj name="Шаблон с поддержкой макросов" r:id="rId11" imgW="1112698" imgH="537719" progId="Word.DocumentMacroEnabled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48" y="4500570"/>
                        <a:ext cx="1112838" cy="538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3571868" y="4857760"/>
          <a:ext cx="2500330" cy="985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9" name="Шаблон с поддержкой макросов" r:id="rId14" imgW="2194719" imgH="865245" progId="Word.DocumentMacroEnabled.12">
                  <p:embed/>
                </p:oleObj>
              </mc:Choice>
              <mc:Fallback>
                <p:oleObj name="Шаблон с поддержкой макросов" r:id="rId14" imgW="2194719" imgH="865245" progId="Word.DocumentMacroEnabled.12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68" y="4857760"/>
                        <a:ext cx="2500330" cy="9853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6E553-9091-42F1-81A2-3B58EC5573B4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28662" y="428604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FFFF00"/>
                </a:solidFill>
                <a:latin typeface="Monotype Corsiva" pitchFamily="66" charset="0"/>
              </a:rPr>
              <a:t>Рівняння, що зводяться до квадратних </a:t>
            </a:r>
            <a:endParaRPr lang="uk-UA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085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428736"/>
            <a:ext cx="4704453" cy="642942"/>
          </a:xfrm>
          <a:prstGeom prst="rect">
            <a:avLst/>
          </a:prstGeom>
          <a:noFill/>
        </p:spPr>
      </p:pic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0" y="847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2214554"/>
            <a:ext cx="7929618" cy="377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Monotype Corsiva" pitchFamily="66" charset="0"/>
              </a:rPr>
              <a:t>Алгоритм розв'язування:</a:t>
            </a:r>
          </a:p>
          <a:p>
            <a:pPr>
              <a:buFont typeface="Arial" pitchFamily="34" charset="0"/>
              <a:buChar char="•"/>
            </a:pPr>
            <a:r>
              <a:rPr lang="uk-UA" b="1" dirty="0" smtClean="0">
                <a:solidFill>
                  <a:srgbClr val="002060"/>
                </a:solidFill>
                <a:latin typeface="Monotype Corsiva" pitchFamily="66" charset="0"/>
              </a:rPr>
              <a:t>Замінити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cos</a:t>
            </a:r>
            <a:r>
              <a:rPr lang="uk-UA" b="1" baseline="30000" dirty="0" smtClean="0">
                <a:solidFill>
                  <a:srgbClr val="FF0000"/>
                </a:solidFill>
                <a:latin typeface="Monotype Corsiva" pitchFamily="66" charset="0"/>
              </a:rPr>
              <a:t> 2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x</a:t>
            </a:r>
            <a:r>
              <a:rPr lang="uk-UA" b="1" dirty="0" smtClean="0">
                <a:solidFill>
                  <a:srgbClr val="FF0000"/>
                </a:solidFill>
                <a:latin typeface="Monotype Corsiva" pitchFamily="66" charset="0"/>
              </a:rPr>
              <a:t>=1-</a:t>
            </a:r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</a:rPr>
              <a:t>sin</a:t>
            </a:r>
            <a:r>
              <a:rPr lang="uk-UA" b="1" baseline="30000" dirty="0" smtClean="0">
                <a:solidFill>
                  <a:srgbClr val="FF0000"/>
                </a:solidFill>
                <a:latin typeface="Monotype Corsiva" pitchFamily="66" charset="0"/>
              </a:rPr>
              <a:t>2</a:t>
            </a:r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</a:rPr>
              <a:t> x</a:t>
            </a:r>
            <a:r>
              <a:rPr lang="en-US" b="1" dirty="0" smtClean="0">
                <a:solidFill>
                  <a:srgbClr val="002060"/>
                </a:solidFill>
                <a:latin typeface="Monotype Corsiva" pitchFamily="66" charset="0"/>
              </a:rPr>
              <a:t>,</a:t>
            </a:r>
          </a:p>
          <a:p>
            <a:pPr marL="342900" lvl="0" indent="-342900" algn="just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uk-UA" b="1" i="1" dirty="0" smtClean="0">
                <a:solidFill>
                  <a:srgbClr val="002060"/>
                </a:solidFill>
                <a:latin typeface="Constantia" pitchFamily="18" charset="0"/>
              </a:rPr>
              <a:t>Ввести заміну </a:t>
            </a:r>
            <a:r>
              <a:rPr lang="en-US" b="1" i="1" dirty="0" smtClean="0">
                <a:solidFill>
                  <a:srgbClr val="C00000"/>
                </a:solidFill>
                <a:latin typeface="Constantia" pitchFamily="18" charset="0"/>
              </a:rPr>
              <a:t>sin x =t</a:t>
            </a:r>
            <a:endParaRPr lang="uk-UA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marL="342900" lvl="0" indent="-342900" algn="just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uk-UA" b="1" i="1" dirty="0" smtClean="0">
                <a:solidFill>
                  <a:srgbClr val="002060"/>
                </a:solidFill>
                <a:latin typeface="Constantia" pitchFamily="18" charset="0"/>
              </a:rPr>
              <a:t>Розв'язати квадратне рівняння </a:t>
            </a:r>
          </a:p>
          <a:p>
            <a:pPr marL="342900" lvl="0" indent="-342900" algn="just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uk-UA" b="1" i="1" dirty="0" smtClean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uk-UA" sz="2800" b="1" i="1" dirty="0" smtClean="0">
                <a:solidFill>
                  <a:srgbClr val="002060"/>
                </a:solidFill>
                <a:latin typeface="Constantia" pitchFamily="18" charset="0"/>
              </a:rPr>
              <a:t>Повернутись до заміни. Розв'язати найпростіше рівняння</a:t>
            </a:r>
          </a:p>
          <a:p>
            <a:pPr>
              <a:buFont typeface="Arial" pitchFamily="34" charset="0"/>
              <a:buChar char="•"/>
            </a:pPr>
            <a:endParaRPr lang="uk-UA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57290" y="1714488"/>
            <a:ext cx="30267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√3 </a:t>
            </a:r>
            <a:r>
              <a:rPr lang="en-US" b="1" dirty="0" err="1" smtClean="0">
                <a:solidFill>
                  <a:srgbClr val="C00000"/>
                </a:solidFill>
                <a:latin typeface="Monotype Corsiva" pitchFamily="66" charset="0"/>
              </a:rPr>
              <a:t>cos</a:t>
            </a:r>
            <a:r>
              <a:rPr lang="en-US" b="1" dirty="0" smtClean="0">
                <a:solidFill>
                  <a:srgbClr val="C00000"/>
                </a:solidFill>
                <a:latin typeface="Monotype Corsiva" pitchFamily="66" charset="0"/>
              </a:rPr>
              <a:t> x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 + </a:t>
            </a:r>
            <a:r>
              <a:rPr lang="en-US" b="1" dirty="0" smtClean="0">
                <a:solidFill>
                  <a:srgbClr val="C00000"/>
                </a:solidFill>
                <a:latin typeface="Monotype Corsiva" pitchFamily="66" charset="0"/>
              </a:rPr>
              <a:t>sin x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 = 0</a:t>
            </a:r>
            <a:endParaRPr lang="uk-UA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285728"/>
            <a:ext cx="73581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FF00"/>
                </a:solidFill>
                <a:latin typeface="Monotype Corsiva" pitchFamily="66" charset="0"/>
              </a:rPr>
              <a:t>Однорідні рівняння першого та другого степеня</a:t>
            </a:r>
            <a:endParaRPr lang="uk-UA" sz="40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428869"/>
            <a:ext cx="8072494" cy="314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buFont typeface="Arial" charset="0"/>
              <a:buNone/>
            </a:pPr>
            <a:r>
              <a:rPr lang="uk-UA" b="1" dirty="0" smtClean="0">
                <a:latin typeface="Monotype Corsiva" pitchFamily="66" charset="0"/>
              </a:rPr>
              <a:t>Якщо </a:t>
            </a:r>
            <a:r>
              <a:rPr lang="en-US" b="1" dirty="0" smtClean="0">
                <a:latin typeface="Monotype Corsiva" pitchFamily="66" charset="0"/>
              </a:rPr>
              <a:t> </a:t>
            </a:r>
            <a:r>
              <a:rPr lang="en-US" b="1" dirty="0" err="1" smtClean="0">
                <a:latin typeface="Monotype Corsiva" pitchFamily="66" charset="0"/>
              </a:rPr>
              <a:t>cosx</a:t>
            </a:r>
            <a:r>
              <a:rPr lang="en-US" b="1" dirty="0" smtClean="0">
                <a:latin typeface="Monotype Corsiva" pitchFamily="66" charset="0"/>
              </a:rPr>
              <a:t>=0</a:t>
            </a:r>
            <a:r>
              <a:rPr lang="uk-UA" b="1" dirty="0" smtClean="0">
                <a:latin typeface="Monotype Corsiva" pitchFamily="66" charset="0"/>
              </a:rPr>
              <a:t>, то рівняння не має коренів, </a:t>
            </a:r>
          </a:p>
          <a:p>
            <a:pPr marL="342900" indent="-342900" algn="just">
              <a:spcBef>
                <a:spcPct val="20000"/>
              </a:spcBef>
              <a:buFont typeface="Arial" charset="0"/>
              <a:buNone/>
            </a:pPr>
            <a:r>
              <a:rPr lang="uk-UA" b="1" dirty="0" smtClean="0">
                <a:latin typeface="Monotype Corsiva" pitchFamily="66" charset="0"/>
              </a:rPr>
              <a:t>То розділимо обидві його частини на </a:t>
            </a:r>
            <a:r>
              <a:rPr lang="en-US" b="1" dirty="0" err="1" smtClean="0">
                <a:latin typeface="Monotype Corsiva" pitchFamily="66" charset="0"/>
              </a:rPr>
              <a:t>cos</a:t>
            </a:r>
            <a:r>
              <a:rPr lang="uk-UA" b="1" dirty="0" smtClean="0">
                <a:latin typeface="Monotype Corsiva" pitchFamily="66" charset="0"/>
              </a:rPr>
              <a:t>х‡0 Одержимо   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√3 +</a:t>
            </a:r>
            <a:r>
              <a:rPr lang="en-US" b="1" dirty="0" err="1" smtClean="0">
                <a:solidFill>
                  <a:srgbClr val="C00000"/>
                </a:solidFill>
                <a:latin typeface="Monotype Corsiva" pitchFamily="66" charset="0"/>
              </a:rPr>
              <a:t>tgx</a:t>
            </a:r>
            <a:r>
              <a:rPr lang="en-US" b="1" dirty="0" smtClean="0">
                <a:solidFill>
                  <a:srgbClr val="C00000"/>
                </a:solidFill>
                <a:latin typeface="Monotype Corsiva" pitchFamily="66" charset="0"/>
              </a:rPr>
              <a:t>=0;</a:t>
            </a:r>
            <a:endParaRPr lang="uk-UA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342900" indent="-342900" algn="just">
              <a:spcBef>
                <a:spcPct val="20000"/>
              </a:spcBef>
              <a:buFont typeface="Arial" charset="0"/>
              <a:buNone/>
            </a:pPr>
            <a:r>
              <a:rPr lang="uk-UA" b="1" dirty="0" smtClean="0">
                <a:solidFill>
                  <a:srgbClr val="002060"/>
                </a:solidFill>
                <a:latin typeface="Monotype Corsiva" pitchFamily="66" charset="0"/>
              </a:rPr>
              <a:t>    </a:t>
            </a:r>
            <a:r>
              <a:rPr lang="en-US" sz="4800" b="1" dirty="0" err="1" smtClean="0">
                <a:solidFill>
                  <a:srgbClr val="002060"/>
                </a:solidFill>
                <a:latin typeface="Monotype Corsiva" pitchFamily="66" charset="0"/>
              </a:rPr>
              <a:t>tgx</a:t>
            </a:r>
            <a:r>
              <a:rPr lang="uk-UA" sz="4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latin typeface="Monotype Corsiva" pitchFamily="66" charset="0"/>
              </a:rPr>
              <a:t>=</a:t>
            </a:r>
            <a:r>
              <a:rPr lang="uk-UA" sz="4800" b="1" dirty="0" smtClean="0">
                <a:solidFill>
                  <a:srgbClr val="002060"/>
                </a:solidFill>
                <a:latin typeface="Monotype Corsiva" pitchFamily="66" charset="0"/>
              </a:rPr>
              <a:t> - </a:t>
            </a:r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√3 </a:t>
            </a:r>
            <a:endParaRPr lang="uk-UA" sz="48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marL="342900" indent="-342900" algn="just">
              <a:spcBef>
                <a:spcPct val="20000"/>
              </a:spcBef>
              <a:buFont typeface="Arial" charset="0"/>
              <a:buNone/>
            </a:pPr>
            <a:endParaRPr lang="en-US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5286388"/>
            <a:ext cx="1829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Monotype Corsiva" pitchFamily="66" charset="0"/>
              </a:rPr>
              <a:t>Відповідь :</a:t>
            </a:r>
            <a:endParaRPr lang="uk-UA" dirty="0"/>
          </a:p>
        </p:txBody>
      </p:sp>
      <p:graphicFrame>
        <p:nvGraphicFramePr>
          <p:cNvPr id="79876" name="Object 4"/>
          <p:cNvGraphicFramePr>
            <a:graphicFrameLocks noChangeAspect="1"/>
          </p:cNvGraphicFramePr>
          <p:nvPr/>
        </p:nvGraphicFramePr>
        <p:xfrm>
          <a:off x="2214546" y="5143512"/>
          <a:ext cx="451485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78" name="Шаблон с поддержкой макросов" r:id="rId4" imgW="4533586" imgH="895118" progId="Word.DocumentMacroEnabled.12">
                  <p:embed/>
                </p:oleObj>
              </mc:Choice>
              <mc:Fallback>
                <p:oleObj name="Шаблон с поддержкой макросов" r:id="rId4" imgW="4533586" imgH="895118" progId="Word.DocumentMacroEnabled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46" y="5143512"/>
                        <a:ext cx="451485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сновні способи розвязання рівня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Основні способи розвязання рівнянь</Template>
  <TotalTime>2073</TotalTime>
  <Words>565</Words>
  <Application>Microsoft Office PowerPoint</Application>
  <PresentationFormat>Экран (4:3)</PresentationFormat>
  <Paragraphs>124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Основні способи розвязання рівнянь</vt:lpstr>
      <vt:lpstr>Формула</vt:lpstr>
      <vt:lpstr>Шаблон с поддержкой макросов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NhT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dc:description>http://aida.ucoz.ru</dc:description>
  <cp:lastModifiedBy>User</cp:lastModifiedBy>
  <cp:revision>241</cp:revision>
  <dcterms:created xsi:type="dcterms:W3CDTF">2012-08-14T13:29:50Z</dcterms:created>
  <dcterms:modified xsi:type="dcterms:W3CDTF">2018-11-18T15:01:49Z</dcterms:modified>
</cp:coreProperties>
</file>