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Default Extension="docm" ContentType="application/vnd.ms-word.document.macroEnabled.12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8" r:id="rId2"/>
    <p:sldId id="276" r:id="rId3"/>
    <p:sldId id="279" r:id="rId4"/>
    <p:sldId id="286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FF0000"/>
    <a:srgbClr val="6600FF"/>
    <a:srgbClr val="006600"/>
    <a:srgbClr val="FF9933"/>
    <a:srgbClr val="336699"/>
    <a:srgbClr val="66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44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5" Type="http://schemas.openxmlformats.org/officeDocument/2006/relationships/image" Target="../media/image7.emf"/><Relationship Id="rId4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2138AB0-E8B0-44D6-B296-0FF4585BB28D}" type="datetimeFigureOut">
              <a:rPr lang="ru-RU"/>
              <a:pPr>
                <a:defRPr/>
              </a:pPr>
              <a:t>15.03.2014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2475CA4-7343-4B7F-BE17-92E7F05743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94C11-7767-4A4C-A1B9-B6665EF5EBDE}" type="datetime1">
              <a:rPr lang="ru-RU"/>
              <a:pPr>
                <a:defRPr/>
              </a:pPr>
              <a:t>15.03.2014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183E5-9F8D-4EA2-A433-EECBA0A171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5CE9D-6EBC-43DE-93C8-F20F6EDD00A7}" type="datetime1">
              <a:rPr lang="ru-RU"/>
              <a:pPr>
                <a:defRPr/>
              </a:pPr>
              <a:t>15.03.2014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C2727-545E-49B4-BFED-0469D05B9E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8E73F-A5F6-4333-84AB-CC4722551509}" type="datetime1">
              <a:rPr lang="ru-RU"/>
              <a:pPr>
                <a:defRPr/>
              </a:pPr>
              <a:t>15.03.2014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19A1F-963E-4CD4-910B-FDCE3F95DC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62B06-2E19-4839-BC03-7A1ADC3C8AD9}" type="datetime1">
              <a:rPr lang="ru-RU"/>
              <a:pPr>
                <a:defRPr/>
              </a:pPr>
              <a:t>15.03.2014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918B7-7DAF-48A5-9875-7D911BAF63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52F83-5224-45EC-8480-139EA02EFE65}" type="datetime1">
              <a:rPr lang="ru-RU"/>
              <a:pPr>
                <a:defRPr/>
              </a:pPr>
              <a:t>15.03.2014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ED697-1887-403F-949D-A12E634DEF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90230-740D-4218-BCAF-7705B89D7609}" type="datetime1">
              <a:rPr lang="ru-RU"/>
              <a:pPr>
                <a:defRPr/>
              </a:pPr>
              <a:t>15.03.2014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09625-C455-452F-87BE-B7816BD3C4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AF6FE-8575-447F-813C-E4B1A47F2D7D}" type="datetime1">
              <a:rPr lang="ru-RU"/>
              <a:pPr>
                <a:defRPr/>
              </a:pPr>
              <a:t>15.03.2014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D2D89-06DF-4D09-BA44-71416D8FFB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DCD47-2E80-4A40-AEDB-E4CA7B9FBEB6}" type="datetime1">
              <a:rPr lang="ru-RU"/>
              <a:pPr>
                <a:defRPr/>
              </a:pPr>
              <a:t>15.03.2014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31C4A-953E-4E57-BBD6-39ECDBFC24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76FF8-F550-426A-998F-F1B62C94BBE2}" type="datetime1">
              <a:rPr lang="ru-RU"/>
              <a:pPr>
                <a:defRPr/>
              </a:pPr>
              <a:t>15.03.2014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8315D-725C-4E94-8448-CDAB5A5128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81EB6-337C-4271-B93B-F00C7C608F60}" type="datetime1">
              <a:rPr lang="ru-RU"/>
              <a:pPr>
                <a:defRPr/>
              </a:pPr>
              <a:t>15.03.2014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505DF-E9A4-41D1-B24C-3577CC959C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CE9DD4-BCBB-4AA6-BA93-C4EFC44510FA}" type="datetime1">
              <a:rPr lang="ru-RU"/>
              <a:pPr>
                <a:defRPr/>
              </a:pPr>
              <a:t>15.03.2014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C0065-FC9D-4AC8-9441-6A037AEC9F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BB429-18BE-4CBC-B662-C5E67BA11D88}" type="datetime1">
              <a:rPr lang="ru-RU"/>
              <a:pPr>
                <a:defRPr/>
              </a:pPr>
              <a:t>15.03.2014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947D6-42E0-48B1-BDEF-69175D7424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843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1D76127-D088-46B4-B762-2FF45F5F331A}" type="datetime1">
              <a:rPr lang="ru-RU"/>
              <a:pPr>
                <a:defRPr/>
              </a:pPr>
              <a:t>15.03.2014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C940781-993C-41EA-9293-AC9FE57061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package" Target="../embeddings/_________Microsoft_Office_Word______________________1.docm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5" name="Picture 9" descr="график функции котангенс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642918"/>
            <a:ext cx="6091026" cy="2581328"/>
          </a:xfrm>
          <a:prstGeom prst="rect">
            <a:avLst/>
          </a:prstGeom>
          <a:noFill/>
        </p:spPr>
      </p:pic>
      <p:sp>
        <p:nvSpPr>
          <p:cNvPr id="19459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42910" y="4071942"/>
            <a:ext cx="7772400" cy="1470025"/>
          </a:xfrm>
        </p:spPr>
        <p:txBody>
          <a:bodyPr/>
          <a:lstStyle/>
          <a:p>
            <a:pPr eaLnBrk="1" hangingPunct="1"/>
            <a:r>
              <a:rPr lang="ru-RU" sz="6000" b="1" dirty="0" err="1" smtClean="0">
                <a:solidFill>
                  <a:srgbClr val="990000"/>
                </a:solidFill>
                <a:latin typeface="Monotype Corsiva" pitchFamily="66" charset="0"/>
                <a:cs typeface="Arial" charset="0"/>
              </a:rPr>
              <a:t>Розв</a:t>
            </a:r>
            <a:r>
              <a:rPr lang="en-US" sz="6000" b="1" dirty="0" smtClean="0">
                <a:solidFill>
                  <a:srgbClr val="990000"/>
                </a:solidFill>
                <a:latin typeface="Monotype Corsiva" pitchFamily="66" charset="0"/>
                <a:cs typeface="Arial" charset="0"/>
              </a:rPr>
              <a:t>’</a:t>
            </a:r>
            <a:r>
              <a:rPr lang="ru-RU" sz="6000" b="1" dirty="0" err="1" smtClean="0">
                <a:solidFill>
                  <a:srgbClr val="990000"/>
                </a:solidFill>
                <a:latin typeface="Monotype Corsiva" pitchFamily="66" charset="0"/>
                <a:cs typeface="Arial" charset="0"/>
              </a:rPr>
              <a:t>язування</a:t>
            </a:r>
            <a:r>
              <a:rPr lang="ru-RU" sz="6000" b="1" dirty="0" smtClean="0">
                <a:solidFill>
                  <a:srgbClr val="990000"/>
                </a:solidFill>
                <a:latin typeface="Monotype Corsiva" pitchFamily="66" charset="0"/>
                <a:cs typeface="Arial" charset="0"/>
              </a:rPr>
              <a:t> </a:t>
            </a:r>
            <a:r>
              <a:rPr lang="ru-RU" sz="6000" b="1" dirty="0" err="1" smtClean="0">
                <a:solidFill>
                  <a:srgbClr val="990000"/>
                </a:solidFill>
                <a:latin typeface="Monotype Corsiva" pitchFamily="66" charset="0"/>
                <a:cs typeface="Arial" charset="0"/>
              </a:rPr>
              <a:t>найпростіших</a:t>
            </a:r>
            <a:r>
              <a:rPr lang="ru-RU" sz="6000" b="1" dirty="0" smtClean="0">
                <a:solidFill>
                  <a:srgbClr val="990000"/>
                </a:solidFill>
                <a:latin typeface="Monotype Corsiva" pitchFamily="66" charset="0"/>
                <a:cs typeface="Arial" charset="0"/>
              </a:rPr>
              <a:t> </a:t>
            </a:r>
            <a:r>
              <a:rPr lang="ru-RU" sz="6000" b="1" dirty="0" err="1" smtClean="0">
                <a:solidFill>
                  <a:srgbClr val="990000"/>
                </a:solidFill>
                <a:latin typeface="Monotype Corsiva" pitchFamily="66" charset="0"/>
                <a:cs typeface="Arial" charset="0"/>
              </a:rPr>
              <a:t>тригонометричних</a:t>
            </a:r>
            <a:r>
              <a:rPr lang="ru-RU" sz="6000" b="1" dirty="0" smtClean="0">
                <a:solidFill>
                  <a:srgbClr val="990000"/>
                </a:solidFill>
                <a:latin typeface="Monotype Corsiva" pitchFamily="66" charset="0"/>
                <a:cs typeface="Arial" charset="0"/>
              </a:rPr>
              <a:t> </a:t>
            </a:r>
            <a:r>
              <a:rPr lang="ru-RU" sz="6000" b="1" dirty="0" err="1" smtClean="0">
                <a:solidFill>
                  <a:srgbClr val="990000"/>
                </a:solidFill>
                <a:latin typeface="Monotype Corsiva" pitchFamily="66" charset="0"/>
                <a:cs typeface="Arial" charset="0"/>
              </a:rPr>
              <a:t>рівнянь</a:t>
            </a:r>
            <a:r>
              <a:rPr lang="ru-RU" sz="6000" b="1" dirty="0" smtClean="0">
                <a:solidFill>
                  <a:srgbClr val="990000"/>
                </a:solidFill>
                <a:latin typeface="Monotype Corsiva" pitchFamily="66" charset="0"/>
                <a:cs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вал 13"/>
          <p:cNvSpPr>
            <a:spLocks noChangeArrowheads="1"/>
          </p:cNvSpPr>
          <p:nvPr/>
        </p:nvSpPr>
        <p:spPr bwMode="auto">
          <a:xfrm>
            <a:off x="3929063" y="2500313"/>
            <a:ext cx="3357562" cy="3214687"/>
          </a:xfrm>
          <a:prstGeom prst="ellips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cxnSp>
        <p:nvCxnSpPr>
          <p:cNvPr id="25603" name="Прямая со стрелкой 14"/>
          <p:cNvCxnSpPr>
            <a:cxnSpLocks noChangeShapeType="1"/>
            <a:stCxn id="14" idx="4"/>
          </p:cNvCxnSpPr>
          <p:nvPr/>
        </p:nvCxnSpPr>
        <p:spPr bwMode="auto">
          <a:xfrm flipV="1">
            <a:off x="5608638" y="2214563"/>
            <a:ext cx="34925" cy="3513137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5604" name="Прямая со стрелкой 15"/>
          <p:cNvCxnSpPr>
            <a:cxnSpLocks noChangeShapeType="1"/>
            <a:stCxn id="14" idx="2"/>
          </p:cNvCxnSpPr>
          <p:nvPr/>
        </p:nvCxnSpPr>
        <p:spPr bwMode="auto">
          <a:xfrm>
            <a:off x="3916363" y="4108450"/>
            <a:ext cx="3656012" cy="34925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5605" name="TextBox 16"/>
          <p:cNvSpPr txBox="1">
            <a:spLocks noChangeArrowheads="1"/>
          </p:cNvSpPr>
          <p:nvPr/>
        </p:nvSpPr>
        <p:spPr bwMode="auto">
          <a:xfrm>
            <a:off x="5500688" y="1785938"/>
            <a:ext cx="6429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entury Schoolbook" pitchFamily="18" charset="0"/>
              </a:rPr>
              <a:t>у</a:t>
            </a:r>
          </a:p>
        </p:txBody>
      </p:sp>
      <p:sp>
        <p:nvSpPr>
          <p:cNvPr id="25606" name="TextBox 17"/>
          <p:cNvSpPr txBox="1">
            <a:spLocks noChangeArrowheads="1"/>
          </p:cNvSpPr>
          <p:nvPr/>
        </p:nvSpPr>
        <p:spPr bwMode="auto">
          <a:xfrm>
            <a:off x="7358063" y="3714750"/>
            <a:ext cx="571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entury Schoolbook" pitchFamily="18" charset="0"/>
              </a:rPr>
              <a:t>х</a:t>
            </a:r>
          </a:p>
        </p:txBody>
      </p:sp>
      <p:sp>
        <p:nvSpPr>
          <p:cNvPr id="25607" name="TextBox 18"/>
          <p:cNvSpPr txBox="1">
            <a:spLocks noChangeArrowheads="1"/>
          </p:cNvSpPr>
          <p:nvPr/>
        </p:nvSpPr>
        <p:spPr bwMode="auto">
          <a:xfrm>
            <a:off x="5286375" y="4143375"/>
            <a:ext cx="428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entury Schoolbook" pitchFamily="18" charset="0"/>
              </a:rPr>
              <a:t>0</a:t>
            </a:r>
          </a:p>
        </p:txBody>
      </p:sp>
      <p:sp>
        <p:nvSpPr>
          <p:cNvPr id="25608" name="TextBox 19"/>
          <p:cNvSpPr txBox="1">
            <a:spLocks noChangeArrowheads="1"/>
          </p:cNvSpPr>
          <p:nvPr/>
        </p:nvSpPr>
        <p:spPr bwMode="auto">
          <a:xfrm>
            <a:off x="5214938" y="2143125"/>
            <a:ext cx="5000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entury Schoolbook" pitchFamily="18" charset="0"/>
              </a:rPr>
              <a:t>1</a:t>
            </a:r>
          </a:p>
        </p:txBody>
      </p:sp>
      <p:grpSp>
        <p:nvGrpSpPr>
          <p:cNvPr id="6" name="Группа 28"/>
          <p:cNvGrpSpPr>
            <a:grpSpLocks/>
          </p:cNvGrpSpPr>
          <p:nvPr/>
        </p:nvGrpSpPr>
        <p:grpSpPr bwMode="auto">
          <a:xfrm rot="-5400000">
            <a:off x="3964781" y="2393157"/>
            <a:ext cx="3286125" cy="3500438"/>
            <a:chOff x="-642975" y="2357430"/>
            <a:chExt cx="3286148" cy="3329014"/>
          </a:xfrm>
        </p:grpSpPr>
        <p:sp>
          <p:nvSpPr>
            <p:cNvPr id="30" name="Дуга 29"/>
            <p:cNvSpPr/>
            <p:nvPr/>
          </p:nvSpPr>
          <p:spPr>
            <a:xfrm>
              <a:off x="-642974" y="2425370"/>
              <a:ext cx="3286148" cy="3214272"/>
            </a:xfrm>
            <a:prstGeom prst="arc">
              <a:avLst>
                <a:gd name="adj1" fmla="val 16200000"/>
                <a:gd name="adj2" fmla="val 5400822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928662" y="2357430"/>
              <a:ext cx="114301" cy="11474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928662" y="5571703"/>
              <a:ext cx="114301" cy="11474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5610" name="TextBox 32"/>
          <p:cNvSpPr txBox="1">
            <a:spLocks noChangeArrowheads="1"/>
          </p:cNvSpPr>
          <p:nvPr/>
        </p:nvSpPr>
        <p:spPr bwMode="auto">
          <a:xfrm>
            <a:off x="3571875" y="4143375"/>
            <a:ext cx="6429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entury Schoolbook" pitchFamily="18" charset="0"/>
              </a:rPr>
              <a:t>П</a:t>
            </a:r>
          </a:p>
        </p:txBody>
      </p:sp>
      <p:sp>
        <p:nvSpPr>
          <p:cNvPr id="25611" name="TextBox 33"/>
          <p:cNvSpPr txBox="1">
            <a:spLocks noChangeArrowheads="1"/>
          </p:cNvSpPr>
          <p:nvPr/>
        </p:nvSpPr>
        <p:spPr bwMode="auto">
          <a:xfrm>
            <a:off x="7286625" y="4214813"/>
            <a:ext cx="5000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entury Schoolbook" pitchFamily="18" charset="0"/>
              </a:rPr>
              <a:t>0</a:t>
            </a:r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>
            <a:off x="3143250" y="2500313"/>
            <a:ext cx="4643438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Овал 34"/>
          <p:cNvSpPr/>
          <p:nvPr/>
        </p:nvSpPr>
        <p:spPr>
          <a:xfrm>
            <a:off x="7451725" y="2420938"/>
            <a:ext cx="114300" cy="1143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6804025" y="2997200"/>
            <a:ext cx="114300" cy="1143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285720" y="857232"/>
            <a:ext cx="4214813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 i="1" dirty="0">
                <a:solidFill>
                  <a:srgbClr val="990000"/>
                </a:solidFill>
                <a:latin typeface="Monotype Corsiva" pitchFamily="66" charset="0"/>
              </a:rPr>
              <a:t>Арккотангенсом числа а </a:t>
            </a:r>
            <a:r>
              <a:rPr lang="ru-RU" sz="4400" b="1" i="1" dirty="0" err="1" smtClean="0">
                <a:solidFill>
                  <a:srgbClr val="990000"/>
                </a:solidFill>
                <a:latin typeface="Monotype Corsiva" pitchFamily="66" charset="0"/>
              </a:rPr>
              <a:t>називають</a:t>
            </a:r>
            <a:r>
              <a:rPr lang="ru-RU" sz="4400" b="1" i="1" dirty="0" smtClean="0">
                <a:solidFill>
                  <a:srgbClr val="990000"/>
                </a:solidFill>
                <a:latin typeface="Monotype Corsiva" pitchFamily="66" charset="0"/>
              </a:rPr>
              <a:t> </a:t>
            </a:r>
            <a:r>
              <a:rPr lang="ru-RU" sz="4400" b="1" i="1" dirty="0" err="1" smtClean="0">
                <a:solidFill>
                  <a:srgbClr val="990000"/>
                </a:solidFill>
                <a:latin typeface="Monotype Corsiva" pitchFamily="66" charset="0"/>
              </a:rPr>
              <a:t>таке</a:t>
            </a:r>
            <a:r>
              <a:rPr lang="ru-RU" sz="4400" b="1" i="1" dirty="0" smtClean="0">
                <a:solidFill>
                  <a:srgbClr val="990000"/>
                </a:solidFill>
                <a:latin typeface="Monotype Corsiva" pitchFamily="66" charset="0"/>
              </a:rPr>
              <a:t> </a:t>
            </a:r>
            <a:r>
              <a:rPr lang="ru-RU" sz="4400" b="1" i="1" dirty="0">
                <a:solidFill>
                  <a:srgbClr val="990000"/>
                </a:solidFill>
                <a:latin typeface="Monotype Corsiva" pitchFamily="66" charset="0"/>
              </a:rPr>
              <a:t>число </a:t>
            </a:r>
            <a:r>
              <a:rPr lang="ru-RU" sz="4400" b="1" i="1" dirty="0" err="1" smtClean="0">
                <a:solidFill>
                  <a:srgbClr val="990000"/>
                </a:solidFill>
                <a:latin typeface="Monotype Corsiva" pitchFamily="66" charset="0"/>
              </a:rPr>
              <a:t>з</a:t>
            </a:r>
            <a:r>
              <a:rPr lang="ru-RU" sz="4400" b="1" i="1" dirty="0" smtClean="0">
                <a:solidFill>
                  <a:srgbClr val="990000"/>
                </a:solidFill>
                <a:latin typeface="Monotype Corsiva" pitchFamily="66" charset="0"/>
              </a:rPr>
              <a:t> </a:t>
            </a:r>
            <a:r>
              <a:rPr lang="ru-RU" sz="4400" b="1" i="1" dirty="0" err="1" smtClean="0">
                <a:solidFill>
                  <a:srgbClr val="990000"/>
                </a:solidFill>
                <a:latin typeface="Monotype Corsiva" pitchFamily="66" charset="0"/>
              </a:rPr>
              <a:t>інтервала</a:t>
            </a:r>
            <a:r>
              <a:rPr lang="ru-RU" sz="4400" b="1" i="1" dirty="0" smtClean="0">
                <a:solidFill>
                  <a:srgbClr val="990000"/>
                </a:solidFill>
                <a:latin typeface="Monotype Corsiva" pitchFamily="66" charset="0"/>
              </a:rPr>
              <a:t> </a:t>
            </a:r>
            <a:r>
              <a:rPr lang="ru-RU" sz="4400" b="1" i="1" dirty="0">
                <a:solidFill>
                  <a:srgbClr val="990000"/>
                </a:solidFill>
                <a:latin typeface="Monotype Corsiva" pitchFamily="66" charset="0"/>
              </a:rPr>
              <a:t>(0;П), котангенс </a:t>
            </a:r>
            <a:r>
              <a:rPr lang="ru-RU" sz="4400" b="1" i="1" dirty="0" err="1" smtClean="0">
                <a:solidFill>
                  <a:srgbClr val="990000"/>
                </a:solidFill>
                <a:latin typeface="Monotype Corsiva" pitchFamily="66" charset="0"/>
              </a:rPr>
              <a:t>якого</a:t>
            </a:r>
            <a:r>
              <a:rPr lang="ru-RU" sz="4400" b="1" i="1" dirty="0" smtClean="0">
                <a:solidFill>
                  <a:srgbClr val="990000"/>
                </a:solidFill>
                <a:latin typeface="Monotype Corsiva" pitchFamily="66" charset="0"/>
              </a:rPr>
              <a:t> </a:t>
            </a:r>
            <a:r>
              <a:rPr lang="ru-RU" sz="4400" b="1" i="1" dirty="0" err="1" smtClean="0">
                <a:solidFill>
                  <a:srgbClr val="990000"/>
                </a:solidFill>
                <a:latin typeface="Monotype Corsiva" pitchFamily="66" charset="0"/>
              </a:rPr>
              <a:t>дорівнює</a:t>
            </a:r>
            <a:r>
              <a:rPr lang="ru-RU" sz="4400" b="1" i="1" dirty="0" smtClean="0">
                <a:solidFill>
                  <a:srgbClr val="990000"/>
                </a:solidFill>
                <a:latin typeface="Monotype Corsiva" pitchFamily="66" charset="0"/>
              </a:rPr>
              <a:t> а</a:t>
            </a:r>
            <a:endParaRPr lang="ru-RU" sz="4400" b="1" i="1" dirty="0">
              <a:solidFill>
                <a:srgbClr val="990000"/>
              </a:solidFill>
              <a:latin typeface="Monotype Corsiva" pitchFamily="66" charset="0"/>
            </a:endParaRP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3779838" y="2060575"/>
            <a:ext cx="857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entury Schoolbook" pitchFamily="18" charset="0"/>
              </a:rPr>
              <a:t>-а</a:t>
            </a: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6948488" y="2852738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entury Schoolbook" pitchFamily="18" charset="0"/>
              </a:rPr>
              <a:t>arcctg a</a:t>
            </a:r>
            <a:endParaRPr lang="ru-RU" b="1">
              <a:latin typeface="Century Schoolbook" pitchFamily="18" charset="0"/>
            </a:endParaRPr>
          </a:p>
        </p:txBody>
      </p:sp>
      <p:sp>
        <p:nvSpPr>
          <p:cNvPr id="43031" name="Line 23"/>
          <p:cNvSpPr>
            <a:spLocks noChangeShapeType="1"/>
          </p:cNvSpPr>
          <p:nvPr/>
        </p:nvSpPr>
        <p:spPr bwMode="auto">
          <a:xfrm flipV="1">
            <a:off x="5580063" y="2492375"/>
            <a:ext cx="1944687" cy="1657350"/>
          </a:xfrm>
          <a:prstGeom prst="line">
            <a:avLst/>
          </a:prstGeom>
          <a:noFill/>
          <a:ln w="254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1571604" y="5572140"/>
            <a:ext cx="72152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800" b="1" i="1" dirty="0" err="1">
                <a:solidFill>
                  <a:srgbClr val="6600FF"/>
                </a:solidFill>
                <a:latin typeface="Monotype Corsiva" pitchFamily="66" charset="0"/>
              </a:rPr>
              <a:t>arcctg</a:t>
            </a:r>
            <a:r>
              <a:rPr lang="en-US" sz="4800" b="1" i="1" dirty="0">
                <a:solidFill>
                  <a:srgbClr val="6600FF"/>
                </a:solidFill>
                <a:latin typeface="Monotype Corsiva" pitchFamily="66" charset="0"/>
              </a:rPr>
              <a:t> (-a)=</a:t>
            </a:r>
            <a:r>
              <a:rPr lang="ru-RU" sz="4800" b="1" i="1" dirty="0">
                <a:solidFill>
                  <a:srgbClr val="6600FF"/>
                </a:solidFill>
                <a:latin typeface="Monotype Corsiva" pitchFamily="66" charset="0"/>
              </a:rPr>
              <a:t>П</a:t>
            </a:r>
            <a:r>
              <a:rPr lang="en-US" sz="4800" b="1" i="1" dirty="0">
                <a:solidFill>
                  <a:srgbClr val="6600FF"/>
                </a:solidFill>
                <a:latin typeface="Monotype Corsiva" pitchFamily="66" charset="0"/>
              </a:rPr>
              <a:t>-arc</a:t>
            </a:r>
            <a:r>
              <a:rPr lang="ru-RU" sz="4800" b="1" i="1" dirty="0">
                <a:solidFill>
                  <a:srgbClr val="6600FF"/>
                </a:solidFill>
                <a:latin typeface="Monotype Corsiva" pitchFamily="66" charset="0"/>
              </a:rPr>
              <a:t>с</a:t>
            </a:r>
            <a:r>
              <a:rPr lang="en-US" sz="4800" b="1" i="1" dirty="0" err="1">
                <a:solidFill>
                  <a:srgbClr val="6600FF"/>
                </a:solidFill>
                <a:latin typeface="Monotype Corsiva" pitchFamily="66" charset="0"/>
              </a:rPr>
              <a:t>tg</a:t>
            </a:r>
            <a:r>
              <a:rPr lang="en-US" sz="4800" b="1" i="1" dirty="0">
                <a:solidFill>
                  <a:srgbClr val="6600FF"/>
                </a:solidFill>
                <a:latin typeface="Monotype Corsiva" pitchFamily="66" charset="0"/>
              </a:rPr>
              <a:t> a</a:t>
            </a:r>
            <a:endParaRPr lang="ru-RU" sz="4800" b="1" i="1" dirty="0">
              <a:solidFill>
                <a:srgbClr val="6600FF"/>
              </a:solidFill>
              <a:latin typeface="Monotype Corsiva" pitchFamily="66" charset="0"/>
            </a:endParaRPr>
          </a:p>
        </p:txBody>
      </p:sp>
      <p:sp>
        <p:nvSpPr>
          <p:cNvPr id="2" name="TextBox 48"/>
          <p:cNvSpPr txBox="1">
            <a:spLocks noChangeArrowheads="1"/>
          </p:cNvSpPr>
          <p:nvPr/>
        </p:nvSpPr>
        <p:spPr bwMode="auto">
          <a:xfrm>
            <a:off x="7380288" y="2060575"/>
            <a:ext cx="857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entury Schoolbook" pitchFamily="18" charset="0"/>
              </a:rPr>
              <a:t>а</a:t>
            </a:r>
          </a:p>
        </p:txBody>
      </p:sp>
      <p:sp>
        <p:nvSpPr>
          <p:cNvPr id="3" name="Овал 34"/>
          <p:cNvSpPr/>
          <p:nvPr/>
        </p:nvSpPr>
        <p:spPr>
          <a:xfrm>
            <a:off x="3851275" y="2420938"/>
            <a:ext cx="114300" cy="1143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Овал 34"/>
          <p:cNvSpPr/>
          <p:nvPr/>
        </p:nvSpPr>
        <p:spPr>
          <a:xfrm>
            <a:off x="4356100" y="2924175"/>
            <a:ext cx="114300" cy="1143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3036" name="Line 28"/>
          <p:cNvSpPr>
            <a:spLocks noChangeShapeType="1"/>
          </p:cNvSpPr>
          <p:nvPr/>
        </p:nvSpPr>
        <p:spPr bwMode="auto">
          <a:xfrm flipH="1" flipV="1">
            <a:off x="3924300" y="2492375"/>
            <a:ext cx="1727200" cy="1657350"/>
          </a:xfrm>
          <a:prstGeom prst="line">
            <a:avLst/>
          </a:prstGeom>
          <a:noFill/>
          <a:ln w="254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5" name="TextBox 49"/>
          <p:cNvSpPr txBox="1">
            <a:spLocks noChangeArrowheads="1"/>
          </p:cNvSpPr>
          <p:nvPr/>
        </p:nvSpPr>
        <p:spPr bwMode="auto">
          <a:xfrm>
            <a:off x="2843213" y="2781300"/>
            <a:ext cx="15033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entury Schoolbook" pitchFamily="18" charset="0"/>
              </a:rPr>
              <a:t>П-</a:t>
            </a:r>
            <a:r>
              <a:rPr lang="en-US" b="1">
                <a:latin typeface="Century Schoolbook" pitchFamily="18" charset="0"/>
              </a:rPr>
              <a:t>arcctg a</a:t>
            </a:r>
            <a:endParaRPr lang="ru-RU" b="1">
              <a:latin typeface="Century Schoolbook" pitchFamily="18" charset="0"/>
            </a:endParaRPr>
          </a:p>
        </p:txBody>
      </p:sp>
      <p:sp>
        <p:nvSpPr>
          <p:cNvPr id="25625" name="WordArt 30"/>
          <p:cNvSpPr>
            <a:spLocks noChangeArrowheads="1" noChangeShapeType="1" noTextEdit="1"/>
          </p:cNvSpPr>
          <p:nvPr/>
        </p:nvSpPr>
        <p:spPr bwMode="auto">
          <a:xfrm>
            <a:off x="684213" y="0"/>
            <a:ext cx="80391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 spc="480" dirty="0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Арккотангенс</a:t>
            </a:r>
            <a:r>
              <a:rPr lang="en-US" sz="2400" b="1" kern="10" spc="480" dirty="0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uk-UA" sz="2400" b="1" kern="10" spc="480" dirty="0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та рівняння </a:t>
            </a:r>
            <a:r>
              <a:rPr lang="ru-RU" sz="2400" b="1" kern="10" spc="480" dirty="0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ru-RU" sz="2400" b="1" kern="10" spc="480" dirty="0" err="1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сtg</a:t>
            </a:r>
            <a:r>
              <a:rPr lang="ru-RU" sz="2400" b="1" kern="10" spc="48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ru-RU" sz="2400" b="1" kern="10" spc="480" dirty="0" err="1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t=a</a:t>
            </a:r>
            <a:r>
              <a:rPr lang="ru-RU" sz="2400" b="1" kern="10" spc="48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.</a:t>
            </a:r>
            <a:endParaRPr lang="uk-UA" sz="2400" b="1" kern="10" spc="480" dirty="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effectLst>
                <a:outerShdw dist="45791" dir="3378596" algn="ctr" rotWithShape="0">
                  <a:srgbClr val="4D4D4D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43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3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7" grpId="0" animBg="1"/>
      <p:bldP spid="39" grpId="0"/>
      <p:bldP spid="49" grpId="0"/>
      <p:bldP spid="50" grpId="0"/>
      <p:bldP spid="43031" grpId="0" animBg="1"/>
      <p:bldP spid="25" grpId="0"/>
      <p:bldP spid="2" grpId="0"/>
      <p:bldP spid="3" grpId="0" animBg="1"/>
      <p:bldP spid="4" grpId="0" animBg="1"/>
      <p:bldP spid="43036" grpId="0" animBg="1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Line 14"/>
          <p:cNvSpPr>
            <a:spLocks noChangeShapeType="1"/>
          </p:cNvSpPr>
          <p:nvPr/>
        </p:nvSpPr>
        <p:spPr bwMode="auto">
          <a:xfrm flipH="1" flipV="1">
            <a:off x="2268538" y="2133600"/>
            <a:ext cx="6065837" cy="190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14" name="Дуга 13"/>
          <p:cNvSpPr/>
          <p:nvPr/>
        </p:nvSpPr>
        <p:spPr>
          <a:xfrm>
            <a:off x="3600450" y="2160588"/>
            <a:ext cx="2928938" cy="2928937"/>
          </a:xfrm>
          <a:prstGeom prst="arc">
            <a:avLst>
              <a:gd name="adj1" fmla="val 16200000"/>
              <a:gd name="adj2" fmla="val 5434968"/>
            </a:avLst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Дуга 13"/>
          <p:cNvSpPr/>
          <p:nvPr/>
        </p:nvSpPr>
        <p:spPr>
          <a:xfrm>
            <a:off x="3598863" y="2159000"/>
            <a:ext cx="2928937" cy="2928938"/>
          </a:xfrm>
          <a:prstGeom prst="arc">
            <a:avLst>
              <a:gd name="adj1" fmla="val 16200000"/>
              <a:gd name="adj2" fmla="val 16065951"/>
            </a:avLst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Line 15"/>
          <p:cNvSpPr>
            <a:spLocks noChangeShapeType="1"/>
          </p:cNvSpPr>
          <p:nvPr/>
        </p:nvSpPr>
        <p:spPr bwMode="auto">
          <a:xfrm rot="21540000" flipV="1">
            <a:off x="2909888" y="2133600"/>
            <a:ext cx="4327525" cy="3030538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10252" name="Line 2"/>
          <p:cNvSpPr>
            <a:spLocks noChangeShapeType="1"/>
          </p:cNvSpPr>
          <p:nvPr/>
        </p:nvSpPr>
        <p:spPr bwMode="auto">
          <a:xfrm flipV="1">
            <a:off x="5072066" y="785794"/>
            <a:ext cx="4759" cy="502445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uk-UA"/>
          </a:p>
        </p:txBody>
      </p:sp>
      <p:sp>
        <p:nvSpPr>
          <p:cNvPr id="10253" name="Line 3"/>
          <p:cNvSpPr>
            <a:spLocks noChangeShapeType="1"/>
          </p:cNvSpPr>
          <p:nvPr/>
        </p:nvSpPr>
        <p:spPr bwMode="auto">
          <a:xfrm flipV="1">
            <a:off x="3276601" y="3643314"/>
            <a:ext cx="4724424" cy="1586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uk-UA"/>
          </a:p>
        </p:txBody>
      </p:sp>
      <p:graphicFrame>
        <p:nvGraphicFramePr>
          <p:cNvPr id="10242" name="Object 4"/>
          <p:cNvGraphicFramePr>
            <a:graphicFrameLocks noChangeAspect="1"/>
          </p:cNvGraphicFramePr>
          <p:nvPr/>
        </p:nvGraphicFramePr>
        <p:xfrm>
          <a:off x="7715272" y="3786190"/>
          <a:ext cx="360362" cy="360362"/>
        </p:xfrm>
        <a:graphic>
          <a:graphicData uri="http://schemas.openxmlformats.org/presentationml/2006/ole">
            <p:oleObj spid="_x0000_s10242" name="Формула" r:id="rId3" imgW="139680" imgH="139680" progId="Equation.3">
              <p:embed/>
            </p:oleObj>
          </a:graphicData>
        </a:graphic>
      </p:graphicFrame>
      <p:graphicFrame>
        <p:nvGraphicFramePr>
          <p:cNvPr id="10243" name="Object 5"/>
          <p:cNvGraphicFramePr>
            <a:graphicFrameLocks noChangeAspect="1"/>
          </p:cNvGraphicFramePr>
          <p:nvPr/>
        </p:nvGraphicFramePr>
        <p:xfrm>
          <a:off x="5148263" y="476250"/>
          <a:ext cx="431800" cy="382588"/>
        </p:xfrm>
        <a:graphic>
          <a:graphicData uri="http://schemas.openxmlformats.org/presentationml/2006/ole">
            <p:oleObj spid="_x0000_s10243" name="Формула" r:id="rId4" imgW="139680" imgH="164880" progId="Equation.3">
              <p:embed/>
            </p:oleObj>
          </a:graphicData>
        </a:graphic>
      </p:graphicFrame>
      <p:graphicFrame>
        <p:nvGraphicFramePr>
          <p:cNvPr id="20501" name="Object 10"/>
          <p:cNvGraphicFramePr>
            <a:graphicFrameLocks noChangeAspect="1"/>
          </p:cNvGraphicFramePr>
          <p:nvPr/>
        </p:nvGraphicFramePr>
        <p:xfrm>
          <a:off x="3276600" y="3357563"/>
          <a:ext cx="325438" cy="244475"/>
        </p:xfrm>
        <a:graphic>
          <a:graphicData uri="http://schemas.openxmlformats.org/presentationml/2006/ole">
            <p:oleObj spid="_x0000_s10244" name="Формула" r:id="rId5" imgW="139680" imgH="139680" progId="Equation.3">
              <p:embed/>
            </p:oleObj>
          </a:graphicData>
        </a:graphic>
      </p:graphicFrame>
      <p:graphicFrame>
        <p:nvGraphicFramePr>
          <p:cNvPr id="20511" name="Object 31"/>
          <p:cNvGraphicFramePr>
            <a:graphicFrameLocks noChangeAspect="1"/>
          </p:cNvGraphicFramePr>
          <p:nvPr/>
        </p:nvGraphicFramePr>
        <p:xfrm>
          <a:off x="6572250" y="3357563"/>
          <a:ext cx="296863" cy="311150"/>
        </p:xfrm>
        <a:graphic>
          <a:graphicData uri="http://schemas.openxmlformats.org/presentationml/2006/ole">
            <p:oleObj spid="_x0000_s10245" name="Формула" r:id="rId6" imgW="126720" imgH="177480" progId="Equation.3">
              <p:embed/>
            </p:oleObj>
          </a:graphicData>
        </a:graphic>
      </p:graphicFrame>
      <p:sp>
        <p:nvSpPr>
          <p:cNvPr id="10254" name="Oval 9"/>
          <p:cNvSpPr>
            <a:spLocks noChangeAspect="1" noChangeArrowheads="1"/>
          </p:cNvSpPr>
          <p:nvPr/>
        </p:nvSpPr>
        <p:spPr bwMode="auto">
          <a:xfrm>
            <a:off x="3543300" y="3608388"/>
            <a:ext cx="107950" cy="1079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uk-UA">
              <a:latin typeface="Calibri" pitchFamily="34" charset="0"/>
              <a:cs typeface="Arial" charset="0"/>
            </a:endParaRPr>
          </a:p>
        </p:txBody>
      </p:sp>
      <p:sp>
        <p:nvSpPr>
          <p:cNvPr id="21" name="Oval 9"/>
          <p:cNvSpPr>
            <a:spLocks noChangeAspect="1" noChangeArrowheads="1"/>
          </p:cNvSpPr>
          <p:nvPr/>
        </p:nvSpPr>
        <p:spPr bwMode="auto">
          <a:xfrm>
            <a:off x="6227763" y="2708275"/>
            <a:ext cx="107950" cy="107950"/>
          </a:xfrm>
          <a:prstGeom prst="ellipse">
            <a:avLst/>
          </a:prstGeom>
          <a:solidFill>
            <a:srgbClr val="C00000"/>
          </a:solidFill>
          <a:ln w="952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uk-UA">
              <a:latin typeface="Calibri" pitchFamily="34" charset="0"/>
              <a:cs typeface="Arial" charset="0"/>
            </a:endParaRPr>
          </a:p>
        </p:txBody>
      </p:sp>
      <p:sp>
        <p:nvSpPr>
          <p:cNvPr id="10256" name="TextBox 26"/>
          <p:cNvSpPr txBox="1">
            <a:spLocks noChangeArrowheads="1"/>
          </p:cNvSpPr>
          <p:nvPr/>
        </p:nvSpPr>
        <p:spPr bwMode="auto">
          <a:xfrm>
            <a:off x="0" y="185737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uk-UA">
              <a:latin typeface="Calibri" pitchFamily="34" charset="0"/>
              <a:cs typeface="Arial" charset="0"/>
            </a:endParaRPr>
          </a:p>
        </p:txBody>
      </p:sp>
      <p:sp>
        <p:nvSpPr>
          <p:cNvPr id="40" name="Oval 9"/>
          <p:cNvSpPr>
            <a:spLocks noChangeAspect="1" noChangeArrowheads="1"/>
          </p:cNvSpPr>
          <p:nvPr/>
        </p:nvSpPr>
        <p:spPr bwMode="auto">
          <a:xfrm>
            <a:off x="7164388" y="2060575"/>
            <a:ext cx="107950" cy="10795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uk-UA">
              <a:latin typeface="Calibri" pitchFamily="34" charset="0"/>
              <a:cs typeface="Arial" charset="0"/>
            </a:endParaRPr>
          </a:p>
        </p:txBody>
      </p:sp>
      <p:sp>
        <p:nvSpPr>
          <p:cNvPr id="10258" name="Oval 9"/>
          <p:cNvSpPr>
            <a:spLocks noChangeAspect="1" noChangeArrowheads="1"/>
          </p:cNvSpPr>
          <p:nvPr/>
        </p:nvSpPr>
        <p:spPr bwMode="auto">
          <a:xfrm>
            <a:off x="6477000" y="3608388"/>
            <a:ext cx="107950" cy="1079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uk-UA">
              <a:latin typeface="Calibri" pitchFamily="34" charset="0"/>
              <a:cs typeface="Arial" charset="0"/>
            </a:endParaRPr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6429388" y="2571744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  <a:latin typeface="Century Schoolbook" pitchFamily="18" charset="0"/>
              </a:rPr>
              <a:t>arcctg</a:t>
            </a:r>
            <a:r>
              <a:rPr lang="en-US" b="1" dirty="0">
                <a:solidFill>
                  <a:srgbClr val="FF0000"/>
                </a:solidFill>
                <a:latin typeface="Century Schoolbook" pitchFamily="18" charset="0"/>
              </a:rPr>
              <a:t> a</a:t>
            </a:r>
            <a:endParaRPr lang="ru-RU" b="1" dirty="0">
              <a:solidFill>
                <a:srgbClr val="FF0000"/>
              </a:solidFill>
              <a:latin typeface="Century Schoolbook" pitchFamily="18" charset="0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7308850" y="1700213"/>
            <a:ext cx="5000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entury Schoolbook" pitchFamily="18" charset="0"/>
              </a:rPr>
              <a:t>а</a:t>
            </a:r>
          </a:p>
        </p:txBody>
      </p:sp>
      <p:sp>
        <p:nvSpPr>
          <p:cNvPr id="10262" name="Rectangle 25"/>
          <p:cNvSpPr>
            <a:spLocks noChangeArrowheads="1"/>
          </p:cNvSpPr>
          <p:nvPr/>
        </p:nvSpPr>
        <p:spPr bwMode="auto">
          <a:xfrm>
            <a:off x="500034" y="642918"/>
            <a:ext cx="607223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6600FF"/>
                </a:solidFill>
              </a:rPr>
              <a:t>a – </a:t>
            </a:r>
            <a:r>
              <a:rPr lang="uk-UA" sz="3600" b="1" dirty="0" smtClean="0">
                <a:solidFill>
                  <a:srgbClr val="6600FF"/>
                </a:solidFill>
              </a:rPr>
              <a:t>будь-яке число </a:t>
            </a:r>
            <a:endParaRPr lang="ru-RU" sz="3600" b="1" dirty="0">
              <a:solidFill>
                <a:srgbClr val="6600FF"/>
              </a:solidFill>
            </a:endParaRPr>
          </a:p>
          <a:p>
            <a:pPr>
              <a:spcBef>
                <a:spcPct val="50000"/>
              </a:spcBef>
            </a:pPr>
            <a:endParaRPr lang="ru-RU" sz="2400" b="1" dirty="0"/>
          </a:p>
        </p:txBody>
      </p:sp>
      <p:sp>
        <p:nvSpPr>
          <p:cNvPr id="47131" name="Rectangle 27"/>
          <p:cNvSpPr>
            <a:spLocks noChangeArrowheads="1"/>
          </p:cNvSpPr>
          <p:nvPr/>
        </p:nvSpPr>
        <p:spPr bwMode="auto">
          <a:xfrm>
            <a:off x="428596" y="3857628"/>
            <a:ext cx="266290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6600FF"/>
                </a:solidFill>
              </a:rPr>
              <a:t>t=</a:t>
            </a:r>
            <a:r>
              <a:rPr lang="en-US" sz="2800" b="1" dirty="0" err="1">
                <a:solidFill>
                  <a:srgbClr val="6600FF"/>
                </a:solidFill>
              </a:rPr>
              <a:t>arcctg</a:t>
            </a:r>
            <a:r>
              <a:rPr lang="en-US" sz="2800" b="1" dirty="0">
                <a:solidFill>
                  <a:srgbClr val="6600FF"/>
                </a:solidFill>
              </a:rPr>
              <a:t> a+</a:t>
            </a:r>
            <a:r>
              <a:rPr lang="ru-RU" sz="2800" b="1" dirty="0">
                <a:solidFill>
                  <a:srgbClr val="6600FF"/>
                </a:solidFill>
              </a:rPr>
              <a:t>П</a:t>
            </a:r>
            <a:r>
              <a:rPr lang="en-US" sz="2800" b="1" dirty="0">
                <a:solidFill>
                  <a:srgbClr val="6600FF"/>
                </a:solidFill>
              </a:rPr>
              <a:t>k</a:t>
            </a:r>
            <a:r>
              <a:rPr lang="ru-RU" sz="2800" b="1" dirty="0">
                <a:solidFill>
                  <a:srgbClr val="6600FF"/>
                </a:solidFill>
              </a:rPr>
              <a:t>.</a:t>
            </a:r>
          </a:p>
        </p:txBody>
      </p:sp>
      <p:sp>
        <p:nvSpPr>
          <p:cNvPr id="6" name="Oval 9"/>
          <p:cNvSpPr>
            <a:spLocks noChangeAspect="1" noChangeArrowheads="1"/>
          </p:cNvSpPr>
          <p:nvPr/>
        </p:nvSpPr>
        <p:spPr bwMode="auto">
          <a:xfrm>
            <a:off x="3851275" y="4437063"/>
            <a:ext cx="107950" cy="107950"/>
          </a:xfrm>
          <a:prstGeom prst="ellipse">
            <a:avLst/>
          </a:prstGeom>
          <a:solidFill>
            <a:srgbClr val="C00000"/>
          </a:solidFill>
          <a:ln w="952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uk-UA">
              <a:latin typeface="Calibri" pitchFamily="34" charset="0"/>
              <a:cs typeface="Arial" charset="0"/>
            </a:endParaRPr>
          </a:p>
        </p:txBody>
      </p:sp>
      <p:sp>
        <p:nvSpPr>
          <p:cNvPr id="10266" name="WordArt 29"/>
          <p:cNvSpPr>
            <a:spLocks noChangeArrowheads="1" noChangeShapeType="1" noTextEdit="1"/>
          </p:cNvSpPr>
          <p:nvPr/>
        </p:nvSpPr>
        <p:spPr bwMode="auto">
          <a:xfrm>
            <a:off x="684213" y="0"/>
            <a:ext cx="80391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 spc="480" dirty="0" err="1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Рівняння</a:t>
            </a:r>
            <a:r>
              <a:rPr lang="ru-RU" sz="2400" b="1" kern="10" spc="480" dirty="0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ru-RU" sz="2400" b="1" kern="10" spc="480" dirty="0" err="1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сtg</a:t>
            </a:r>
            <a:r>
              <a:rPr lang="ru-RU" sz="2400" b="1" kern="10" spc="480" dirty="0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ru-RU" sz="2400" b="1" kern="10" spc="480" dirty="0" err="1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t=a</a:t>
            </a:r>
            <a:endParaRPr lang="uk-UA" sz="2400" b="1" kern="10" spc="480" dirty="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effectLst>
                <a:outerShdw dist="45791" dir="3378596" algn="ctr" rotWithShape="0">
                  <a:srgbClr val="4D4D4D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3143240" y="2143116"/>
            <a:ext cx="3500462" cy="2643206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9"/>
          <p:cNvSpPr>
            <a:spLocks noChangeAspect="1" noChangeArrowheads="1"/>
          </p:cNvSpPr>
          <p:nvPr/>
        </p:nvSpPr>
        <p:spPr bwMode="auto">
          <a:xfrm>
            <a:off x="3857620" y="2643182"/>
            <a:ext cx="107950" cy="107950"/>
          </a:xfrm>
          <a:prstGeom prst="ellipse">
            <a:avLst/>
          </a:prstGeom>
          <a:solidFill>
            <a:srgbClr val="C00000"/>
          </a:solidFill>
          <a:ln w="952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uk-UA">
              <a:latin typeface="Calibri" pitchFamily="34" charset="0"/>
              <a:cs typeface="Arial" charset="0"/>
            </a:endParaRPr>
          </a:p>
        </p:txBody>
      </p:sp>
      <p:sp>
        <p:nvSpPr>
          <p:cNvPr id="32" name="Oval 9"/>
          <p:cNvSpPr>
            <a:spLocks noChangeAspect="1" noChangeArrowheads="1"/>
          </p:cNvSpPr>
          <p:nvPr/>
        </p:nvSpPr>
        <p:spPr bwMode="auto">
          <a:xfrm>
            <a:off x="6215074" y="4429132"/>
            <a:ext cx="107950" cy="107950"/>
          </a:xfrm>
          <a:prstGeom prst="ellipse">
            <a:avLst/>
          </a:prstGeom>
          <a:solidFill>
            <a:srgbClr val="C00000"/>
          </a:solidFill>
          <a:ln w="952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uk-UA">
              <a:latin typeface="Calibri" pitchFamily="34" charset="0"/>
              <a:cs typeface="Arial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857488" y="1785926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-а</a:t>
            </a:r>
            <a:endParaRPr lang="uk-UA" b="1" dirty="0"/>
          </a:p>
        </p:txBody>
      </p:sp>
      <p:graphicFrame>
        <p:nvGraphicFramePr>
          <p:cNvPr id="34" name="Объект 33"/>
          <p:cNvGraphicFramePr>
            <a:graphicFrameLocks noChangeAspect="1"/>
          </p:cNvGraphicFramePr>
          <p:nvPr/>
        </p:nvGraphicFramePr>
        <p:xfrm>
          <a:off x="1357290" y="2500306"/>
          <a:ext cx="2870200" cy="582613"/>
        </p:xfrm>
        <a:graphic>
          <a:graphicData uri="http://schemas.openxmlformats.org/presentationml/2006/ole">
            <p:oleObj spid="_x0000_s10267" name="Шаблон с поддержкой макросов" r:id="rId7" imgW="2874435" imgH="606463" progId="Word.DocumentMacroEnabled.12">
              <p:embed/>
            </p:oleObj>
          </a:graphicData>
        </a:graphic>
      </p:graphicFrame>
      <p:sp>
        <p:nvSpPr>
          <p:cNvPr id="35" name="Oval 9"/>
          <p:cNvSpPr>
            <a:spLocks noChangeAspect="1" noChangeArrowheads="1"/>
          </p:cNvSpPr>
          <p:nvPr/>
        </p:nvSpPr>
        <p:spPr bwMode="auto">
          <a:xfrm>
            <a:off x="3071802" y="2071678"/>
            <a:ext cx="107950" cy="10795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uk-UA"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47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40" grpId="0" animBg="1"/>
      <p:bldP spid="57" grpId="0"/>
      <p:bldP spid="28" grpId="0"/>
      <p:bldP spid="47131" grpId="0"/>
      <p:bldP spid="6" grpId="0" animBg="1"/>
      <p:bldP spid="31" grpId="0" animBg="1"/>
      <p:bldP spid="32" grpId="0" animBg="1"/>
      <p:bldP spid="3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881EB6-337C-4271-B93B-F00C7C608F60}" type="datetime1">
              <a:rPr lang="ru-RU" smtClean="0"/>
              <a:pPr>
                <a:defRPr/>
              </a:pPr>
              <a:t>15.03.2014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2505DF-E9A4-41D1-B24C-3577CC959C81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41986" name="Picture 2" descr="http://school-collection.edu.ru/dlrstore-wrapper/b3fa214f-680c-4a41-be88-85ee881482e6/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971843"/>
            <a:ext cx="8507233" cy="4814611"/>
          </a:xfrm>
          <a:prstGeom prst="rect">
            <a:avLst/>
          </a:prstGeom>
          <a:noFill/>
        </p:spPr>
      </p:pic>
      <p:cxnSp>
        <p:nvCxnSpPr>
          <p:cNvPr id="6" name="Прямая соединительная линия 5"/>
          <p:cNvCxnSpPr/>
          <p:nvPr/>
        </p:nvCxnSpPr>
        <p:spPr>
          <a:xfrm flipV="1">
            <a:off x="428596" y="2071678"/>
            <a:ext cx="8286808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6643702" y="2000240"/>
            <a:ext cx="142876" cy="14287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Овал 8"/>
          <p:cNvSpPr/>
          <p:nvPr/>
        </p:nvSpPr>
        <p:spPr>
          <a:xfrm>
            <a:off x="4786314" y="2071678"/>
            <a:ext cx="142876" cy="14287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Овал 9"/>
          <p:cNvSpPr/>
          <p:nvPr/>
        </p:nvSpPr>
        <p:spPr>
          <a:xfrm>
            <a:off x="2928926" y="2071678"/>
            <a:ext cx="142876" cy="14287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" name="Овал 10"/>
          <p:cNvSpPr/>
          <p:nvPr/>
        </p:nvSpPr>
        <p:spPr>
          <a:xfrm>
            <a:off x="1071538" y="2071678"/>
            <a:ext cx="142876" cy="14287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" name="Прямоугольник 11"/>
          <p:cNvSpPr/>
          <p:nvPr/>
        </p:nvSpPr>
        <p:spPr>
          <a:xfrm>
            <a:off x="2786050" y="5715016"/>
            <a:ext cx="36423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6600FF"/>
                </a:solidFill>
              </a:rPr>
              <a:t>t=</a:t>
            </a:r>
            <a:r>
              <a:rPr lang="en-US" sz="4000" b="1" dirty="0" err="1" smtClean="0">
                <a:solidFill>
                  <a:srgbClr val="6600FF"/>
                </a:solidFill>
              </a:rPr>
              <a:t>arcctg</a:t>
            </a:r>
            <a:r>
              <a:rPr lang="en-US" sz="4000" b="1" dirty="0" smtClean="0">
                <a:solidFill>
                  <a:srgbClr val="6600FF"/>
                </a:solidFill>
              </a:rPr>
              <a:t> a+</a:t>
            </a:r>
            <a:r>
              <a:rPr lang="ru-RU" sz="4000" b="1" dirty="0" smtClean="0">
                <a:solidFill>
                  <a:srgbClr val="6600FF"/>
                </a:solidFill>
              </a:rPr>
              <a:t>П</a:t>
            </a:r>
            <a:r>
              <a:rPr lang="en-US" sz="4000" b="1" dirty="0" smtClean="0">
                <a:solidFill>
                  <a:srgbClr val="6600FF"/>
                </a:solidFill>
              </a:rPr>
              <a:t>k</a:t>
            </a:r>
            <a:r>
              <a:rPr lang="ru-RU" b="1" dirty="0" smtClean="0">
                <a:solidFill>
                  <a:srgbClr val="6600FF"/>
                </a:solidFill>
              </a:rPr>
              <a:t>.</a:t>
            </a:r>
            <a:endParaRPr lang="ru-RU" b="1" dirty="0">
              <a:solidFill>
                <a:srgbClr val="6600FF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00166" y="357166"/>
            <a:ext cx="613886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kern="10" spc="480" dirty="0" err="1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Рівняння</a:t>
            </a:r>
            <a:r>
              <a:rPr lang="ru-RU" sz="4800" b="1" kern="10" spc="480" dirty="0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ru-RU" sz="4800" b="1" kern="10" spc="480" dirty="0" err="1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сtg</a:t>
            </a:r>
            <a:r>
              <a:rPr lang="ru-RU" sz="4800" b="1" kern="10" spc="480" dirty="0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ru-RU" sz="4800" b="1" kern="10" spc="480" dirty="0" err="1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t=a</a:t>
            </a:r>
            <a:endParaRPr lang="uk-UA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атематика - 1!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математика - 1!</Template>
  <TotalTime>561</TotalTime>
  <Words>77</Words>
  <Application>Microsoft Office PowerPoint</Application>
  <PresentationFormat>Экран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математика - 1!</vt:lpstr>
      <vt:lpstr>Формула</vt:lpstr>
      <vt:lpstr>Шаблон с поддержкой макросов</vt:lpstr>
      <vt:lpstr>Розв’язування найпростіших тригонометричних рівнянь </vt:lpstr>
      <vt:lpstr>Слайд 2</vt:lpstr>
      <vt:lpstr>Слайд 3</vt:lpstr>
      <vt:lpstr>Слайд 4</vt:lpstr>
    </vt:vector>
  </TitlesOfParts>
  <Company>Организация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простейших тригонометрических уравнений.</dc:title>
  <dc:creator>Customer</dc:creator>
  <dc:description>http://aida.ucoz.ru</dc:description>
  <cp:lastModifiedBy>Admin</cp:lastModifiedBy>
  <cp:revision>27</cp:revision>
  <dcterms:created xsi:type="dcterms:W3CDTF">2010-03-29T10:01:28Z</dcterms:created>
  <dcterms:modified xsi:type="dcterms:W3CDTF">2014-03-15T21:05:18Z</dcterms:modified>
</cp:coreProperties>
</file>