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m" ContentType="application/vnd.ms-word.document.macroEnabled.12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8" r:id="rId2"/>
    <p:sldId id="274" r:id="rId3"/>
    <p:sldId id="275" r:id="rId4"/>
    <p:sldId id="286" r:id="rId5"/>
    <p:sldId id="28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336699"/>
    <a:srgbClr val="FF0000"/>
    <a:srgbClr val="006600"/>
    <a:srgbClr val="990000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B8CCB7-C4F1-488A-97DE-8BA9E6659C95}" type="datetimeFigureOut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0A8089-6842-4B40-9B3E-751362579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E8E3-2085-4A5E-9F66-325F3D9C799F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37841-4E49-4B8C-8269-39F667BB1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FD0E-506C-401A-BA7D-6B69CD469BFC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839D5-E43E-4A4E-B218-DF9E0248A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1789-15CE-4E01-BA46-98A40E557178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F22F5-4EC8-460E-BC9C-6A69046E9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94E46-B552-47EF-951B-3A887300AA8C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573B-73AB-4678-AA05-EE0C5E60F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6F42C-B6FF-4254-8AF7-918CA46F5226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1D18-2D09-4C1D-84E5-6986E8DED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234A1-5538-4A44-9965-CE8DFD30A625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645B-FA68-49BA-A7D5-87A45ADD7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DB649-ECAB-4356-B3D4-5464FFAC8A3D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F4BB1-9F9F-45D7-94DA-E9EB56F99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BF362-0E94-4FA7-9D57-D2C8D20BA25C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A838-D434-495F-A99D-3AB0FABAC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D31-63C2-4CB7-8859-F787FBA66546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12CA2-C8AB-4AB4-9FBA-7725B9053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84886-85D5-44E9-8B5B-02DFC1E265E1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8DA4F-8862-45F7-B3FE-8B6FA0DAA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22E09-4A94-4BC5-A28D-9B5E64FAB31E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2AB0A-5773-40EB-A20E-6E2B0D9F2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A29C2-3554-44BC-82CF-463B7BADB206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AB2C5-CC93-402A-B0E4-00556F39E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2F131C-77EB-4E09-8EB3-638369C2E329}" type="datetime1">
              <a:rPr lang="ru-RU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A4438E-26AB-4690-81A5-4ED994563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1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______________________3.docm"/><Relationship Id="rId4" Type="http://schemas.openxmlformats.org/officeDocument/2006/relationships/package" Target="../embeddings/_________Microsoft_Office_Word______________________2.docm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48" y="2143116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b="1" dirty="0" err="1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Розв</a:t>
            </a:r>
            <a:r>
              <a:rPr lang="en-US" sz="6000" b="1" dirty="0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’</a:t>
            </a:r>
            <a:r>
              <a:rPr lang="ru-RU" sz="6000" b="1" dirty="0" err="1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язування</a:t>
            </a:r>
            <a:r>
              <a:rPr lang="ru-RU" sz="6000" b="1" dirty="0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найпростіших</a:t>
            </a:r>
            <a:r>
              <a:rPr lang="ru-RU" sz="6000" b="1" dirty="0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тригонометричних</a:t>
            </a:r>
            <a:r>
              <a:rPr lang="ru-RU" sz="6000" b="1" dirty="0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рівнянь</a:t>
            </a:r>
            <a:r>
              <a:rPr lang="ru-RU" sz="6000" b="1" dirty="0" smtClean="0">
                <a:solidFill>
                  <a:srgbClr val="336699"/>
                </a:solidFill>
                <a:latin typeface="Comic Sans MS" pitchFamily="66" charset="0"/>
                <a:cs typeface="Arial" charset="0"/>
              </a:rPr>
              <a:t> </a:t>
            </a:r>
          </a:p>
        </p:txBody>
      </p:sp>
      <p:pic>
        <p:nvPicPr>
          <p:cNvPr id="19460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06918">
            <a:off x="5953258" y="5794525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214950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908050"/>
            <a:ext cx="3963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entury Schoolbook" pitchFamily="18" charset="0"/>
              </a:rPr>
              <a:t>Арктангенсом числа а</a:t>
            </a:r>
            <a:r>
              <a:rPr lang="ru-RU" sz="2400" b="1" i="1" dirty="0">
                <a:latin typeface="Century Schoolbook" pitchFamily="18" charset="0"/>
              </a:rPr>
              <a:t> </a:t>
            </a:r>
            <a:r>
              <a:rPr lang="ru-RU" sz="2400" b="1" dirty="0" err="1" smtClean="0">
                <a:latin typeface="Century Schoolbook" pitchFamily="18" charset="0"/>
              </a:rPr>
              <a:t>називають</a:t>
            </a:r>
            <a:r>
              <a:rPr lang="ru-RU" sz="2400" b="1" dirty="0" smtClean="0">
                <a:latin typeface="Century Schoolbook" pitchFamily="18" charset="0"/>
              </a:rPr>
              <a:t> </a:t>
            </a:r>
            <a:r>
              <a:rPr lang="ru-RU" sz="2400" b="1" dirty="0" err="1" smtClean="0">
                <a:latin typeface="Century Schoolbook" pitchFamily="18" charset="0"/>
              </a:rPr>
              <a:t>таке</a:t>
            </a:r>
            <a:r>
              <a:rPr lang="ru-RU" sz="2400" b="1" dirty="0" smtClean="0">
                <a:latin typeface="Century Schoolbook" pitchFamily="18" charset="0"/>
              </a:rPr>
              <a:t> </a:t>
            </a:r>
            <a:r>
              <a:rPr lang="ru-RU" sz="2400" b="1" dirty="0">
                <a:latin typeface="Century Schoolbook" pitchFamily="18" charset="0"/>
              </a:rPr>
              <a:t>число  </a:t>
            </a:r>
            <a:r>
              <a:rPr lang="ru-RU" sz="2400" b="1" dirty="0" err="1" smtClean="0">
                <a:latin typeface="Century Schoolbook" pitchFamily="18" charset="0"/>
              </a:rPr>
              <a:t>з</a:t>
            </a:r>
            <a:r>
              <a:rPr lang="ru-RU" sz="2400" b="1" dirty="0" smtClean="0">
                <a:latin typeface="Century Schoolbook" pitchFamily="18" charset="0"/>
              </a:rPr>
              <a:t> </a:t>
            </a:r>
            <a:r>
              <a:rPr lang="ru-RU" sz="2400" b="1" dirty="0" err="1" smtClean="0">
                <a:latin typeface="Century Schoolbook" pitchFamily="18" charset="0"/>
              </a:rPr>
              <a:t>інтервала</a:t>
            </a:r>
            <a:endParaRPr lang="ru-RU" sz="2400" b="1" dirty="0" smtClean="0">
              <a:latin typeface="Century Schoolbook" pitchFamily="18" charset="0"/>
            </a:endParaRPr>
          </a:p>
          <a:p>
            <a:r>
              <a:rPr lang="ru-RU" sz="2400" b="1" dirty="0" smtClean="0">
                <a:latin typeface="Century Schoolbook" pitchFamily="18" charset="0"/>
              </a:rPr>
              <a:t> </a:t>
            </a:r>
            <a:endParaRPr lang="ru-RU" sz="2400" b="1" dirty="0">
              <a:latin typeface="Century Schoolbook" pitchFamily="18" charset="0"/>
            </a:endParaRPr>
          </a:p>
          <a:p>
            <a:r>
              <a:rPr lang="ru-RU" sz="2400" b="1" dirty="0" smtClean="0">
                <a:latin typeface="Century Schoolbook" pitchFamily="18" charset="0"/>
              </a:rPr>
              <a:t>тангенс  </a:t>
            </a:r>
            <a:r>
              <a:rPr lang="ru-RU" sz="2400" b="1" dirty="0" err="1" smtClean="0">
                <a:latin typeface="Century Schoolbook" pitchFamily="18" charset="0"/>
              </a:rPr>
              <a:t>якого</a:t>
            </a:r>
            <a:r>
              <a:rPr lang="ru-RU" sz="2400" b="1" dirty="0" smtClean="0">
                <a:latin typeface="Century Schoolbook" pitchFamily="18" charset="0"/>
              </a:rPr>
              <a:t> </a:t>
            </a:r>
          </a:p>
          <a:p>
            <a:r>
              <a:rPr lang="ru-RU" sz="2400" b="1" dirty="0" err="1" smtClean="0">
                <a:latin typeface="Century Schoolbook" pitchFamily="18" charset="0"/>
              </a:rPr>
              <a:t>дорівнює</a:t>
            </a:r>
            <a:r>
              <a:rPr lang="ru-RU" sz="2400" b="1" dirty="0" smtClean="0">
                <a:latin typeface="Century Schoolbook" pitchFamily="18" charset="0"/>
              </a:rPr>
              <a:t>  </a:t>
            </a:r>
            <a:r>
              <a:rPr lang="ru-RU" sz="2400" b="1" dirty="0">
                <a:latin typeface="Century Schoolbook" pitchFamily="18" charset="0"/>
              </a:rPr>
              <a:t>а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5358606" y="3642519"/>
            <a:ext cx="38576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7215188" y="2143125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4581" name="Группа 2"/>
          <p:cNvGrpSpPr>
            <a:grpSpLocks/>
          </p:cNvGrpSpPr>
          <p:nvPr/>
        </p:nvGrpSpPr>
        <p:grpSpPr bwMode="auto">
          <a:xfrm>
            <a:off x="3929063" y="1285875"/>
            <a:ext cx="4000500" cy="4295775"/>
            <a:chOff x="4286248" y="857232"/>
            <a:chExt cx="4000528" cy="4295247"/>
          </a:xfrm>
        </p:grpSpPr>
        <p:sp>
          <p:nvSpPr>
            <p:cNvPr id="4" name="Овал 3"/>
            <p:cNvSpPr>
              <a:spLocks noChangeArrowheads="1"/>
            </p:cNvSpPr>
            <p:nvPr/>
          </p:nvSpPr>
          <p:spPr bwMode="auto">
            <a:xfrm>
              <a:off x="4286248" y="1571519"/>
              <a:ext cx="3357585" cy="3214293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5" name="Прямая со стрелкой 4"/>
            <p:cNvCxnSpPr>
              <a:stCxn id="4" idx="4"/>
            </p:cNvCxnSpPr>
            <p:nvPr/>
          </p:nvCxnSpPr>
          <p:spPr>
            <a:xfrm rot="5400000" flipH="1" flipV="1">
              <a:off x="4232500" y="3017551"/>
              <a:ext cx="3500008" cy="365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>
              <a:stCxn id="4" idx="2"/>
            </p:cNvCxnSpPr>
            <p:nvPr/>
          </p:nvCxnSpPr>
          <p:spPr>
            <a:xfrm rot="10800000" flipH="1" flipV="1">
              <a:off x="4286248" y="3179460"/>
              <a:ext cx="3643337" cy="349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02" name="TextBox 6"/>
            <p:cNvSpPr txBox="1">
              <a:spLocks noChangeArrowheads="1"/>
            </p:cNvSpPr>
            <p:nvPr/>
          </p:nvSpPr>
          <p:spPr bwMode="auto">
            <a:xfrm>
              <a:off x="5857884" y="857232"/>
              <a:ext cx="642942" cy="366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latin typeface="Century Schoolbook" pitchFamily="18" charset="0"/>
                </a:rPr>
                <a:t>у</a:t>
              </a:r>
            </a:p>
          </p:txBody>
        </p:sp>
        <p:sp>
          <p:nvSpPr>
            <p:cNvPr id="24603" name="TextBox 7"/>
            <p:cNvSpPr txBox="1">
              <a:spLocks noChangeArrowheads="1"/>
            </p:cNvSpPr>
            <p:nvPr/>
          </p:nvSpPr>
          <p:spPr bwMode="auto">
            <a:xfrm>
              <a:off x="7715272" y="2785807"/>
              <a:ext cx="571504" cy="366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latin typeface="Century Schoolbook" pitchFamily="18" charset="0"/>
                </a:rPr>
                <a:t>х</a:t>
              </a:r>
            </a:p>
          </p:txBody>
        </p:sp>
        <p:sp>
          <p:nvSpPr>
            <p:cNvPr id="24604" name="TextBox 8"/>
            <p:cNvSpPr txBox="1">
              <a:spLocks noChangeArrowheads="1"/>
            </p:cNvSpPr>
            <p:nvPr/>
          </p:nvSpPr>
          <p:spPr bwMode="auto">
            <a:xfrm>
              <a:off x="5643570" y="3214380"/>
              <a:ext cx="428628" cy="366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entury Schoolbook" pitchFamily="18" charset="0"/>
                </a:rPr>
                <a:t>0</a:t>
              </a:r>
            </a:p>
          </p:txBody>
        </p:sp>
        <p:sp>
          <p:nvSpPr>
            <p:cNvPr id="24605" name="TextBox 9"/>
            <p:cNvSpPr txBox="1">
              <a:spLocks noChangeArrowheads="1"/>
            </p:cNvSpPr>
            <p:nvPr/>
          </p:nvSpPr>
          <p:spPr bwMode="auto">
            <a:xfrm>
              <a:off x="5572132" y="1214376"/>
              <a:ext cx="500066" cy="366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entury Schoolbook" pitchFamily="18" charset="0"/>
                </a:rPr>
                <a:t>1</a:t>
              </a:r>
            </a:p>
          </p:txBody>
        </p:sp>
        <p:sp>
          <p:nvSpPr>
            <p:cNvPr id="24606" name="TextBox 10"/>
            <p:cNvSpPr txBox="1">
              <a:spLocks noChangeArrowheads="1"/>
            </p:cNvSpPr>
            <p:nvPr/>
          </p:nvSpPr>
          <p:spPr bwMode="auto">
            <a:xfrm>
              <a:off x="5500694" y="4785812"/>
              <a:ext cx="500066" cy="366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entury Schoolbook" pitchFamily="18" charset="0"/>
                </a:rPr>
                <a:t>-1</a:t>
              </a:r>
            </a:p>
          </p:txBody>
        </p:sp>
      </p:grpSp>
      <p:sp>
        <p:nvSpPr>
          <p:cNvPr id="27" name="Овал 26"/>
          <p:cNvSpPr/>
          <p:nvPr/>
        </p:nvSpPr>
        <p:spPr>
          <a:xfrm>
            <a:off x="6786563" y="2500313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1" name="Группа 28"/>
          <p:cNvGrpSpPr>
            <a:grpSpLocks/>
          </p:cNvGrpSpPr>
          <p:nvPr/>
        </p:nvGrpSpPr>
        <p:grpSpPr bwMode="auto">
          <a:xfrm>
            <a:off x="4000500" y="1928813"/>
            <a:ext cx="3286125" cy="3328987"/>
            <a:chOff x="-642974" y="2357430"/>
            <a:chExt cx="3286148" cy="3329014"/>
          </a:xfrm>
        </p:grpSpPr>
        <p:sp>
          <p:nvSpPr>
            <p:cNvPr id="30" name="Дуга 29"/>
            <p:cNvSpPr/>
            <p:nvPr/>
          </p:nvSpPr>
          <p:spPr>
            <a:xfrm>
              <a:off x="-642974" y="2428868"/>
              <a:ext cx="3286148" cy="3214714"/>
            </a:xfrm>
            <a:prstGeom prst="arc">
              <a:avLst>
                <a:gd name="adj1" fmla="val 16200000"/>
                <a:gd name="adj2" fmla="val 540082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928662" y="2357430"/>
              <a:ext cx="114301" cy="1143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928662" y="5572143"/>
              <a:ext cx="114301" cy="1143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cxnSp>
        <p:nvCxnSpPr>
          <p:cNvPr id="53" name="Прямая соединительная линия 52"/>
          <p:cNvCxnSpPr/>
          <p:nvPr/>
        </p:nvCxnSpPr>
        <p:spPr>
          <a:xfrm flipV="1">
            <a:off x="5643563" y="2205038"/>
            <a:ext cx="1592262" cy="1412875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5857875" y="2286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Schoolbook" pitchFamily="18" charset="0"/>
              </a:rPr>
              <a:t>arctg a</a:t>
            </a:r>
            <a:endParaRPr lang="ru-RU" b="1">
              <a:latin typeface="Century Schoolbook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429500" y="1928813"/>
            <a:ext cx="50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286248" y="5786454"/>
            <a:ext cx="3643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entury Schoolbook" pitchFamily="18" charset="0"/>
              </a:rPr>
              <a:t>arctg (-a)=-arctg a</a:t>
            </a:r>
            <a:endParaRPr lang="ru-RU" sz="2400" b="1">
              <a:latin typeface="Century Schoolbook" pitchFamily="18" charset="0"/>
            </a:endParaRPr>
          </a:p>
        </p:txBody>
      </p:sp>
      <p:sp>
        <p:nvSpPr>
          <p:cNvPr id="3" name="TextBox 27"/>
          <p:cNvSpPr txBox="1">
            <a:spLocks noChangeArrowheads="1"/>
          </p:cNvSpPr>
          <p:nvPr/>
        </p:nvSpPr>
        <p:spPr bwMode="auto">
          <a:xfrm>
            <a:off x="7380288" y="4581525"/>
            <a:ext cx="50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-а</a:t>
            </a:r>
          </a:p>
        </p:txBody>
      </p:sp>
      <p:sp>
        <p:nvSpPr>
          <p:cNvPr id="7" name="Овал 17"/>
          <p:cNvSpPr/>
          <p:nvPr/>
        </p:nvSpPr>
        <p:spPr>
          <a:xfrm>
            <a:off x="7235825" y="4724400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17"/>
          <p:cNvSpPr/>
          <p:nvPr/>
        </p:nvSpPr>
        <p:spPr>
          <a:xfrm>
            <a:off x="6877050" y="4508500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>
            <a:off x="5651500" y="3644900"/>
            <a:ext cx="1657350" cy="115252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9" name="TextBox 56"/>
          <p:cNvSpPr txBox="1">
            <a:spLocks noChangeArrowheads="1"/>
          </p:cNvSpPr>
          <p:nvPr/>
        </p:nvSpPr>
        <p:spPr bwMode="auto">
          <a:xfrm>
            <a:off x="5795963" y="4365625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-</a:t>
            </a:r>
            <a:r>
              <a:rPr lang="en-US" b="1">
                <a:latin typeface="Century Schoolbook" pitchFamily="18" charset="0"/>
              </a:rPr>
              <a:t>arctg a</a:t>
            </a:r>
            <a:endParaRPr lang="ru-RU" b="1">
              <a:latin typeface="Century Schoolbook" pitchFamily="18" charset="0"/>
            </a:endParaRPr>
          </a:p>
        </p:txBody>
      </p:sp>
      <p:sp>
        <p:nvSpPr>
          <p:cNvPr id="24595" name="WordArt 30"/>
          <p:cNvSpPr>
            <a:spLocks noChangeArrowheads="1" noChangeShapeType="1" noTextEdit="1"/>
          </p:cNvSpPr>
          <p:nvPr/>
        </p:nvSpPr>
        <p:spPr bwMode="auto">
          <a:xfrm>
            <a:off x="714348" y="285728"/>
            <a:ext cx="8039100" cy="685800"/>
          </a:xfrm>
          <a:prstGeom prst="rect">
            <a:avLst/>
          </a:prstGeom>
          <a:solidFill>
            <a:srgbClr val="FF9933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Арктангенс </a:t>
            </a:r>
            <a:r>
              <a:rPr lang="uk-UA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та рівняння </a:t>
            </a:r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tg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uk-UA" sz="2400" b="1" kern="10" spc="48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1643042" y="1714488"/>
          <a:ext cx="1566861" cy="753607"/>
        </p:xfrm>
        <a:graphic>
          <a:graphicData uri="http://schemas.openxmlformats.org/presentationml/2006/ole">
            <p:oleObj spid="_x0000_s24607" name="Шаблон с поддержкой макросов" r:id="rId3" imgW="1709810" imgH="750431" progId="Word.DocumentMacroEnabled.12">
              <p:embed/>
            </p:oleObj>
          </a:graphicData>
        </a:graphic>
      </p:graphicFrame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5715008" y="1428736"/>
          <a:ext cx="431800" cy="792162"/>
        </p:xfrm>
        <a:graphic>
          <a:graphicData uri="http://schemas.openxmlformats.org/presentationml/2006/ole">
            <p:oleObj spid="_x0000_s24608" name="Шаблон с поддержкой макросов" r:id="rId4" imgW="431373" imgH="792901" progId="Word.DocumentMacroEnabled.12">
              <p:embed/>
            </p:oleObj>
          </a:graphicData>
        </a:graphic>
      </p:graphicFrame>
      <p:graphicFrame>
        <p:nvGraphicFramePr>
          <p:cNvPr id="24609" name="Object 33"/>
          <p:cNvGraphicFramePr>
            <a:graphicFrameLocks noChangeAspect="1"/>
          </p:cNvGraphicFramePr>
          <p:nvPr/>
        </p:nvGraphicFramePr>
        <p:xfrm>
          <a:off x="5857884" y="5214950"/>
          <a:ext cx="431800" cy="792163"/>
        </p:xfrm>
        <a:graphic>
          <a:graphicData uri="http://schemas.openxmlformats.org/presentationml/2006/ole">
            <p:oleObj spid="_x0000_s24609" name="Шаблон с поддержкой макросов" r:id="rId5" imgW="431373" imgH="791822" progId="Word.DocumentMacroEnabled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27" grpId="0" animBg="1"/>
      <p:bldP spid="57" grpId="0"/>
      <p:bldP spid="28" grpId="0"/>
      <p:bldP spid="25" grpId="0"/>
      <p:bldP spid="3" grpId="0"/>
      <p:bldP spid="7" grpId="0" animBg="1"/>
      <p:bldP spid="8" grpId="0" animBg="1"/>
      <p:bldP spid="4098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Дуга 13"/>
          <p:cNvSpPr/>
          <p:nvPr/>
        </p:nvSpPr>
        <p:spPr>
          <a:xfrm>
            <a:off x="3598863" y="2159000"/>
            <a:ext cx="2928937" cy="2928938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rot="21540000" flipV="1">
            <a:off x="3714750" y="1214438"/>
            <a:ext cx="2857500" cy="464343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CEB9AD2-60E7-4B57-AB27-289519AF1288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09.03.2014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22A6586-211D-4A53-9C16-864834E3ADA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227" name="Line 2"/>
          <p:cNvSpPr>
            <a:spLocks noChangeShapeType="1"/>
          </p:cNvSpPr>
          <p:nvPr/>
        </p:nvSpPr>
        <p:spPr bwMode="auto">
          <a:xfrm flipV="1">
            <a:off x="5072066" y="1357298"/>
            <a:ext cx="0" cy="500066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9228" name="Line 3"/>
          <p:cNvSpPr>
            <a:spLocks noChangeShapeType="1"/>
          </p:cNvSpPr>
          <p:nvPr/>
        </p:nvSpPr>
        <p:spPr bwMode="auto">
          <a:xfrm>
            <a:off x="3000364" y="3643314"/>
            <a:ext cx="46815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7429520" y="3714752"/>
          <a:ext cx="360362" cy="360362"/>
        </p:xfrm>
        <a:graphic>
          <a:graphicData uri="http://schemas.openxmlformats.org/presentationml/2006/ole">
            <p:oleObj spid="_x0000_s9218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9219" name="Object 5"/>
          <p:cNvGraphicFramePr>
            <a:graphicFrameLocks noChangeAspect="1"/>
          </p:cNvGraphicFramePr>
          <p:nvPr/>
        </p:nvGraphicFramePr>
        <p:xfrm>
          <a:off x="5143504" y="928670"/>
          <a:ext cx="431800" cy="382588"/>
        </p:xfrm>
        <a:graphic>
          <a:graphicData uri="http://schemas.openxmlformats.org/presentationml/2006/ole">
            <p:oleObj spid="_x0000_s9219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9"/>
          <p:cNvGraphicFramePr>
            <a:graphicFrameLocks noChangeAspect="1"/>
          </p:cNvGraphicFramePr>
          <p:nvPr/>
        </p:nvGraphicFramePr>
        <p:xfrm>
          <a:off x="4714875" y="1357313"/>
          <a:ext cx="414338" cy="711200"/>
        </p:xfrm>
        <a:graphic>
          <a:graphicData uri="http://schemas.openxmlformats.org/presentationml/2006/ole">
            <p:oleObj spid="_x0000_s9220" name="Формула" r:id="rId5" imgW="177480" imgH="4060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572250" y="3357563"/>
          <a:ext cx="296863" cy="311150"/>
        </p:xfrm>
        <a:graphic>
          <a:graphicData uri="http://schemas.openxmlformats.org/presentationml/2006/ole">
            <p:oleObj spid="_x0000_s9221" name="Формула" r:id="rId6" imgW="126720" imgH="177480" progId="Equation.3">
              <p:embed/>
            </p:oleObj>
          </a:graphicData>
        </a:graphic>
      </p:graphicFrame>
      <p:sp>
        <p:nvSpPr>
          <p:cNvPr id="2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543496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30" name="Oval 9"/>
          <p:cNvSpPr>
            <a:spLocks noChangeAspect="1" noChangeArrowheads="1"/>
          </p:cNvSpPr>
          <p:nvPr/>
        </p:nvSpPr>
        <p:spPr bwMode="auto">
          <a:xfrm>
            <a:off x="5021263" y="2087563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5795963" y="2339975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19477" name="Object 9"/>
          <p:cNvGraphicFramePr>
            <a:graphicFrameLocks noChangeAspect="1"/>
          </p:cNvGraphicFramePr>
          <p:nvPr/>
        </p:nvGraphicFramePr>
        <p:xfrm>
          <a:off x="5076825" y="4797425"/>
          <a:ext cx="679450" cy="711200"/>
        </p:xfrm>
        <a:graphic>
          <a:graphicData uri="http://schemas.openxmlformats.org/presentationml/2006/ole">
            <p:oleObj spid="_x0000_s9222" name="Формула" r:id="rId7" imgW="291960" imgH="406080" progId="Equation.3">
              <p:embed/>
            </p:oleObj>
          </a:graphicData>
        </a:graphic>
      </p:graphicFrame>
      <p:sp>
        <p:nvSpPr>
          <p:cNvPr id="9232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9233" name="Line 14"/>
          <p:cNvSpPr>
            <a:spLocks noChangeShapeType="1"/>
          </p:cNvSpPr>
          <p:nvPr/>
        </p:nvSpPr>
        <p:spPr bwMode="auto">
          <a:xfrm flipV="1">
            <a:off x="6534150" y="1071563"/>
            <a:ext cx="0" cy="5184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40" name="Oval 9"/>
          <p:cNvSpPr>
            <a:spLocks noChangeAspect="1" noChangeArrowheads="1"/>
          </p:cNvSpPr>
          <p:nvPr/>
        </p:nvSpPr>
        <p:spPr bwMode="auto">
          <a:xfrm>
            <a:off x="6480175" y="1152525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9235" name="Oval 9"/>
          <p:cNvSpPr>
            <a:spLocks noChangeAspect="1" noChangeArrowheads="1"/>
          </p:cNvSpPr>
          <p:nvPr/>
        </p:nvSpPr>
        <p:spPr bwMode="auto">
          <a:xfrm>
            <a:off x="5021263" y="5021263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9236" name="WordArt 32"/>
          <p:cNvSpPr>
            <a:spLocks noChangeArrowheads="1" noChangeShapeType="1" noTextEdit="1"/>
          </p:cNvSpPr>
          <p:nvPr/>
        </p:nvSpPr>
        <p:spPr bwMode="auto">
          <a:xfrm>
            <a:off x="642910" y="214290"/>
            <a:ext cx="8039100" cy="685800"/>
          </a:xfrm>
          <a:prstGeom prst="rect">
            <a:avLst/>
          </a:prstGeom>
          <a:solidFill>
            <a:srgbClr val="FF9933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Рівняння</a:t>
            </a:r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tg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uk-UA" sz="2400" b="1" kern="10" spc="48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787900" y="220503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Schoolbook" pitchFamily="18" charset="0"/>
              </a:rPr>
              <a:t>arctg a</a:t>
            </a:r>
            <a:endParaRPr lang="ru-RU" b="1">
              <a:latin typeface="Century Schoolbook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588125" y="1125538"/>
            <a:ext cx="50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</a:t>
            </a:r>
          </a:p>
        </p:txBody>
      </p:sp>
      <p:sp>
        <p:nvSpPr>
          <p:cNvPr id="9240" name="Rectangle 37"/>
          <p:cNvSpPr>
            <a:spLocks noChangeArrowheads="1"/>
          </p:cNvSpPr>
          <p:nvPr/>
        </p:nvSpPr>
        <p:spPr bwMode="auto">
          <a:xfrm>
            <a:off x="395288" y="2205038"/>
            <a:ext cx="3816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a – </a:t>
            </a:r>
            <a:r>
              <a:rPr lang="uk-UA" sz="2400" b="1" dirty="0" smtClean="0"/>
              <a:t>будь-яке число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pPr>
              <a:spcBef>
                <a:spcPct val="50000"/>
              </a:spcBef>
            </a:pPr>
            <a:endParaRPr lang="ru-RU" sz="2400" b="1" dirty="0"/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642910" y="3214686"/>
            <a:ext cx="211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t=</a:t>
            </a:r>
            <a:r>
              <a:rPr lang="en-US" sz="2400" b="1" dirty="0" err="1"/>
              <a:t>arctg</a:t>
            </a:r>
            <a:r>
              <a:rPr lang="en-US" sz="2400" b="1" dirty="0"/>
              <a:t> a+</a:t>
            </a:r>
            <a:r>
              <a:rPr lang="ru-RU" sz="2400" b="1" dirty="0"/>
              <a:t>П</a:t>
            </a:r>
            <a:r>
              <a:rPr lang="en-US" sz="2400" b="1" dirty="0"/>
              <a:t>k</a:t>
            </a:r>
            <a:r>
              <a:rPr lang="ru-RU" sz="2400" b="1" dirty="0"/>
              <a:t>.</a:t>
            </a:r>
          </a:p>
        </p:txBody>
      </p:sp>
      <p:sp>
        <p:nvSpPr>
          <p:cNvPr id="6" name="Oval 9"/>
          <p:cNvSpPr>
            <a:spLocks noChangeAspect="1" noChangeArrowheads="1"/>
          </p:cNvSpPr>
          <p:nvPr/>
        </p:nvSpPr>
        <p:spPr bwMode="auto">
          <a:xfrm>
            <a:off x="4281488" y="4821238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40" grpId="0" animBg="1"/>
      <p:bldP spid="57" grpId="0"/>
      <p:bldP spid="28" grpId="0"/>
      <p:bldP spid="4202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B84886-85D5-44E9-8B5B-02DFC1E265E1}" type="datetime1">
              <a:rPr lang="ru-RU" smtClean="0"/>
              <a:pPr>
                <a:defRPr/>
              </a:pPr>
              <a:t>09.03.2014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8DA4F-8862-45F7-B3FE-8B6FA0DAA5D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41990" name="Picture 6" descr="http://www.terver.ru/img/grafftancot/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1571612"/>
            <a:ext cx="8355140" cy="357190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28596" y="2571744"/>
            <a:ext cx="8072494" cy="0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000232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Овал 13"/>
          <p:cNvSpPr/>
          <p:nvPr/>
        </p:nvSpPr>
        <p:spPr>
          <a:xfrm>
            <a:off x="6357950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Овал 14"/>
          <p:cNvSpPr/>
          <p:nvPr/>
        </p:nvSpPr>
        <p:spPr>
          <a:xfrm>
            <a:off x="4929190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Овал 15"/>
          <p:cNvSpPr/>
          <p:nvPr/>
        </p:nvSpPr>
        <p:spPr>
          <a:xfrm>
            <a:off x="3428992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Овал 16"/>
          <p:cNvSpPr/>
          <p:nvPr/>
        </p:nvSpPr>
        <p:spPr>
          <a:xfrm>
            <a:off x="7786710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5357826"/>
            <a:ext cx="52902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t=</a:t>
            </a:r>
            <a:r>
              <a:rPr lang="en-US" sz="4400" b="1" dirty="0" err="1" smtClean="0">
                <a:solidFill>
                  <a:srgbClr val="FF0000"/>
                </a:solidFill>
              </a:rPr>
              <a:t>arctg</a:t>
            </a:r>
            <a:r>
              <a:rPr lang="en-US" sz="4400" b="1" dirty="0" smtClean="0">
                <a:solidFill>
                  <a:srgbClr val="FF0000"/>
                </a:solidFill>
              </a:rPr>
              <a:t> a+</a:t>
            </a:r>
            <a:r>
              <a:rPr lang="ru-RU" sz="4400" b="1" dirty="0" smtClean="0">
                <a:solidFill>
                  <a:srgbClr val="FF0000"/>
                </a:solidFill>
              </a:rPr>
              <a:t>П</a:t>
            </a:r>
            <a:r>
              <a:rPr lang="en-US" sz="4400" b="1" dirty="0" smtClean="0">
                <a:solidFill>
                  <a:srgbClr val="FF0000"/>
                </a:solidFill>
              </a:rPr>
              <a:t>k</a:t>
            </a:r>
            <a:r>
              <a:rPr lang="uk-UA" sz="4400" b="1" dirty="0" smtClean="0">
                <a:solidFill>
                  <a:srgbClr val="FF0000"/>
                </a:solidFill>
              </a:rPr>
              <a:t>, </a:t>
            </a:r>
            <a:r>
              <a:rPr lang="en-US" sz="4400" b="1" dirty="0" smtClean="0">
                <a:solidFill>
                  <a:srgbClr val="FF0000"/>
                </a:solidFill>
              </a:rPr>
              <a:t>k</a:t>
            </a:r>
            <a:r>
              <a:rPr lang="ru-RU" sz="4400" b="1" dirty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 </a:t>
            </a:r>
            <a:r>
              <a:rPr lang="uk-UA" sz="4400" b="1" dirty="0" smtClean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Є </a:t>
            </a:r>
            <a:r>
              <a:rPr lang="en-US" sz="4400" b="1" dirty="0" smtClean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Z</a:t>
            </a:r>
            <a:endParaRPr lang="uk-UA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00166" y="214290"/>
            <a:ext cx="6563656" cy="923330"/>
          </a:xfrm>
          <a:prstGeom prst="rect">
            <a:avLst/>
          </a:prstGeom>
          <a:solidFill>
            <a:srgbClr val="FF9933"/>
          </a:solidFill>
        </p:spPr>
        <p:txBody>
          <a:bodyPr wrap="none">
            <a:spAutoFit/>
          </a:bodyPr>
          <a:lstStyle/>
          <a:p>
            <a:r>
              <a:rPr lang="ru-RU" sz="5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Рівняння</a:t>
            </a:r>
            <a:r>
              <a:rPr lang="ru-RU" sz="5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 </a:t>
            </a:r>
            <a:r>
              <a:rPr lang="ru-RU" sz="5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tg</a:t>
            </a:r>
            <a:r>
              <a:rPr lang="ru-RU" sz="5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5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endParaRPr lang="uk-UA" sz="5400" dirty="0">
              <a:solidFill>
                <a:srgbClr val="33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athab.com.ua/wp-content/uploads/2014/01/tr2r.jpg"/>
          <p:cNvPicPr>
            <a:picLocks noChangeAspect="1" noChangeArrowheads="1"/>
          </p:cNvPicPr>
          <p:nvPr/>
        </p:nvPicPr>
        <p:blipFill>
          <a:blip r:embed="rId2" cstate="print"/>
          <a:srcRect b="51451"/>
          <a:stretch>
            <a:fillRect/>
          </a:stretch>
        </p:blipFill>
        <p:spPr bwMode="auto">
          <a:xfrm>
            <a:off x="642910" y="563073"/>
            <a:ext cx="6643734" cy="566675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8DA4F-8862-45F7-B3FE-8B6FA0DAA5D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643306" y="2000240"/>
            <a:ext cx="142876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3643306" y="5500702"/>
            <a:ext cx="142876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- 1!</Template>
  <TotalTime>557</TotalTime>
  <Words>78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математика - 1!</vt:lpstr>
      <vt:lpstr>Шаблон с поддержкой макросов</vt:lpstr>
      <vt:lpstr>Формула</vt:lpstr>
      <vt:lpstr>Розв’язування найпростіших тригонометричних рівнянь </vt:lpstr>
      <vt:lpstr>Слайд 2</vt:lpstr>
      <vt:lpstr>Слайд 3</vt:lpstr>
      <vt:lpstr>Слайд 4</vt:lpstr>
      <vt:lpstr>Слайд 5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простейших тригонометрических уравнений.</dc:title>
  <dc:creator>Customer</dc:creator>
  <dc:description>http://aida.ucoz.ru</dc:description>
  <cp:lastModifiedBy>Admin</cp:lastModifiedBy>
  <cp:revision>26</cp:revision>
  <dcterms:created xsi:type="dcterms:W3CDTF">2010-03-29T10:01:28Z</dcterms:created>
  <dcterms:modified xsi:type="dcterms:W3CDTF">2014-03-09T09:58:00Z</dcterms:modified>
</cp:coreProperties>
</file>