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2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6" r:id="rId28"/>
    <p:sldId id="283" r:id="rId29"/>
    <p:sldId id="281" r:id="rId30"/>
    <p:sldId id="284" r:id="rId31"/>
    <p:sldId id="28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842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CDE6-F068-4702-981E-E3576A1A7A22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57DB-C7E1-431D-9C83-701A66853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CDE6-F068-4702-981E-E3576A1A7A22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57DB-C7E1-431D-9C83-701A66853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CDE6-F068-4702-981E-E3576A1A7A22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57DB-C7E1-431D-9C83-701A66853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CDE6-F068-4702-981E-E3576A1A7A22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57DB-C7E1-431D-9C83-701A66853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CDE6-F068-4702-981E-E3576A1A7A22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57DB-C7E1-431D-9C83-701A66853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CDE6-F068-4702-981E-E3576A1A7A22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57DB-C7E1-431D-9C83-701A66853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CDE6-F068-4702-981E-E3576A1A7A22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57DB-C7E1-431D-9C83-701A66853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CDE6-F068-4702-981E-E3576A1A7A22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57DB-C7E1-431D-9C83-701A66853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CDE6-F068-4702-981E-E3576A1A7A22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57DB-C7E1-431D-9C83-701A66853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CDE6-F068-4702-981E-E3576A1A7A22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57DB-C7E1-431D-9C83-701A66853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4CDE6-F068-4702-981E-E3576A1A7A22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F57DB-C7E1-431D-9C83-701A66853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4CDE6-F068-4702-981E-E3576A1A7A22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F57DB-C7E1-431D-9C83-701A668539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00108"/>
            <a:ext cx="8501090" cy="4429156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1285860"/>
            <a:ext cx="76438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ІНТЕГРОВАНИЙ УРОК З МАТЕМАТИКИ ТА НІМЕЦЬКОЇ МОВИ</a:t>
            </a:r>
            <a:endParaRPr lang="ru-RU" sz="6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1071546"/>
            <a:ext cx="7286676" cy="3857652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1571612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14480" y="1428736"/>
            <a:ext cx="56436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>
                <a:latin typeface="Times New Roman" pitchFamily="18" charset="0"/>
                <a:cs typeface="Times New Roman" pitchFamily="18" charset="0"/>
              </a:rPr>
              <a:t>43, 34, 74, 47, 37, 73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14480" y="2571744"/>
            <a:ext cx="4143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Парні: 34</a:t>
            </a:r>
            <a:r>
              <a:rPr lang="uk-UA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74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71604" y="3786190"/>
            <a:ext cx="635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Непарні: 43</a:t>
            </a:r>
            <a:r>
              <a:rPr lang="uk-UA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47, 37, 73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928670"/>
            <a:ext cx="8501090" cy="442915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1142984"/>
            <a:ext cx="75724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Я на сонце дуже схожа — </a:t>
            </a:r>
            <a:endParaRPr lang="ru-RU" sz="44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Золотиста, ніжна, гожа. </a:t>
            </a:r>
            <a:endParaRPr lang="ru-RU" sz="44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Я щоранку розквітаю,</a:t>
            </a:r>
            <a:endParaRPr lang="ru-RU" sz="44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Промінцями всіх вітаю. </a:t>
            </a:r>
            <a:endParaRPr lang="ru-RU" sz="44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Відгадати всім не важко. </a:t>
            </a:r>
            <a:endParaRPr lang="ru-RU" sz="44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Що за квітка я? </a:t>
            </a:r>
            <a:endParaRPr lang="ru-RU" sz="44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1071546"/>
            <a:ext cx="7143800" cy="38576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1571612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ромаш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000108"/>
            <a:ext cx="7143800" cy="420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428860" y="1714488"/>
            <a:ext cx="45005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Ромашки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--- символ ніжності і чистоти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2"/>
          <p:cNvSpPr>
            <a:spLocks noChangeArrowheads="1"/>
          </p:cNvSpPr>
          <p:nvPr/>
        </p:nvSpPr>
        <p:spPr bwMode="auto">
          <a:xfrm>
            <a:off x="2500313" y="85725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126" name="Freeform 6"/>
          <p:cNvSpPr>
            <a:spLocks/>
          </p:cNvSpPr>
          <p:nvPr/>
        </p:nvSpPr>
        <p:spPr bwMode="auto">
          <a:xfrm>
            <a:off x="4500563" y="857250"/>
            <a:ext cx="2667000" cy="304800"/>
          </a:xfrm>
          <a:custGeom>
            <a:avLst/>
            <a:gdLst>
              <a:gd name="T0" fmla="*/ 0 w 1728"/>
              <a:gd name="T1" fmla="*/ 2147483647 h 264"/>
              <a:gd name="T2" fmla="*/ 2147483647 w 1728"/>
              <a:gd name="T3" fmla="*/ 2147483647 h 264"/>
              <a:gd name="T4" fmla="*/ 2147483647 w 1728"/>
              <a:gd name="T5" fmla="*/ 2147483647 h 264"/>
              <a:gd name="T6" fmla="*/ 2147483647 w 1728"/>
              <a:gd name="T7" fmla="*/ 2147483647 h 264"/>
              <a:gd name="T8" fmla="*/ 2147483647 w 1728"/>
              <a:gd name="T9" fmla="*/ 2147483647 h 264"/>
              <a:gd name="T10" fmla="*/ 2147483647 w 1728"/>
              <a:gd name="T11" fmla="*/ 2147483647 h 264"/>
              <a:gd name="T12" fmla="*/ 2147483647 w 1728"/>
              <a:gd name="T13" fmla="*/ 2147483647 h 264"/>
              <a:gd name="T14" fmla="*/ 2147483647 w 1728"/>
              <a:gd name="T15" fmla="*/ 2147483647 h 264"/>
              <a:gd name="T16" fmla="*/ 2147483647 w 1728"/>
              <a:gd name="T17" fmla="*/ 2147483647 h 264"/>
              <a:gd name="T18" fmla="*/ 2147483647 w 1728"/>
              <a:gd name="T19" fmla="*/ 2147483647 h 26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28"/>
              <a:gd name="T31" fmla="*/ 0 h 264"/>
              <a:gd name="T32" fmla="*/ 1728 w 1728"/>
              <a:gd name="T33" fmla="*/ 264 h 26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28" h="264">
                <a:moveTo>
                  <a:pt x="0" y="264"/>
                </a:moveTo>
                <a:cubicBezTo>
                  <a:pt x="40" y="212"/>
                  <a:pt x="80" y="160"/>
                  <a:pt x="144" y="120"/>
                </a:cubicBezTo>
                <a:cubicBezTo>
                  <a:pt x="208" y="80"/>
                  <a:pt x="304" y="32"/>
                  <a:pt x="384" y="24"/>
                </a:cubicBezTo>
                <a:cubicBezTo>
                  <a:pt x="464" y="16"/>
                  <a:pt x="536" y="40"/>
                  <a:pt x="624" y="72"/>
                </a:cubicBezTo>
                <a:cubicBezTo>
                  <a:pt x="712" y="104"/>
                  <a:pt x="832" y="184"/>
                  <a:pt x="912" y="216"/>
                </a:cubicBezTo>
                <a:cubicBezTo>
                  <a:pt x="992" y="248"/>
                  <a:pt x="1040" y="264"/>
                  <a:pt x="1104" y="264"/>
                </a:cubicBezTo>
                <a:cubicBezTo>
                  <a:pt x="1168" y="264"/>
                  <a:pt x="1200" y="256"/>
                  <a:pt x="1296" y="216"/>
                </a:cubicBezTo>
                <a:cubicBezTo>
                  <a:pt x="1392" y="176"/>
                  <a:pt x="1632" y="48"/>
                  <a:pt x="1680" y="24"/>
                </a:cubicBezTo>
                <a:cubicBezTo>
                  <a:pt x="1728" y="0"/>
                  <a:pt x="1592" y="64"/>
                  <a:pt x="1584" y="72"/>
                </a:cubicBezTo>
                <a:cubicBezTo>
                  <a:pt x="1576" y="80"/>
                  <a:pt x="1624" y="72"/>
                  <a:pt x="1632" y="72"/>
                </a:cubicBezTo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H="1">
            <a:off x="4857750" y="928688"/>
            <a:ext cx="2286000" cy="46482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5286375" y="3357563"/>
            <a:ext cx="12954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3624263" y="-215900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0" name="Oval 3"/>
          <p:cNvSpPr>
            <a:spLocks noChangeArrowheads="1"/>
          </p:cNvSpPr>
          <p:nvPr/>
        </p:nvSpPr>
        <p:spPr bwMode="auto">
          <a:xfrm>
            <a:off x="4429125" y="11430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131" name="Oval 5"/>
          <p:cNvSpPr>
            <a:spLocks noChangeArrowheads="1"/>
          </p:cNvSpPr>
          <p:nvPr/>
        </p:nvSpPr>
        <p:spPr bwMode="auto">
          <a:xfrm>
            <a:off x="5214938" y="3286125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58 -2.94172E-6 C 0.02378 -0.00948 0.03316 -0.01896 0.04566 -0.02428 C 0.05816 -0.0296 0.07326 -0.03446 0.08923 -0.03191 C 0.10521 -0.02937 0.12517 -0.01711 0.14132 -0.00948 C 0.15746 -0.00185 0.17361 0.0111 0.18646 0.01319 C 0.1993 0.01527 0.20086 0.01064 0.21875 0.0037 C 0.23663 -0.00323 0.28194 -0.02474 0.2934 -0.02821 C 0.30486 -0.03168 0.29236 -0.02821 0.28784 -0.01688 C 0.28333 -0.00555 0.30781 -0.07262 0.26666 0.03932 C 0.22552 0.15125 0.07882 0.5525 0.04132 0.65472 " pathEditMode="relative" rAng="0" ptsTypes="aaaaaaaaa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" y="2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8125 0.33812 L 0.23125 0.33812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00108"/>
            <a:ext cx="8501090" cy="4429156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786" y="2143116"/>
            <a:ext cx="9286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8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71670" y="2143116"/>
            <a:ext cx="5715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8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14678" y="2143116"/>
            <a:ext cx="10001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8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6248" y="2143116"/>
            <a:ext cx="19288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800" b="1" dirty="0" smtClean="0">
                <a:latin typeface="Times New Roman" pitchFamily="18" charset="0"/>
                <a:cs typeface="Times New Roman" pitchFamily="18" charset="0"/>
              </a:rPr>
              <a:t>14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57884" y="2143116"/>
            <a:ext cx="13573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800" b="1" dirty="0" smtClean="0">
                <a:latin typeface="Times New Roman" pitchFamily="18" charset="0"/>
                <a:cs typeface="Times New Roman" pitchFamily="18" charset="0"/>
              </a:rPr>
              <a:t>21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86644" y="2143116"/>
            <a:ext cx="10715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8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00108"/>
            <a:ext cx="8501090" cy="442915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214422"/>
            <a:ext cx="77867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Лист зелений і міцний,</a:t>
            </a:r>
            <a:endParaRPr lang="ru-RU" sz="48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Сніг для нього не страшний, </a:t>
            </a:r>
            <a:endParaRPr lang="ru-RU" sz="48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 коли весну стрічає, </a:t>
            </a:r>
            <a:endParaRPr lang="ru-RU" sz="48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Сині очі </a:t>
            </a:r>
            <a:r>
              <a:rPr lang="uk-UA" sz="48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розкриває</a:t>
            </a:r>
            <a:endParaRPr lang="ru-RU" sz="48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1071546"/>
            <a:ext cx="7143800" cy="38576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1571612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барвіно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000108"/>
            <a:ext cx="719982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285852" y="2285992"/>
            <a:ext cx="7072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Квіти барвінку --- символ життя. 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00108"/>
            <a:ext cx="8501090" cy="4429156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214422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1357298"/>
            <a:ext cx="2214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>
                <a:latin typeface="Times New Roman" pitchFamily="18" charset="0"/>
                <a:cs typeface="Times New Roman" pitchFamily="18" charset="0"/>
              </a:rPr>
              <a:t>48+8=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2285992"/>
            <a:ext cx="23574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>
                <a:latin typeface="Times New Roman" pitchFamily="18" charset="0"/>
                <a:cs typeface="Times New Roman" pitchFamily="18" charset="0"/>
              </a:rPr>
              <a:t>48+28=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3214686"/>
            <a:ext cx="2214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>
                <a:latin typeface="Times New Roman" pitchFamily="18" charset="0"/>
                <a:cs typeface="Times New Roman" pitchFamily="18" charset="0"/>
              </a:rPr>
              <a:t>37-12=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4071942"/>
            <a:ext cx="2214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>
                <a:latin typeface="Times New Roman" pitchFamily="18" charset="0"/>
                <a:cs typeface="Times New Roman" pitchFamily="18" charset="0"/>
              </a:rPr>
              <a:t>60-14=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3108" y="1357298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56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5984" y="2285992"/>
            <a:ext cx="1143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76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57422" y="350043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285984" y="3214686"/>
            <a:ext cx="1428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25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5984" y="4071942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46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0628" y="1357298"/>
            <a:ext cx="2786082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55+13=68</a:t>
            </a:r>
          </a:p>
          <a:p>
            <a:endParaRPr lang="uk-UA" sz="1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55+9=64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18+18=36</a:t>
            </a:r>
          </a:p>
          <a:p>
            <a:endParaRPr lang="uk-UA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45-17=28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688" y="357166"/>
            <a:ext cx="8678800" cy="1209082"/>
          </a:xfrm>
          <a:prstGeom prst="rect">
            <a:avLst/>
          </a:prstGeom>
          <a:noFill/>
        </p:spPr>
        <p:txBody>
          <a:bodyPr wrap="none">
            <a:prstTxWarp prst="textWave1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uk-UA" sz="5400" b="1" dirty="0" err="1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</a:rPr>
              <a:t>Фізкультхвилинка</a:t>
            </a:r>
            <a:r>
              <a:rPr lang="uk-UA" sz="5400" b="1" dirty="0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</a:rPr>
              <a:t>  </a:t>
            </a:r>
            <a:endParaRPr lang="ru-RU" sz="5400" b="1" dirty="0">
              <a:ln w="11430"/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5" name="Рисунок 4" descr="_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348880"/>
            <a:ext cx="3888432" cy="3601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_увке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2348880"/>
            <a:ext cx="3779507" cy="3525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00108"/>
            <a:ext cx="8501090" cy="442915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214422"/>
            <a:ext cx="77867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Стебельце — шорстка драбинка, </a:t>
            </a:r>
            <a:endParaRPr lang="ru-RU" sz="48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У середині чорна вуглинка, </a:t>
            </a:r>
            <a:endParaRPr lang="ru-RU" sz="48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Пелюстки блискучі, як лак.</a:t>
            </a:r>
            <a:endParaRPr lang="ru-RU" sz="48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Це </a:t>
            </a:r>
            <a:r>
              <a:rPr lang="uk-UA" sz="48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квітує червоний…</a:t>
            </a:r>
            <a:endParaRPr lang="ru-RU" sz="48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00108"/>
            <a:ext cx="8501090" cy="4429156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1357298"/>
            <a:ext cx="814393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:</a:t>
            </a:r>
            <a:r>
              <a:rPr lang="uk-UA" sz="4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ЗАКРІПЛЕННЯ ДОДАВАННЯ І ВІДНІМАННЯ ДВОЦИФРОВИХ ЧИСЕЛ. РОЗВ’ЯЗУВАННЯ ЗАДАЧ ДВОМА СПОСОБАМИ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1071546"/>
            <a:ext cx="7143800" cy="38576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1571612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ма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071546"/>
            <a:ext cx="7900184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857356" y="1428736"/>
            <a:ext cx="5000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Квіти маку уособлюють собою вічну боротьбу між злом і добром,є символом краси і кохання</a:t>
            </a:r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00108"/>
            <a:ext cx="8501090" cy="4429156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1142984"/>
            <a:ext cx="8001056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3800" b="1" i="1" dirty="0" smtClean="0">
                <a:latin typeface="Times New Roman" pitchFamily="18" charset="0"/>
                <a:cs typeface="Times New Roman" pitchFamily="18" charset="0"/>
              </a:rPr>
              <a:t>	З </a:t>
            </a:r>
            <a:r>
              <a:rPr lang="uk-UA" sz="3800" b="1" i="1" dirty="0">
                <a:latin typeface="Times New Roman" pitchFamily="18" charset="0"/>
                <a:cs typeface="Times New Roman" pitchFamily="18" charset="0"/>
              </a:rPr>
              <a:t>двох пунктів, відстань між якими </a:t>
            </a:r>
            <a:r>
              <a:rPr lang="uk-UA" sz="3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80 м</a:t>
            </a:r>
            <a:r>
              <a:rPr lang="uk-UA" sz="3800" b="1" i="1" dirty="0">
                <a:latin typeface="Times New Roman" pitchFamily="18" charset="0"/>
                <a:cs typeface="Times New Roman" pitchFamily="18" charset="0"/>
              </a:rPr>
              <a:t>, одночасно назустріч одне одному вийшли хлопчик та дівчинка. Хлопчик пройшов </a:t>
            </a:r>
            <a:r>
              <a:rPr lang="uk-UA" sz="3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35 м</a:t>
            </a:r>
            <a:r>
              <a:rPr lang="uk-UA" sz="3800" b="1" i="1" dirty="0">
                <a:latin typeface="Times New Roman" pitchFamily="18" charset="0"/>
                <a:cs typeface="Times New Roman" pitchFamily="18" charset="0"/>
              </a:rPr>
              <a:t>, а дівчинка – </a:t>
            </a:r>
            <a:r>
              <a:rPr lang="uk-UA" sz="3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 м</a:t>
            </a:r>
            <a:r>
              <a:rPr lang="uk-UA" sz="3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uk-UA" sz="3800" b="1" i="1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uk-UA" sz="3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Скільки </a:t>
            </a:r>
            <a:r>
              <a:rPr lang="uk-UA" sz="3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метрів їм залишилося пройти до зустрічі</a:t>
            </a:r>
            <a:r>
              <a:rPr lang="uk-UA" sz="3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00108"/>
            <a:ext cx="8501090" cy="4429156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142984"/>
            <a:ext cx="800105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8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ІІ спосіб </a:t>
            </a:r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arenR"/>
            </a:pP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80-35=45 (м)</a:t>
            </a:r>
          </a:p>
          <a:p>
            <a:pPr marL="742950" indent="-742950">
              <a:buAutoNum type="arabicParenR"/>
            </a:pP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45-30=15 (м)</a:t>
            </a:r>
          </a:p>
          <a:p>
            <a:pPr marL="742950" indent="-742950"/>
            <a:endParaRPr lang="uk-UA" sz="4400" b="1" dirty="0"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Відповідь: 15 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00108"/>
            <a:ext cx="8501090" cy="4429156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285860"/>
            <a:ext cx="80010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8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Вираз</a:t>
            </a:r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(80-35)-30 = 15 (м)</a:t>
            </a:r>
          </a:p>
          <a:p>
            <a:pPr marL="742950" indent="-742950"/>
            <a:endParaRPr lang="uk-UA" sz="4400" b="1" dirty="0">
              <a:latin typeface="Times New Roman" pitchFamily="18" charset="0"/>
              <a:cs typeface="Times New Roman" pitchFamily="18" charset="0"/>
            </a:endParaRPr>
          </a:p>
          <a:p>
            <a:pPr marL="742950" indent="-742950"/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Відповідь: 15 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00108"/>
            <a:ext cx="8501090" cy="442915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1571612"/>
            <a:ext cx="77867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 городі в нас росте </a:t>
            </a:r>
            <a:endParaRPr lang="ru-RU" sz="48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Сонце ясне, золоте, </a:t>
            </a:r>
            <a:endParaRPr lang="ru-RU" sz="48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Жовте око, жовті вії, </a:t>
            </a:r>
            <a:endParaRPr lang="ru-RU" sz="48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Та чомусь воно не </a:t>
            </a:r>
            <a:r>
              <a:rPr lang="uk-UA" sz="48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гріє</a:t>
            </a:r>
            <a:endParaRPr lang="ru-RU" sz="48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1071546"/>
            <a:ext cx="7143800" cy="38576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1571612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сон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987056"/>
            <a:ext cx="7215206" cy="437076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14480" y="1357298"/>
            <a:ext cx="65722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>
                <a:solidFill>
                  <a:schemeClr val="bg1"/>
                </a:solidFill>
              </a:rPr>
              <a:t>Соняшник — символ сонячної енергії, життя, здоров'я та процвітання.</a:t>
            </a:r>
            <a:endParaRPr lang="ru-RU" sz="2800" b="1" dirty="0">
              <a:solidFill>
                <a:schemeClr val="bg1"/>
              </a:solidFill>
            </a:endParaRP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00108"/>
            <a:ext cx="8501090" cy="442915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285860"/>
            <a:ext cx="80010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Ау</a:t>
            </a:r>
            <a:r>
              <a:rPr lang="uk-UA" sz="8800" b="1" i="1" dirty="0" err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діювання</a:t>
            </a:r>
            <a:r>
              <a:rPr lang="uk-UA" sz="88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на німецькій мові</a:t>
            </a:r>
            <a:endParaRPr lang="ru-RU" sz="88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00108"/>
            <a:ext cx="8501090" cy="442915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4806" y="1102578"/>
            <a:ext cx="8001056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Вставити</a:t>
            </a:r>
            <a:r>
              <a:rPr lang="de-DE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пропущені</a:t>
            </a:r>
            <a:r>
              <a:rPr lang="de-DE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цифри</a:t>
            </a:r>
            <a:r>
              <a:rPr lang="de-DE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de-DE" sz="32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речення</a:t>
            </a:r>
            <a:endParaRPr lang="de-DE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sz="32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1.Arsenij </a:t>
            </a:r>
            <a:r>
              <a:rPr lang="de-DE" sz="32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ist </a:t>
            </a:r>
            <a:r>
              <a:rPr lang="ru-RU" sz="20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Jahre </a:t>
            </a:r>
            <a:r>
              <a:rPr lang="de-DE" sz="32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alt.	</a:t>
            </a:r>
          </a:p>
          <a:p>
            <a:r>
              <a:rPr lang="de-DE" sz="32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2.Er geht in die </a:t>
            </a:r>
            <a:r>
              <a:rPr lang="de-DE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de-DE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Klasse und lernt in der Schule </a:t>
            </a:r>
            <a:r>
              <a:rPr lang="de-DE" sz="32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32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de-DE" sz="32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de-DE" sz="32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sz="32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de-DE" sz="32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de-DE" sz="3200" b="1" i="1" dirty="0" err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Aryna</a:t>
            </a:r>
            <a:r>
              <a:rPr lang="de-DE" sz="32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ist </a:t>
            </a:r>
            <a:r>
              <a:rPr lang="ru-RU" sz="32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2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Jahre </a:t>
            </a:r>
            <a:r>
              <a:rPr lang="de-DE" sz="32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alt.	</a:t>
            </a:r>
          </a:p>
          <a:p>
            <a:r>
              <a:rPr lang="de-DE" sz="3200" b="1" i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4.Arsenij </a:t>
            </a:r>
            <a:r>
              <a:rPr lang="de-DE" sz="32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hat Geburtstag </a:t>
            </a:r>
            <a:r>
              <a:rPr lang="de-DE" sz="32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am</a:t>
            </a:r>
            <a:r>
              <a:rPr lang="ru-RU" sz="32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17 .</a:t>
            </a:r>
            <a:r>
              <a:rPr lang="de-DE" sz="32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März</a:t>
            </a:r>
            <a:r>
              <a:rPr lang="de-DE" sz="32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de-DE" sz="32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5.Er lädt zum Geburtstag </a:t>
            </a:r>
            <a:r>
              <a:rPr lang="ru-RU" sz="32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32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Gäste </a:t>
            </a:r>
            <a:r>
              <a:rPr lang="de-DE" sz="32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ein.</a:t>
            </a:r>
          </a:p>
          <a:p>
            <a:endParaRPr lang="de-DE" sz="88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12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00108"/>
            <a:ext cx="8501090" cy="442915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285860"/>
            <a:ext cx="80010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800" b="1" i="1" dirty="0" err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капелюшок</a:t>
            </a:r>
            <a:r>
              <a:rPr lang="ru-RU" sz="48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err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пишний</a:t>
            </a:r>
            <a:r>
              <a:rPr lang="ru-RU" sz="48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err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вбрався</a:t>
            </a:r>
            <a:r>
              <a:rPr lang="ru-RU" sz="48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8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І морозу не </a:t>
            </a:r>
            <a:r>
              <a:rPr lang="ru-RU" sz="4800" b="1" i="1" dirty="0" err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злякався</a:t>
            </a:r>
            <a:r>
              <a:rPr lang="ru-RU" sz="48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4800" b="1" i="1" dirty="0" err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Невеличкий</a:t>
            </a:r>
            <a:r>
              <a:rPr lang="ru-RU" sz="48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err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цей</a:t>
            </a:r>
            <a:r>
              <a:rPr lang="ru-RU" sz="48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err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сміливець</a:t>
            </a:r>
            <a:endParaRPr lang="ru-RU" sz="48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 err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Золотавий</a:t>
            </a:r>
            <a:r>
              <a:rPr lang="ru-RU" sz="48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48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1071546"/>
            <a:ext cx="7143800" cy="38576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1571612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чорн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857232"/>
            <a:ext cx="7143800" cy="46077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43042" y="928670"/>
            <a:ext cx="57150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Чорнобривці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юнацька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краса, </a:t>
            </a: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символізує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рідну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домівку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рідний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край.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00108"/>
            <a:ext cx="8501090" cy="4429156"/>
          </a:xfrm>
          <a:prstGeom prst="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24397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1571612"/>
            <a:ext cx="78581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Доброго дня вам,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Доброго дня нам,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Доброго дня всій Україні!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00108"/>
            <a:ext cx="8501090" cy="442915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285860"/>
            <a:ext cx="800105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i="1" dirty="0" smtClean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88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Робота в </a:t>
            </a:r>
            <a:r>
              <a:rPr lang="ru-RU" sz="8800" b="1" i="1" dirty="0" err="1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групах</a:t>
            </a:r>
            <a:endParaRPr lang="ru-RU" sz="88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00108"/>
            <a:ext cx="8501090" cy="442915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285860"/>
            <a:ext cx="800105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Домашнє завдання:</a:t>
            </a: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Група Ромашок: </a:t>
            </a:r>
            <a:endParaRPr lang="ru-RU" b="1" i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Математика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– С.61 № 382(1) – двома способами, № 385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Німецька мова </a:t>
            </a:r>
            <a:r>
              <a:rPr lang="uk-UA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Вивчити три прислів’я з любим одноцифровим числом на німецькій мові.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Група Маків: </a:t>
            </a:r>
            <a:endParaRPr lang="ru-RU" b="1" i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Математика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– С.61 №382(2) – двома способами з виразом, № 387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Німецька мова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– С.106 впр.1(b) –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розв’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язати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приклади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записані на німецькій мові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00108"/>
            <a:ext cx="8501090" cy="44291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071546"/>
            <a:ext cx="8501090" cy="428247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de-DE" sz="3500" b="1" i="1" dirty="0">
                <a:latin typeface="Times New Roman" pitchFamily="18" charset="0"/>
                <a:cs typeface="Times New Roman" pitchFamily="18" charset="0"/>
              </a:rPr>
              <a:t>Eins</a:t>
            </a:r>
            <a:r>
              <a:rPr lang="uk-UA" sz="35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e-DE" sz="3500" b="1" i="1" dirty="0" smtClean="0">
                <a:latin typeface="Times New Roman" pitchFamily="18" charset="0"/>
                <a:cs typeface="Times New Roman" pitchFamily="18" charset="0"/>
              </a:rPr>
              <a:t>zwei</a:t>
            </a:r>
            <a:r>
              <a:rPr lang="uk-UA" sz="3500" b="1" i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de-DE" sz="3500" b="1" i="1" dirty="0">
                <a:latin typeface="Times New Roman" pitchFamily="18" charset="0"/>
                <a:cs typeface="Times New Roman" pitchFamily="18" charset="0"/>
              </a:rPr>
              <a:t> drei und vier</a:t>
            </a:r>
            <a:r>
              <a:rPr lang="uk-UA" sz="3500" b="1" i="1" dirty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35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3500" b="1" i="1" dirty="0">
                <a:latin typeface="Times New Roman" pitchFamily="18" charset="0"/>
                <a:cs typeface="Times New Roman" pitchFamily="18" charset="0"/>
              </a:rPr>
              <a:t>drei und vier</a:t>
            </a:r>
            <a:r>
              <a:rPr lang="uk-UA" sz="3500" b="1" i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de-DE" sz="3500" b="1" i="1" dirty="0">
                <a:latin typeface="Times New Roman" pitchFamily="18" charset="0"/>
                <a:cs typeface="Times New Roman" pitchFamily="18" charset="0"/>
              </a:rPr>
              <a:t> drei und vier</a:t>
            </a:r>
            <a:endParaRPr lang="ru-RU" sz="35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3500" b="1" i="1" dirty="0">
                <a:latin typeface="Times New Roman" pitchFamily="18" charset="0"/>
                <a:cs typeface="Times New Roman" pitchFamily="18" charset="0"/>
              </a:rPr>
              <a:t>in Mathe rechnen wir.</a:t>
            </a:r>
            <a:endParaRPr lang="ru-RU" sz="35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3500" b="1" i="1" dirty="0">
                <a:latin typeface="Times New Roman" pitchFamily="18" charset="0"/>
                <a:cs typeface="Times New Roman" pitchFamily="18" charset="0"/>
              </a:rPr>
              <a:t>Zwei plus dreißig ist </a:t>
            </a:r>
            <a:r>
              <a:rPr lang="de-DE" sz="3500" b="1" i="1" dirty="0" err="1">
                <a:latin typeface="Times New Roman" pitchFamily="18" charset="0"/>
                <a:cs typeface="Times New Roman" pitchFamily="18" charset="0"/>
              </a:rPr>
              <a:t>zweiundreißig</a:t>
            </a:r>
            <a:r>
              <a:rPr lang="uk-UA" sz="3500" b="1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5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3500" b="1" i="1" dirty="0">
                <a:latin typeface="Times New Roman" pitchFamily="18" charset="0"/>
                <a:cs typeface="Times New Roman" pitchFamily="18" charset="0"/>
              </a:rPr>
              <a:t>Alle  Kinder lernen fleißig.</a:t>
            </a:r>
            <a:endParaRPr lang="ru-RU" sz="35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3500" b="1" i="1" dirty="0">
                <a:latin typeface="Times New Roman" pitchFamily="18" charset="0"/>
                <a:cs typeface="Times New Roman" pitchFamily="18" charset="0"/>
              </a:rPr>
              <a:t>Sechs plus dreißig ist sechsunddreißig.</a:t>
            </a:r>
            <a:endParaRPr lang="ru-RU" sz="35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3500" b="1" i="1" dirty="0">
                <a:latin typeface="Times New Roman" pitchFamily="18" charset="0"/>
                <a:cs typeface="Times New Roman" pitchFamily="18" charset="0"/>
              </a:rPr>
              <a:t>Alle Kinder  lernen fleißig</a:t>
            </a:r>
            <a:endParaRPr lang="ru-RU" sz="35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00108"/>
            <a:ext cx="8501090" cy="442915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1571612"/>
            <a:ext cx="742955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З квітів його виплітають,</a:t>
            </a:r>
            <a:endParaRPr lang="ru-RU" sz="44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Ним голову прикрашають,</a:t>
            </a:r>
            <a:endParaRPr lang="ru-RU" sz="44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Щоб дівчиноньку зберіг</a:t>
            </a:r>
            <a:endParaRPr lang="ru-RU" sz="44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Український оберіг</a:t>
            </a:r>
            <a:endParaRPr lang="ru-RU" sz="44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1071546"/>
            <a:ext cx="7000924" cy="38576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1571612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віно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785794"/>
            <a:ext cx="7143800" cy="48082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2910" y="1071546"/>
            <a:ext cx="7500990" cy="38576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1571612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венок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014413"/>
            <a:ext cx="7477152" cy="456735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5616" y="107154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Der Adventskranz ist das bekannteste Symbol des Advents.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000108"/>
            <a:ext cx="8501090" cy="442915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1357298"/>
            <a:ext cx="750099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err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Синьоока</a:t>
            </a:r>
            <a:r>
              <a:rPr lang="ru-RU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чарівниця</a:t>
            </a:r>
            <a:r>
              <a:rPr lang="ru-RU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Часто в </a:t>
            </a:r>
            <a:r>
              <a:rPr lang="ru-RU" sz="4400" b="1" i="1" dirty="0" err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полі</a:t>
            </a:r>
            <a:r>
              <a:rPr lang="ru-RU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нас </a:t>
            </a:r>
            <a:r>
              <a:rPr lang="ru-RU" sz="4400" b="1" i="1" dirty="0" err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вертиться</a:t>
            </a:r>
            <a:r>
              <a:rPr lang="ru-RU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Де </a:t>
            </a:r>
            <a:r>
              <a:rPr lang="ru-RU" sz="4400" b="1" i="1" dirty="0" err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вінки</a:t>
            </a:r>
            <a:r>
              <a:rPr lang="ru-RU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вона </a:t>
            </a:r>
            <a:r>
              <a:rPr lang="ru-RU" sz="4400" b="1" i="1" dirty="0" err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спліта</a:t>
            </a:r>
            <a:r>
              <a:rPr lang="ru-RU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— </a:t>
            </a:r>
          </a:p>
          <a:p>
            <a:r>
              <a:rPr lang="ru-RU" sz="4400" b="1" i="1" dirty="0" err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Пшениці</a:t>
            </a:r>
            <a:r>
              <a:rPr lang="ru-RU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ростуть</a:t>
            </a:r>
            <a:r>
              <a:rPr lang="ru-RU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err="1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4400" b="1" i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жита</a:t>
            </a:r>
            <a:endParaRPr lang="ru-RU" sz="44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ткрытый урок (математика+немецкий язык)\Slaj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1071546"/>
            <a:ext cx="7000924" cy="38576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1571612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i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vasilek-sini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071546"/>
            <a:ext cx="778679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142976" y="1857364"/>
            <a:ext cx="70723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</a:rPr>
              <a:t>Волошка</a:t>
            </a:r>
            <a:r>
              <a:rPr lang="uk-UA" sz="2800" b="1" dirty="0">
                <a:solidFill>
                  <a:srgbClr val="FFFF00"/>
                </a:solidFill>
              </a:rPr>
              <a:t> --- </a:t>
            </a:r>
            <a:r>
              <a:rPr lang="ru-RU" sz="2800" b="1" dirty="0">
                <a:solidFill>
                  <a:srgbClr val="FFFF00"/>
                </a:solidFill>
              </a:rPr>
              <a:t> символ</a:t>
            </a:r>
            <a:r>
              <a:rPr lang="uk-UA" sz="2800" b="1" dirty="0">
                <a:solidFill>
                  <a:srgbClr val="FFFF00"/>
                </a:solidFill>
              </a:rPr>
              <a:t>  чистої радості та сподівань, що живуть в людській душі. 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373</Words>
  <Application>Microsoft Office PowerPoint</Application>
  <PresentationFormat>Экран (4:3)</PresentationFormat>
  <Paragraphs>106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28</cp:revision>
  <dcterms:created xsi:type="dcterms:W3CDTF">2018-02-21T16:13:21Z</dcterms:created>
  <dcterms:modified xsi:type="dcterms:W3CDTF">2018-03-15T18:41:36Z</dcterms:modified>
</cp:coreProperties>
</file>