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ru-RU" sz="4000" b="1" i="1" dirty="0" err="1" smtClean="0">
                <a:ln w="5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Економічне</a:t>
            </a:r>
            <a:r>
              <a:rPr lang="ru-RU" sz="4000" b="1" i="1" dirty="0" smtClean="0">
                <a:ln w="5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 становище  УРСР </a:t>
            </a:r>
            <a:r>
              <a:rPr lang="ru-RU" sz="4000" b="1" i="1" dirty="0" smtClean="0">
                <a:ln w="5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у </a:t>
            </a:r>
            <a:r>
              <a:rPr lang="ru-RU" sz="4000" b="1" i="1" dirty="0" smtClean="0">
                <a:ln w="5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1970-ті — на початку 1980-х </a:t>
            </a:r>
            <a:r>
              <a:rPr lang="ru-RU" sz="4000" b="1" i="1" dirty="0" err="1" smtClean="0">
                <a:ln w="5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рр</a:t>
            </a:r>
            <a:r>
              <a:rPr lang="ru-RU" sz="4000" b="1" i="1" dirty="0" smtClean="0">
                <a:ln w="5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. </a:t>
            </a:r>
            <a:r>
              <a:rPr lang="ru-RU" sz="4000" dirty="0" smtClean="0">
                <a:ln w="5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/>
            </a:r>
            <a:br>
              <a:rPr lang="ru-RU" sz="4000" dirty="0" smtClean="0">
                <a:ln w="5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</a:br>
            <a:r>
              <a:rPr lang="uk-UA" sz="4000" b="1" i="1" dirty="0" smtClean="0">
                <a:ln w="5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                 </a:t>
            </a:r>
            <a:r>
              <a:rPr lang="ru-RU" sz="4000" b="1" i="1" dirty="0" err="1" smtClean="0">
                <a:ln w="5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Продовольчі</a:t>
            </a:r>
            <a:r>
              <a:rPr lang="ru-RU" sz="4000" b="1" i="1" dirty="0" smtClean="0">
                <a:ln w="5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 </a:t>
            </a:r>
            <a:r>
              <a:rPr lang="ru-RU" sz="4000" b="1" i="1" dirty="0" err="1" smtClean="0">
                <a:ln w="5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програм</a:t>
            </a:r>
            <a:r>
              <a:rPr lang="ru-RU" sz="4000" b="1" i="1" dirty="0" err="1" smtClean="0">
                <a:ln w="5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и</a:t>
            </a:r>
            <a:r>
              <a:rPr lang="ru-RU" b="1" i="1" dirty="0" smtClean="0">
                <a:ln w="5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828800" y="3581400"/>
            <a:ext cx="6324600" cy="20574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Учитель історії України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КЗ</a:t>
            </a:r>
            <a:r>
              <a:rPr lang="uk-UA" dirty="0" smtClean="0">
                <a:solidFill>
                  <a:schemeClr val="tx1"/>
                </a:solidFill>
              </a:rPr>
              <a:t>  “ Спеціальна загальноосвітня школа-інтернат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 І-ІІ ступенів № 55 Харківської обласної ради ”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Сігнаєвська</a:t>
            </a:r>
            <a:r>
              <a:rPr lang="uk-UA" dirty="0" smtClean="0">
                <a:solidFill>
                  <a:schemeClr val="tx1"/>
                </a:solidFill>
              </a:rPr>
              <a:t> Серафима </a:t>
            </a:r>
            <a:r>
              <a:rPr lang="uk-UA" dirty="0" err="1" smtClean="0">
                <a:solidFill>
                  <a:schemeClr val="tx1"/>
                </a:solidFill>
              </a:rPr>
              <a:t>Пантеліївна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</a:rPr>
              <a:t>Економічне становище УРСР </a:t>
            </a:r>
            <a:br>
              <a:rPr lang="uk-UA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uk-UA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</a:rPr>
              <a:t>у 70-80-х роках </a:t>
            </a:r>
            <a:r>
              <a:rPr lang="uk-UA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</a:rPr>
              <a:t>ХХст</a:t>
            </a:r>
            <a:endParaRPr lang="ru-RU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Дефіцит товарів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Відмова або повільне запровадження нових технологій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Невисока якість більшості товарів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Продовольча криза, хронічна криза сільського господарства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Прихована інфляція (зростання цін при незмінних розмірах заробітної плати)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Переважно  екстенсивний шлях розвитку економіки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Висока </a:t>
            </a:r>
            <a:r>
              <a:rPr lang="uk-UA" dirty="0" err="1" smtClean="0">
                <a:solidFill>
                  <a:srgbClr val="FF0000"/>
                </a:solidFill>
              </a:rPr>
              <a:t>затратність</a:t>
            </a:r>
            <a:r>
              <a:rPr lang="uk-UA" dirty="0" smtClean="0">
                <a:solidFill>
                  <a:srgbClr val="FF0000"/>
                </a:solidFill>
              </a:rPr>
              <a:t> виробництва, енергоємність і матеріалоємність продукції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4114800" cy="6049962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FFC000"/>
                </a:solidFill>
              </a:rPr>
              <a:t>7 </a:t>
            </a:r>
            <a:r>
              <a:rPr lang="ru-RU" sz="2200" dirty="0" err="1" smtClean="0">
                <a:solidFill>
                  <a:srgbClr val="FFC000"/>
                </a:solidFill>
              </a:rPr>
              <a:t>жовтня</a:t>
            </a:r>
            <a:r>
              <a:rPr lang="ru-RU" sz="2200" dirty="0" smtClean="0">
                <a:solidFill>
                  <a:srgbClr val="FFC000"/>
                </a:solidFill>
              </a:rPr>
              <a:t> 1977 </a:t>
            </a:r>
            <a:r>
              <a:rPr lang="ru-RU" sz="2200" dirty="0" err="1" smtClean="0">
                <a:solidFill>
                  <a:srgbClr val="FFC000"/>
                </a:solidFill>
              </a:rPr>
              <a:t>р</a:t>
            </a:r>
            <a:r>
              <a:rPr lang="ru-RU" sz="2200" dirty="0" smtClean="0">
                <a:solidFill>
                  <a:srgbClr val="FFC000"/>
                </a:solidFill>
              </a:rPr>
              <a:t> </a:t>
            </a:r>
            <a:r>
              <a:rPr lang="ru-RU" sz="2200" dirty="0" smtClean="0"/>
              <a:t>– </a:t>
            </a:r>
            <a:r>
              <a:rPr lang="ru-RU" sz="2200" dirty="0" err="1" smtClean="0"/>
              <a:t>прийняття</a:t>
            </a:r>
            <a:r>
              <a:rPr lang="ru-RU" sz="2200" dirty="0" smtClean="0"/>
              <a:t> </a:t>
            </a:r>
            <a:r>
              <a:rPr lang="ru-RU" sz="2200" dirty="0" err="1" smtClean="0"/>
              <a:t>нової</a:t>
            </a:r>
            <a:r>
              <a:rPr lang="ru-RU" sz="2200" dirty="0" smtClean="0"/>
              <a:t> </a:t>
            </a:r>
            <a:r>
              <a:rPr lang="ru-RU" sz="2200" dirty="0" err="1" smtClean="0"/>
              <a:t>Конституції</a:t>
            </a:r>
            <a:r>
              <a:rPr lang="ru-RU" sz="2200" dirty="0" smtClean="0"/>
              <a:t> СРСР.</a:t>
            </a:r>
            <a:r>
              <a:rPr lang="uk-UA" sz="2200" dirty="0" smtClean="0"/>
              <a:t> 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uk-UA" sz="2200" dirty="0" smtClean="0"/>
              <a:t> </a:t>
            </a:r>
            <a:r>
              <a:rPr lang="ru-RU" sz="2200" dirty="0" smtClean="0">
                <a:solidFill>
                  <a:srgbClr val="FFC000"/>
                </a:solidFill>
              </a:rPr>
              <a:t>20 </a:t>
            </a:r>
            <a:r>
              <a:rPr lang="ru-RU" sz="2200" dirty="0" err="1" smtClean="0">
                <a:solidFill>
                  <a:srgbClr val="FFC000"/>
                </a:solidFill>
              </a:rPr>
              <a:t>квітня</a:t>
            </a:r>
            <a:r>
              <a:rPr lang="ru-RU" sz="2200" dirty="0" smtClean="0">
                <a:solidFill>
                  <a:srgbClr val="FFC000"/>
                </a:solidFill>
              </a:rPr>
              <a:t> 1978 р. </a:t>
            </a:r>
            <a:r>
              <a:rPr lang="ru-RU" sz="2200" dirty="0" smtClean="0"/>
              <a:t>– </a:t>
            </a:r>
            <a:r>
              <a:rPr lang="ru-RU" sz="2200" dirty="0" err="1" smtClean="0"/>
              <a:t>прийняття</a:t>
            </a:r>
            <a:r>
              <a:rPr lang="ru-RU" sz="2200" dirty="0" smtClean="0"/>
              <a:t> </a:t>
            </a:r>
            <a:r>
              <a:rPr lang="ru-RU" sz="2200" dirty="0" err="1" smtClean="0"/>
              <a:t>нової</a:t>
            </a:r>
            <a:r>
              <a:rPr lang="ru-RU" sz="2200" dirty="0" smtClean="0"/>
              <a:t> </a:t>
            </a:r>
            <a:r>
              <a:rPr lang="ru-RU" sz="2200" dirty="0" err="1" smtClean="0"/>
              <a:t>Конституції</a:t>
            </a:r>
            <a:r>
              <a:rPr lang="ru-RU" sz="2200" dirty="0" smtClean="0"/>
              <a:t> УРСР.</a:t>
            </a:r>
            <a:br>
              <a:rPr lang="ru-RU" sz="2200" dirty="0" smtClean="0"/>
            </a:br>
            <a:r>
              <a:rPr lang="uk-UA" sz="2200" dirty="0" smtClean="0"/>
              <a:t> -  УРСР зберігає за собою право вільного виходу з СРСР (механізм реалізації цього права  не обговорювався);</a:t>
            </a:r>
            <a:br>
              <a:rPr lang="uk-UA" sz="2200" dirty="0" smtClean="0"/>
            </a:br>
            <a:r>
              <a:rPr lang="uk-UA" sz="2200" dirty="0" smtClean="0"/>
              <a:t>  -  в УРСР побудоване </a:t>
            </a:r>
            <a:r>
              <a:rPr lang="uk-UA" sz="2200" dirty="0" smtClean="0">
                <a:solidFill>
                  <a:srgbClr val="FFC000"/>
                </a:solidFill>
              </a:rPr>
              <a:t>«розвинуте соціалістичне суспільство», </a:t>
            </a:r>
            <a:r>
              <a:rPr lang="uk-UA" sz="2200" dirty="0" smtClean="0"/>
              <a:t>створені могутні  продуктивні сили, підвищується добробут народу;</a:t>
            </a:r>
            <a:br>
              <a:rPr lang="uk-UA" sz="2200" dirty="0" smtClean="0"/>
            </a:br>
            <a:r>
              <a:rPr lang="uk-UA" sz="2200" dirty="0" smtClean="0"/>
              <a:t> -  економіка УРСР є складовою єдиного народногосподарського комплексу СРСР.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05400" y="1600200"/>
            <a:ext cx="28194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Digor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88423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i="1" spc="5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Українська Гельсінська Спілка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Листопад,1976 рік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М.Руденко</a:t>
            </a:r>
          </a:p>
          <a:p>
            <a:pPr>
              <a:buNone/>
            </a:pPr>
            <a:r>
              <a:rPr lang="uk-UA" dirty="0" smtClean="0"/>
              <a:t>        (керівник), </a:t>
            </a:r>
          </a:p>
          <a:p>
            <a:pPr>
              <a:buNone/>
            </a:pPr>
            <a:r>
              <a:rPr lang="uk-UA" dirty="0" smtClean="0"/>
              <a:t>Л. Лук'яненко,В. Стус,  </a:t>
            </a:r>
          </a:p>
          <a:p>
            <a:pPr>
              <a:buNone/>
            </a:pPr>
            <a:r>
              <a:rPr lang="uk-UA" dirty="0" smtClean="0"/>
              <a:t>      В.Чорновіл, </a:t>
            </a:r>
          </a:p>
          <a:p>
            <a:pPr>
              <a:buNone/>
            </a:pPr>
            <a:r>
              <a:rPr lang="uk-UA" dirty="0" smtClean="0"/>
              <a:t>      П. Григоренко</a:t>
            </a:r>
          </a:p>
          <a:p>
            <a:pPr>
              <a:buNone/>
            </a:pPr>
            <a:r>
              <a:rPr lang="uk-UA" dirty="0" smtClean="0"/>
              <a:t>   Мета: </a:t>
            </a:r>
            <a:r>
              <a:rPr lang="uk-UA" dirty="0" smtClean="0">
                <a:solidFill>
                  <a:srgbClr val="FF0000"/>
                </a:solidFill>
              </a:rPr>
              <a:t>ознайомити 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     громадськість з Декларацією прав людини реалізація 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     права в Україні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Users\Digor\Desktop\Гельсінська_спілка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447800"/>
            <a:ext cx="487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</a:rPr>
              <a:t>МЕТА УРОКУ</a:t>
            </a:r>
            <a:endParaRPr lang="ru-RU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Розкрити особливості  е</a:t>
            </a:r>
            <a:r>
              <a:rPr lang="ru-RU" dirty="0" err="1" smtClean="0"/>
              <a:t>кономічн</a:t>
            </a:r>
            <a:r>
              <a:rPr lang="uk-UA" dirty="0" err="1" smtClean="0"/>
              <a:t>ого</a:t>
            </a:r>
            <a:r>
              <a:rPr lang="ru-RU" dirty="0" smtClean="0"/>
              <a:t> становищ</a:t>
            </a:r>
            <a:r>
              <a:rPr lang="uk-UA" dirty="0" smtClean="0"/>
              <a:t>а</a:t>
            </a:r>
            <a:r>
              <a:rPr lang="ru-RU" dirty="0" smtClean="0"/>
              <a:t> УРСР у 1970-ті — на початку 1980-х </a:t>
            </a:r>
            <a:r>
              <a:rPr lang="ru-RU" dirty="0" err="1" smtClean="0"/>
              <a:t>рр</a:t>
            </a:r>
            <a:r>
              <a:rPr lang="ru-RU" dirty="0" smtClean="0"/>
              <a:t>.</a:t>
            </a:r>
          </a:p>
          <a:p>
            <a:r>
              <a:rPr lang="uk-UA" dirty="0" smtClean="0"/>
              <a:t>Розвивати вміння аналізувати, порівнювати, встановлювати </a:t>
            </a:r>
            <a:r>
              <a:rPr lang="uk-UA" dirty="0" err="1" smtClean="0"/>
              <a:t>причиново</a:t>
            </a:r>
            <a:r>
              <a:rPr lang="uk-UA" dirty="0" smtClean="0"/>
              <a:t> -</a:t>
            </a:r>
            <a:r>
              <a:rPr lang="ru-RU" dirty="0" smtClean="0"/>
              <a:t> </a:t>
            </a:r>
            <a:r>
              <a:rPr lang="uk-UA" dirty="0" smtClean="0"/>
              <a:t>наслідкові зв’язки, висловлювати власні судження стосовно діяльності радянських керівників; </a:t>
            </a:r>
            <a:endParaRPr lang="ru-RU" dirty="0" smtClean="0"/>
          </a:p>
          <a:p>
            <a:r>
              <a:rPr lang="uk-UA" dirty="0" smtClean="0"/>
              <a:t>Виховувати патріотичне ставлення учнів до своєї держави, зацікавленість історією.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ЗАВДАННЯ УРОКУ</a:t>
            </a:r>
            <a:endParaRPr lang="ru-RU" b="1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fontScale="92500"/>
          </a:bodyPr>
          <a:lstStyle/>
          <a:p>
            <a:pPr fontAlgn="base"/>
            <a:r>
              <a:rPr lang="uk-UA" dirty="0" smtClean="0"/>
              <a:t> </a:t>
            </a:r>
            <a:r>
              <a:rPr lang="uk-UA" dirty="0" smtClean="0">
                <a:solidFill>
                  <a:srgbClr val="FFC000"/>
                </a:solidFill>
              </a:rPr>
              <a:t>Розглянути  особливості економічного становища УРСР</a:t>
            </a:r>
            <a:r>
              <a:rPr lang="uk-UA" b="1" dirty="0" smtClean="0">
                <a:solidFill>
                  <a:srgbClr val="FFC000"/>
                </a:solidFill>
              </a:rPr>
              <a:t> </a:t>
            </a:r>
            <a:r>
              <a:rPr lang="uk-UA" dirty="0" smtClean="0">
                <a:solidFill>
                  <a:srgbClr val="FFC000"/>
                </a:solidFill>
              </a:rPr>
              <a:t>в період загострення кризи радянської системи;</a:t>
            </a:r>
            <a:r>
              <a:rPr lang="ru-RU" dirty="0" smtClean="0">
                <a:solidFill>
                  <a:srgbClr val="FFC000"/>
                </a:solidFill>
              </a:rPr>
              <a:t> </a:t>
            </a:r>
            <a:endParaRPr lang="ru-RU" b="1" dirty="0" smtClean="0">
              <a:solidFill>
                <a:srgbClr val="FFC000"/>
              </a:solidFill>
            </a:endParaRPr>
          </a:p>
          <a:p>
            <a:pPr fontAlgn="base"/>
            <a:r>
              <a:rPr lang="uk-UA" dirty="0" smtClean="0">
                <a:solidFill>
                  <a:srgbClr val="FFC000"/>
                </a:solidFill>
              </a:rPr>
              <a:t>Ознайомитися з хронологічною  послідовністю головних подій епохи «Застою»;</a:t>
            </a:r>
            <a:endParaRPr lang="ru-RU" b="1" dirty="0" smtClean="0">
              <a:solidFill>
                <a:srgbClr val="FFC000"/>
              </a:solidFill>
            </a:endParaRPr>
          </a:p>
          <a:p>
            <a:r>
              <a:rPr lang="uk-UA" dirty="0" smtClean="0">
                <a:solidFill>
                  <a:srgbClr val="FFC000"/>
                </a:solidFill>
              </a:rPr>
              <a:t>Пояснювати поняття та терміни: «застій», «номенклатура», «дефіцит», «урбанізація», </a:t>
            </a:r>
            <a:endParaRPr lang="ru-RU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rgbClr val="FFC000"/>
                </a:solidFill>
              </a:rPr>
              <a:t> «русифікація», «самвидав», «правозахисник».</a:t>
            </a:r>
            <a:endParaRPr lang="ru-RU" dirty="0" smtClean="0">
              <a:solidFill>
                <a:srgbClr val="FFC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ОЧІКУВАНІ РЕЗУЛЬТАТИ:</a:t>
            </a:r>
            <a:endParaRPr lang="ru-RU" b="1" cap="all" dirty="0">
              <a:ln w="0">
                <a:solidFill>
                  <a:srgbClr val="FF000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i="1" dirty="0" smtClean="0"/>
              <a:t>     Після цього уроку учні зможуть:</a:t>
            </a:r>
            <a:endParaRPr lang="ru-RU" dirty="0" smtClean="0"/>
          </a:p>
          <a:p>
            <a:pPr lvl="0"/>
            <a:r>
              <a:rPr lang="uk-UA" dirty="0" smtClean="0"/>
              <a:t>Визначати хронологічну послідовність головних подій епохи «Застою», </a:t>
            </a:r>
            <a:endParaRPr lang="ru-RU" dirty="0" smtClean="0"/>
          </a:p>
          <a:p>
            <a:pPr lvl="0"/>
            <a:r>
              <a:rPr lang="uk-UA" dirty="0" smtClean="0"/>
              <a:t>Визначати умови та особливості розвитку економічних відносин в 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середині країни,</a:t>
            </a:r>
            <a:endParaRPr lang="ru-RU" dirty="0" smtClean="0"/>
          </a:p>
          <a:p>
            <a:pPr lvl="0"/>
            <a:r>
              <a:rPr lang="uk-UA" dirty="0" smtClean="0"/>
              <a:t>Описувати повсякденне життя громадян УРСР в період «Застою»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762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uk-UA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/>
            </a:r>
            <a:br>
              <a:rPr lang="uk-UA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</a:br>
            <a:r>
              <a:rPr lang="uk-UA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Дати.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</a:br>
            <a:endParaRPr lang="ru-RU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4953000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1972 р</a:t>
            </a:r>
            <a:r>
              <a:rPr lang="uk-UA" dirty="0" smtClean="0">
                <a:solidFill>
                  <a:srgbClr val="FF0000"/>
                </a:solidFill>
              </a:rPr>
              <a:t>. </a:t>
            </a:r>
            <a:r>
              <a:rPr lang="uk-UA" dirty="0" smtClean="0"/>
              <a:t>- зміна політичного керівництва УРСР. В.Щербицький;</a:t>
            </a:r>
            <a:endParaRPr lang="ru-RU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1976 р</a:t>
            </a:r>
            <a:r>
              <a:rPr lang="uk-UA" dirty="0" smtClean="0"/>
              <a:t>. - утворення Української Гельсінської групи.</a:t>
            </a:r>
            <a:endParaRPr lang="ru-RU" dirty="0" smtClean="0"/>
          </a:p>
          <a:p>
            <a:r>
              <a:rPr lang="uk-UA" dirty="0" smtClean="0"/>
              <a:t>Персоналії: В.Марченко, С.Параджанов, В.Романюк, М.Руденко, В.Стус, В.Чорновіл, П.Шелест, В.Щербицький.</a:t>
            </a:r>
            <a:endParaRPr lang="ru-RU" dirty="0" smtClean="0"/>
          </a:p>
          <a:p>
            <a:r>
              <a:rPr lang="uk-UA" dirty="0" smtClean="0"/>
              <a:t>Поняття та терміни: </a:t>
            </a:r>
            <a:r>
              <a:rPr lang="uk-UA" dirty="0" smtClean="0">
                <a:solidFill>
                  <a:srgbClr val="FF0000"/>
                </a:solidFill>
              </a:rPr>
              <a:t>«застій», «дефіцит», «номенклатура», «урбанізація», «русифікація», «самвидав», «правозахисник».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СЛОВНИК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00600"/>
          </a:xfrm>
        </p:spPr>
        <p:txBody>
          <a:bodyPr>
            <a:normAutofit fontScale="77500" lnSpcReduction="20000"/>
          </a:bodyPr>
          <a:lstStyle/>
          <a:p>
            <a:pPr marL="550926" indent="-5143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C000"/>
                </a:solidFill>
              </a:rPr>
              <a:t> Консерватизм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err="1" smtClean="0"/>
              <a:t>прихильність</a:t>
            </a:r>
            <a:r>
              <a:rPr lang="ru-RU" dirty="0" smtClean="0"/>
              <a:t> </a:t>
            </a:r>
            <a:r>
              <a:rPr lang="ru-RU" dirty="0" err="1" smtClean="0"/>
              <a:t>традиційним</a:t>
            </a:r>
            <a:r>
              <a:rPr lang="ru-RU" dirty="0" smtClean="0"/>
              <a:t> </a:t>
            </a:r>
            <a:r>
              <a:rPr lang="ru-RU" dirty="0" err="1" smtClean="0"/>
              <a:t>цінностям</a:t>
            </a:r>
            <a:r>
              <a:rPr lang="ru-RU" dirty="0" smtClean="0"/>
              <a:t>, </a:t>
            </a:r>
            <a:r>
              <a:rPr lang="ru-RU" dirty="0" err="1" smtClean="0"/>
              <a:t>стабільності</a:t>
            </a:r>
            <a:r>
              <a:rPr lang="ru-RU" dirty="0" smtClean="0"/>
              <a:t>, </a:t>
            </a:r>
            <a:r>
              <a:rPr lang="ru-RU" dirty="0" err="1" smtClean="0"/>
              <a:t>несприйняття</a:t>
            </a:r>
            <a:r>
              <a:rPr lang="ru-RU" dirty="0" smtClean="0"/>
              <a:t> </a:t>
            </a:r>
            <a:r>
              <a:rPr lang="uk-UA" dirty="0" smtClean="0"/>
              <a:t>радикальних реформ та перетворень.</a:t>
            </a:r>
          </a:p>
          <a:p>
            <a:pPr marL="550926" indent="-5143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FFC000"/>
                </a:solidFill>
              </a:rPr>
              <a:t> «Застій»</a:t>
            </a:r>
            <a:r>
              <a:rPr lang="uk-UA" dirty="0" smtClean="0">
                <a:solidFill>
                  <a:srgbClr val="FFC000"/>
                </a:solidFill>
              </a:rPr>
              <a:t> </a:t>
            </a:r>
            <a:r>
              <a:rPr lang="uk-UA" dirty="0" smtClean="0"/>
              <a:t>– період правління Л.Брежнєва (1964 – 1982 рр.), який характеризувався </a:t>
            </a:r>
            <a:r>
              <a:rPr lang="ru-RU" dirty="0" smtClean="0"/>
              <a:t> </a:t>
            </a:r>
            <a:r>
              <a:rPr lang="uk-UA" dirty="0" smtClean="0"/>
              <a:t>політикою, що заперечувала будь-які спроби оновлення суспільства, консервувала  існуючий режим, наслідком чого стало наростання кризи радянського ладу.</a:t>
            </a:r>
          </a:p>
          <a:p>
            <a:pPr marL="550926" indent="-514350">
              <a:buFont typeface="Wingdings" pitchFamily="2" charset="2"/>
              <a:buChar char="Ø"/>
            </a:pPr>
            <a:r>
              <a:rPr lang="uk-UA" dirty="0" smtClean="0"/>
              <a:t> </a:t>
            </a:r>
            <a:r>
              <a:rPr lang="uk-UA" b="1" dirty="0" smtClean="0">
                <a:solidFill>
                  <a:srgbClr val="FFC000"/>
                </a:solidFill>
              </a:rPr>
              <a:t>Номенклатура</a:t>
            </a:r>
            <a:r>
              <a:rPr lang="uk-UA" dirty="0" smtClean="0"/>
              <a:t> – панівна партійна еліта в СРСР, що цілком контролювала всі сфери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   життя суспільства.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FFC000"/>
                </a:solidFill>
              </a:rPr>
              <a:t> </a:t>
            </a:r>
            <a:r>
              <a:rPr lang="uk-UA" b="1" dirty="0" err="1" smtClean="0">
                <a:solidFill>
                  <a:srgbClr val="FFC000"/>
                </a:solidFill>
              </a:rPr>
              <a:t>Неосталінізм</a:t>
            </a:r>
            <a:r>
              <a:rPr lang="uk-UA" dirty="0" smtClean="0">
                <a:solidFill>
                  <a:srgbClr val="FFC000"/>
                </a:solidFill>
              </a:rPr>
              <a:t> </a:t>
            </a:r>
            <a:r>
              <a:rPr lang="uk-UA" dirty="0" smtClean="0"/>
              <a:t>– часткова реанімація   сталінської  </a:t>
            </a:r>
          </a:p>
          <a:p>
            <a:pPr>
              <a:buNone/>
            </a:pPr>
            <a:r>
              <a:rPr lang="uk-UA" dirty="0" smtClean="0"/>
              <a:t>      командно-адміністративної системи.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igor\Desktop\7c81ce80d0bcb49c342fd634558397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Економічне становище УРСР </a:t>
            </a:r>
            <a:br>
              <a:rPr lang="uk-UA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70-80-х роках </a:t>
            </a:r>
            <a:r>
              <a:rPr lang="uk-UA" b="1" dirty="0" err="1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ХХст</a:t>
            </a:r>
            <a:endParaRPr lang="ru-RU" b="1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У 1970 році республіка займала </a:t>
            </a:r>
            <a:r>
              <a:rPr lang="uk-UA" dirty="0" smtClean="0">
                <a:solidFill>
                  <a:srgbClr val="FF0000"/>
                </a:solidFill>
              </a:rPr>
              <a:t>1-е місце</a:t>
            </a:r>
            <a:r>
              <a:rPr lang="uk-UA" dirty="0" smtClean="0">
                <a:solidFill>
                  <a:srgbClr val="00B0F0"/>
                </a:solidFill>
              </a:rPr>
              <a:t> в СРСР по випуску кормозбиральних комбайнів, </a:t>
            </a:r>
            <a:r>
              <a:rPr lang="uk-UA" dirty="0" smtClean="0">
                <a:solidFill>
                  <a:srgbClr val="FF0000"/>
                </a:solidFill>
              </a:rPr>
              <a:t>2-е</a:t>
            </a:r>
            <a:r>
              <a:rPr lang="uk-UA" dirty="0" smtClean="0">
                <a:solidFill>
                  <a:srgbClr val="00B0F0"/>
                </a:solidFill>
              </a:rPr>
              <a:t> - з випуску вантажних автомобілів і мотоциклів, </a:t>
            </a:r>
            <a:r>
              <a:rPr lang="uk-UA" dirty="0" smtClean="0">
                <a:solidFill>
                  <a:srgbClr val="FF0000"/>
                </a:solidFill>
              </a:rPr>
              <a:t>3-е</a:t>
            </a:r>
            <a:r>
              <a:rPr lang="uk-UA" dirty="0" smtClean="0">
                <a:solidFill>
                  <a:srgbClr val="00B0F0"/>
                </a:solidFill>
              </a:rPr>
              <a:t> - з випуску тракторів, металорізальних верстатів, телевізорів, наручних годинників.</a:t>
            </a:r>
            <a:br>
              <a:rPr lang="uk-UA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З початку 70-х </a:t>
            </a:r>
            <a:r>
              <a:rPr lang="ru-RU" dirty="0" err="1" smtClean="0">
                <a:solidFill>
                  <a:srgbClr val="00B0F0"/>
                </a:solidFill>
              </a:rPr>
              <a:t>рр</a:t>
            </a:r>
            <a:r>
              <a:rPr lang="ru-RU" dirty="0" smtClean="0">
                <a:solidFill>
                  <a:srgbClr val="00B0F0"/>
                </a:solidFill>
              </a:rPr>
              <a:t>.. </a:t>
            </a:r>
            <a:r>
              <a:rPr lang="ru-RU" dirty="0" err="1" smtClean="0">
                <a:solidFill>
                  <a:srgbClr val="00B0F0"/>
                </a:solidFill>
              </a:rPr>
              <a:t>труднощі</a:t>
            </a:r>
            <a:r>
              <a:rPr lang="ru-RU" dirty="0" smtClean="0">
                <a:solidFill>
                  <a:srgbClr val="00B0F0"/>
                </a:solidFill>
              </a:rPr>
              <a:t> в </a:t>
            </a:r>
            <a:r>
              <a:rPr lang="ru-RU" dirty="0" err="1" smtClean="0">
                <a:solidFill>
                  <a:srgbClr val="00B0F0"/>
                </a:solidFill>
              </a:rPr>
              <a:t>розвитку</a:t>
            </a:r>
            <a:r>
              <a:rPr lang="ru-RU" dirty="0" smtClean="0">
                <a:solidFill>
                  <a:srgbClr val="00B0F0"/>
                </a:solidFill>
              </a:rPr>
              <a:t> народного </a:t>
            </a:r>
            <a:r>
              <a:rPr lang="ru-RU" dirty="0" err="1" smtClean="0">
                <a:solidFill>
                  <a:srgbClr val="00B0F0"/>
                </a:solidFill>
              </a:rPr>
              <a:t>господарства</a:t>
            </a:r>
            <a:r>
              <a:rPr lang="ru-RU" dirty="0" smtClean="0">
                <a:solidFill>
                  <a:srgbClr val="00B0F0"/>
                </a:solidFill>
              </a:rPr>
              <a:t> стали </a:t>
            </a:r>
            <a:r>
              <a:rPr lang="ru-RU" dirty="0" err="1" smtClean="0">
                <a:solidFill>
                  <a:srgbClr val="00B0F0"/>
                </a:solidFill>
              </a:rPr>
              <a:t>збільшуватися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Так у 8-ій </a:t>
            </a:r>
            <a:r>
              <a:rPr lang="ru-RU" dirty="0" err="1" smtClean="0">
                <a:solidFill>
                  <a:srgbClr val="00B0F0"/>
                </a:solidFill>
              </a:rPr>
              <a:t>п'ятирічці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середньорічні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темпи</a:t>
            </a:r>
            <a:r>
              <a:rPr lang="ru-RU" dirty="0" smtClean="0">
                <a:solidFill>
                  <a:srgbClr val="00B0F0"/>
                </a:solidFill>
              </a:rPr>
              <a:t> приросту </a:t>
            </a:r>
            <a:r>
              <a:rPr lang="ru-RU" dirty="0" err="1" smtClean="0">
                <a:solidFill>
                  <a:srgbClr val="00B0F0"/>
                </a:solidFill>
              </a:rPr>
              <a:t>національного</a:t>
            </a:r>
            <a:r>
              <a:rPr lang="ru-RU" dirty="0" smtClean="0">
                <a:solidFill>
                  <a:srgbClr val="00B0F0"/>
                </a:solidFill>
              </a:rPr>
              <a:t> доходу УРСР становили </a:t>
            </a:r>
            <a:r>
              <a:rPr lang="ru-RU" dirty="0" smtClean="0">
                <a:solidFill>
                  <a:srgbClr val="FF0000"/>
                </a:solidFill>
              </a:rPr>
              <a:t>9,1%, в 9-ій - 8,3%, в 10-ій - 5,1%, в 11-у - 5,6%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Економічне становище УРСР </a:t>
            </a:r>
            <a:br>
              <a:rPr lang="uk-UA" b="1" spc="50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70-80-х роках </a:t>
            </a:r>
            <a:r>
              <a:rPr lang="uk-UA" b="1" spc="50" dirty="0" err="1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ХХст</a:t>
            </a:r>
            <a:endParaRPr lang="ru-RU" b="1" spc="50" dirty="0">
              <a:ln w="11430">
                <a:solidFill>
                  <a:srgbClr val="FF0000"/>
                </a:solidFill>
              </a:ln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B0F0"/>
                </a:solidFill>
              </a:rPr>
              <a:t>Тому на XХIV </a:t>
            </a:r>
            <a:r>
              <a:rPr lang="ru-RU" sz="2200" dirty="0" err="1" smtClean="0">
                <a:solidFill>
                  <a:srgbClr val="00B0F0"/>
                </a:solidFill>
              </a:rPr>
              <a:t>з'їзді</a:t>
            </a:r>
            <a:r>
              <a:rPr lang="ru-RU" sz="2200" dirty="0" smtClean="0">
                <a:solidFill>
                  <a:srgbClr val="00B0F0"/>
                </a:solidFill>
              </a:rPr>
              <a:t> КПРС (1971 р.) </a:t>
            </a:r>
            <a:r>
              <a:rPr lang="ru-RU" sz="2200" dirty="0" err="1" smtClean="0">
                <a:solidFill>
                  <a:srgbClr val="00B0F0"/>
                </a:solidFill>
              </a:rPr>
              <a:t>було</a:t>
            </a:r>
            <a:r>
              <a:rPr lang="ru-RU" sz="2200" dirty="0" smtClean="0">
                <a:solidFill>
                  <a:srgbClr val="00B0F0"/>
                </a:solidFill>
              </a:rPr>
              <a:t> обговорено </a:t>
            </a:r>
            <a:r>
              <a:rPr lang="ru-RU" sz="2200" dirty="0" err="1" smtClean="0">
                <a:solidFill>
                  <a:srgbClr val="00B0F0"/>
                </a:solidFill>
              </a:rPr>
              <a:t>питання</a:t>
            </a:r>
            <a:r>
              <a:rPr lang="ru-RU" sz="2200" dirty="0" smtClean="0">
                <a:solidFill>
                  <a:srgbClr val="00B0F0"/>
                </a:solidFill>
              </a:rPr>
              <a:t> </a:t>
            </a:r>
            <a:r>
              <a:rPr lang="ru-RU" sz="2200" dirty="0" err="1" smtClean="0">
                <a:solidFill>
                  <a:srgbClr val="00B0F0"/>
                </a:solidFill>
              </a:rPr>
              <a:t>перебудови</a:t>
            </a:r>
            <a:r>
              <a:rPr lang="ru-RU" sz="2200" dirty="0" smtClean="0">
                <a:solidFill>
                  <a:srgbClr val="00B0F0"/>
                </a:solidFill>
              </a:rPr>
              <a:t> </a:t>
            </a:r>
            <a:r>
              <a:rPr lang="ru-RU" sz="2200" dirty="0" err="1" smtClean="0">
                <a:solidFill>
                  <a:srgbClr val="00B0F0"/>
                </a:solidFill>
              </a:rPr>
              <a:t>господарського</a:t>
            </a:r>
            <a:r>
              <a:rPr lang="ru-RU" sz="2200" dirty="0" smtClean="0">
                <a:solidFill>
                  <a:srgbClr val="00B0F0"/>
                </a:solidFill>
              </a:rPr>
              <a:t> </a:t>
            </a:r>
            <a:r>
              <a:rPr lang="ru-RU" sz="2200" dirty="0" err="1" smtClean="0">
                <a:solidFill>
                  <a:srgbClr val="00B0F0"/>
                </a:solidFill>
              </a:rPr>
              <a:t>механізму</a:t>
            </a:r>
            <a:r>
              <a:rPr lang="ru-RU" sz="2200" dirty="0" smtClean="0">
                <a:solidFill>
                  <a:srgbClr val="00B0F0"/>
                </a:solidFill>
              </a:rPr>
              <a:t>. </a:t>
            </a:r>
            <a:r>
              <a:rPr lang="ru-RU" sz="2200" dirty="0" err="1" smtClean="0">
                <a:solidFill>
                  <a:srgbClr val="00B0F0"/>
                </a:solidFill>
              </a:rPr>
              <a:t>З'їзд</a:t>
            </a:r>
            <a:r>
              <a:rPr lang="ru-RU" sz="2200" dirty="0" smtClean="0">
                <a:solidFill>
                  <a:srgbClr val="00B0F0"/>
                </a:solidFill>
              </a:rPr>
              <a:t> </a:t>
            </a:r>
            <a:r>
              <a:rPr lang="ru-RU" sz="2200" dirty="0" err="1" smtClean="0">
                <a:solidFill>
                  <a:srgbClr val="00B0F0"/>
                </a:solidFill>
              </a:rPr>
              <a:t>вирішив</a:t>
            </a:r>
            <a:r>
              <a:rPr lang="ru-RU" sz="2200" dirty="0" smtClean="0">
                <a:solidFill>
                  <a:srgbClr val="00B0F0"/>
                </a:solidFill>
              </a:rPr>
              <a:t> </a:t>
            </a:r>
            <a:r>
              <a:rPr lang="ru-RU" sz="2200" dirty="0" err="1" smtClean="0">
                <a:solidFill>
                  <a:srgbClr val="00B0F0"/>
                </a:solidFill>
              </a:rPr>
              <a:t>протягом</a:t>
            </a:r>
            <a:r>
              <a:rPr lang="ru-RU" sz="2200" dirty="0" smtClean="0">
                <a:solidFill>
                  <a:srgbClr val="00B0F0"/>
                </a:solidFill>
              </a:rPr>
              <a:t> 10 </a:t>
            </a:r>
            <a:r>
              <a:rPr lang="ru-RU" sz="2200" dirty="0" err="1" smtClean="0">
                <a:solidFill>
                  <a:srgbClr val="00B0F0"/>
                </a:solidFill>
              </a:rPr>
              <a:t>років</a:t>
            </a:r>
            <a:r>
              <a:rPr lang="ru-RU" sz="2200" dirty="0" smtClean="0">
                <a:solidFill>
                  <a:srgbClr val="00B0F0"/>
                </a:solidFill>
              </a:rPr>
              <a:t> </a:t>
            </a:r>
            <a:r>
              <a:rPr lang="ru-RU" sz="2200" dirty="0" err="1" smtClean="0">
                <a:solidFill>
                  <a:srgbClr val="00B0F0"/>
                </a:solidFill>
              </a:rPr>
              <a:t>здійснити</a:t>
            </a:r>
            <a:r>
              <a:rPr lang="ru-RU" sz="2200" dirty="0" smtClean="0">
                <a:solidFill>
                  <a:srgbClr val="00B0F0"/>
                </a:solidFill>
              </a:rPr>
              <a:t> </a:t>
            </a:r>
            <a:r>
              <a:rPr lang="ru-RU" sz="2200" dirty="0" err="1" smtClean="0">
                <a:solidFill>
                  <a:srgbClr val="00B0F0"/>
                </a:solidFill>
              </a:rPr>
              <a:t>перехід</a:t>
            </a:r>
            <a:r>
              <a:rPr lang="ru-RU" sz="2200" dirty="0" smtClean="0">
                <a:solidFill>
                  <a:srgbClr val="00B0F0"/>
                </a:solidFill>
              </a:rPr>
              <a:t> до </a:t>
            </a:r>
            <a:r>
              <a:rPr lang="ru-RU" sz="2200" dirty="0" err="1" smtClean="0">
                <a:solidFill>
                  <a:srgbClr val="00B0F0"/>
                </a:solidFill>
              </a:rPr>
              <a:t>інтенсивних</a:t>
            </a:r>
            <a:r>
              <a:rPr lang="ru-RU" sz="2200" dirty="0" smtClean="0">
                <a:solidFill>
                  <a:srgbClr val="00B0F0"/>
                </a:solidFill>
              </a:rPr>
              <a:t> </a:t>
            </a:r>
            <a:r>
              <a:rPr lang="ru-RU" sz="2200" dirty="0" err="1" smtClean="0">
                <a:solidFill>
                  <a:srgbClr val="00B0F0"/>
                </a:solidFill>
              </a:rPr>
              <a:t>шляхів</a:t>
            </a:r>
            <a:r>
              <a:rPr lang="ru-RU" sz="2200" dirty="0" smtClean="0">
                <a:solidFill>
                  <a:srgbClr val="00B0F0"/>
                </a:solidFill>
              </a:rPr>
              <a:t> </a:t>
            </a:r>
            <a:r>
              <a:rPr lang="ru-RU" sz="2200" dirty="0" err="1" smtClean="0">
                <a:solidFill>
                  <a:srgbClr val="00B0F0"/>
                </a:solidFill>
              </a:rPr>
              <a:t>розвитку</a:t>
            </a:r>
            <a:r>
              <a:rPr lang="ru-RU" sz="2200" dirty="0" smtClean="0">
                <a:solidFill>
                  <a:srgbClr val="00B0F0"/>
                </a:solidFill>
              </a:rPr>
              <a:t> </a:t>
            </a:r>
            <a:r>
              <a:rPr lang="ru-RU" sz="2200" dirty="0" err="1" smtClean="0">
                <a:solidFill>
                  <a:srgbClr val="00B0F0"/>
                </a:solidFill>
              </a:rPr>
              <a:t>виробництва</a:t>
            </a:r>
            <a:r>
              <a:rPr lang="ru-RU" sz="2200" dirty="0" smtClean="0">
                <a:solidFill>
                  <a:srgbClr val="00B0F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err="1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</a:rPr>
              <a:t>Економіка</a:t>
            </a:r>
            <a:r>
              <a:rPr lang="ru-RU" sz="2200" dirty="0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</a:rPr>
              <a:t> УРСР </a:t>
            </a:r>
            <a:r>
              <a:rPr lang="ru-RU" sz="2200" dirty="0" err="1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</a:rPr>
              <a:t>продовжувала</a:t>
            </a:r>
            <a:r>
              <a:rPr lang="ru-RU" sz="2200" dirty="0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2200" dirty="0" err="1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</a:rPr>
              <a:t>розвиватися</a:t>
            </a:r>
            <a:r>
              <a:rPr lang="ru-RU" sz="2200" dirty="0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2200" dirty="0" err="1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</a:rPr>
              <a:t>екстенсивним</a:t>
            </a:r>
            <a:r>
              <a:rPr lang="ru-RU" sz="2200" dirty="0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</a:rPr>
              <a:t> шляхом. За 70-ті - першу половину 80-х </a:t>
            </a:r>
            <a:r>
              <a:rPr lang="ru-RU" sz="2200" dirty="0" err="1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</a:rPr>
              <a:t>рр</a:t>
            </a:r>
            <a:r>
              <a:rPr lang="ru-RU" sz="2200" dirty="0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</a:rPr>
              <a:t>.. в  УРСР  в  </a:t>
            </a:r>
            <a:r>
              <a:rPr lang="ru-RU" sz="2200" dirty="0" err="1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</a:rPr>
              <a:t>експлуатацію</a:t>
            </a:r>
            <a:r>
              <a:rPr lang="ru-RU" sz="2200" dirty="0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</a:rPr>
              <a:t>  </a:t>
            </a:r>
            <a:r>
              <a:rPr lang="ru-RU" sz="2200" dirty="0" err="1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</a:rPr>
              <a:t>було</a:t>
            </a:r>
            <a:r>
              <a:rPr lang="ru-RU" sz="2200" dirty="0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</a:rPr>
              <a:t>  пущено  </a:t>
            </a:r>
            <a:r>
              <a:rPr lang="ru-RU" sz="2200" dirty="0" err="1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</a:rPr>
              <a:t>понад</a:t>
            </a:r>
            <a:r>
              <a:rPr lang="ru-RU" sz="2200" dirty="0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</a:rPr>
              <a:t>  170 </a:t>
            </a:r>
            <a:r>
              <a:rPr lang="ru-RU" sz="2200" dirty="0" err="1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</a:rPr>
              <a:t>підприємств</a:t>
            </a:r>
            <a:r>
              <a:rPr lang="ru-RU" sz="2200" dirty="0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 </a:t>
            </a:r>
            <a:r>
              <a:rPr lang="ru-RU" sz="2200" dirty="0" smtClean="0">
                <a:solidFill>
                  <a:srgbClr val="FFFF00"/>
                </a:solidFill>
              </a:rPr>
              <a:t>На </a:t>
            </a:r>
            <a:r>
              <a:rPr lang="ru-RU" sz="2200" dirty="0" err="1" smtClean="0">
                <a:solidFill>
                  <a:srgbClr val="FFFF00"/>
                </a:solidFill>
              </a:rPr>
              <a:t>кінець</a:t>
            </a:r>
            <a:r>
              <a:rPr lang="ru-RU" sz="2200" dirty="0" smtClean="0">
                <a:solidFill>
                  <a:srgbClr val="FFFF00"/>
                </a:solidFill>
              </a:rPr>
              <a:t> 1985 р. в </a:t>
            </a:r>
            <a:r>
              <a:rPr lang="ru-RU" sz="2200" dirty="0" err="1" smtClean="0">
                <a:solidFill>
                  <a:srgbClr val="FFFF00"/>
                </a:solidFill>
              </a:rPr>
              <a:t>сільському</a:t>
            </a:r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</a:rPr>
              <a:t>господарстві</a:t>
            </a:r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</a:rPr>
              <a:t>республіки</a:t>
            </a:r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</a:rPr>
              <a:t>налічувалося</a:t>
            </a:r>
            <a:r>
              <a:rPr lang="ru-RU" sz="2200" dirty="0" smtClean="0">
                <a:solidFill>
                  <a:srgbClr val="FFFF00"/>
                </a:solidFill>
              </a:rPr>
              <a:t> 87,8 тис. </a:t>
            </a:r>
            <a:r>
              <a:rPr lang="ru-RU" sz="2200" dirty="0" err="1" smtClean="0">
                <a:solidFill>
                  <a:srgbClr val="FFFF00"/>
                </a:solidFill>
              </a:rPr>
              <a:t>вантажних</a:t>
            </a:r>
            <a:r>
              <a:rPr lang="ru-RU" sz="2200" dirty="0" smtClean="0">
                <a:solidFill>
                  <a:srgbClr val="FFFF00"/>
                </a:solidFill>
              </a:rPr>
              <a:t>  </a:t>
            </a:r>
            <a:r>
              <a:rPr lang="ru-RU" sz="2200" dirty="0" err="1" smtClean="0">
                <a:solidFill>
                  <a:srgbClr val="FFFF00"/>
                </a:solidFill>
              </a:rPr>
              <a:t>автомобілів</a:t>
            </a:r>
            <a:r>
              <a:rPr lang="ru-RU" sz="2200" dirty="0" smtClean="0">
                <a:solidFill>
                  <a:srgbClr val="FFFF00"/>
                </a:solidFill>
              </a:rPr>
              <a:t>, 131,2 тис. </a:t>
            </a:r>
            <a:r>
              <a:rPr lang="ru-RU" sz="2200" dirty="0" err="1" smtClean="0">
                <a:solidFill>
                  <a:srgbClr val="FFFF00"/>
                </a:solidFill>
              </a:rPr>
              <a:t>тракторів</a:t>
            </a:r>
            <a:r>
              <a:rPr lang="ru-RU" sz="2200" dirty="0" smtClean="0">
                <a:solidFill>
                  <a:srgbClr val="FFFF00"/>
                </a:solidFill>
              </a:rPr>
              <a:t>, 34,9 тис. </a:t>
            </a:r>
            <a:r>
              <a:rPr lang="ru-RU" sz="2200" dirty="0" err="1" smtClean="0">
                <a:solidFill>
                  <a:srgbClr val="FFFF00"/>
                </a:solidFill>
              </a:rPr>
              <a:t>зернозбиральних</a:t>
            </a:r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</a:rPr>
              <a:t>комбайнів</a:t>
            </a:r>
            <a:r>
              <a:rPr lang="ru-RU" sz="2200" dirty="0" smtClean="0">
                <a:solidFill>
                  <a:srgbClr val="FFFF00"/>
                </a:solidFill>
              </a:rPr>
              <a:t>. </a:t>
            </a:r>
            <a:r>
              <a:rPr lang="ru-RU" sz="2200" dirty="0" err="1" smtClean="0">
                <a:solidFill>
                  <a:srgbClr val="FFFF00"/>
                </a:solidFill>
              </a:rPr>
              <a:t>Однак</a:t>
            </a:r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</a:rPr>
              <a:t>гідної</a:t>
            </a:r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</a:rPr>
              <a:t>віддачі</a:t>
            </a:r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</a:rPr>
              <a:t>від</a:t>
            </a:r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</a:rPr>
              <a:t>усього</a:t>
            </a:r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</a:rPr>
              <a:t>цього</a:t>
            </a:r>
            <a:r>
              <a:rPr lang="ru-RU" sz="2200" dirty="0" smtClean="0">
                <a:solidFill>
                  <a:srgbClr val="FFFF00"/>
                </a:solidFill>
              </a:rPr>
              <a:t> не </a:t>
            </a:r>
            <a:r>
              <a:rPr lang="ru-RU" sz="2200" dirty="0" err="1" smtClean="0">
                <a:solidFill>
                  <a:srgbClr val="FFFF00"/>
                </a:solidFill>
              </a:rPr>
              <a:t>було</a:t>
            </a:r>
            <a:r>
              <a:rPr lang="ru-RU" sz="2200" dirty="0" smtClean="0">
                <a:solidFill>
                  <a:srgbClr val="FFFF00"/>
                </a:solidFill>
              </a:rPr>
              <a:t>. </a:t>
            </a:r>
            <a:r>
              <a:rPr lang="ru-RU" sz="2200" dirty="0" err="1" smtClean="0">
                <a:solidFill>
                  <a:srgbClr val="FFFF00"/>
                </a:solidFill>
              </a:rPr>
              <a:t>Темпи</a:t>
            </a:r>
            <a:r>
              <a:rPr lang="ru-RU" sz="2200" dirty="0" smtClean="0">
                <a:solidFill>
                  <a:srgbClr val="FFFF00"/>
                </a:solidFill>
              </a:rPr>
              <a:t> приросту </a:t>
            </a:r>
            <a:r>
              <a:rPr lang="ru-RU" sz="2200" dirty="0" err="1" smtClean="0">
                <a:solidFill>
                  <a:srgbClr val="FFFF00"/>
                </a:solidFill>
              </a:rPr>
              <a:t>продукції</a:t>
            </a:r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</a:rPr>
              <a:t>сільського</a:t>
            </a:r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</a:rPr>
              <a:t>господарства</a:t>
            </a:r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</a:rPr>
              <a:t>неухильно</a:t>
            </a:r>
            <a:r>
              <a:rPr lang="ru-RU" sz="2200" dirty="0" smtClean="0">
                <a:solidFill>
                  <a:srgbClr val="FFFF00"/>
                </a:solidFill>
              </a:rPr>
              <a:t> падали</a:t>
            </a:r>
            <a:r>
              <a:rPr lang="uk-UA" sz="2200" dirty="0" smtClean="0">
                <a:solidFill>
                  <a:srgbClr val="FFFF00"/>
                </a:solidFill>
              </a:rPr>
              <a:t>.</a:t>
            </a:r>
            <a:endParaRPr lang="ru-RU" sz="2200" dirty="0" smtClean="0">
              <a:solidFill>
                <a:srgbClr val="FFFF00"/>
              </a:solidFill>
            </a:endParaRPr>
          </a:p>
          <a:p>
            <a:endParaRPr lang="ru-RU" sz="22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56</TotalTime>
  <Words>481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Економічне  становище  УРСР  у 1970-ті — на початку 1980-х рр.                    Продовольчі  програми. </vt:lpstr>
      <vt:lpstr>МЕТА УРОКУ</vt:lpstr>
      <vt:lpstr>ЗАВДАННЯ УРОКУ</vt:lpstr>
      <vt:lpstr>ОЧІКУВАНІ РЕЗУЛЬТАТИ:</vt:lpstr>
      <vt:lpstr> Дати. </vt:lpstr>
      <vt:lpstr>СЛОВНИК</vt:lpstr>
      <vt:lpstr>Слайд 7</vt:lpstr>
      <vt:lpstr>Економічне становище УРСР  у 70-80-х роках ХХст</vt:lpstr>
      <vt:lpstr> Економічне становище УРСР  у 70-80-х роках ХХст</vt:lpstr>
      <vt:lpstr>Економічне становище УРСР  у 70-80-х роках ХХст</vt:lpstr>
      <vt:lpstr>7 жовтня 1977 р – прийняття нової Конституції СРСР.    20 квітня 1978 р. – прийняття нової Конституції УРСР.  -  УРСР зберігає за собою право вільного виходу з СРСР (механізм реалізації цього права  не обговорювався);   -  в УРСР побудоване «розвинуте соціалістичне суспільство», створені могутні  продуктивні сили, підвищується добробут народу;  -  економіка УРСР є складовою єдиного народногосподарського комплексу СРСР. </vt:lpstr>
      <vt:lpstr> Українська Гельсінська Спілка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Економічне  становище  УРСР у 1970-ті — на початку 1980-х рр.                    Продовольчі  програми. </dc:title>
  <dc:creator>Digor</dc:creator>
  <cp:lastModifiedBy>Digor</cp:lastModifiedBy>
  <cp:revision>9</cp:revision>
  <dcterms:created xsi:type="dcterms:W3CDTF">2006-08-16T00:00:00Z</dcterms:created>
  <dcterms:modified xsi:type="dcterms:W3CDTF">2018-09-04T19:05:34Z</dcterms:modified>
</cp:coreProperties>
</file>