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316" r:id="rId4"/>
    <p:sldId id="318" r:id="rId5"/>
    <p:sldId id="257" r:id="rId6"/>
    <p:sldId id="259" r:id="rId7"/>
    <p:sldId id="260" r:id="rId8"/>
    <p:sldId id="266" r:id="rId9"/>
    <p:sldId id="268" r:id="rId10"/>
    <p:sldId id="267" r:id="rId11"/>
    <p:sldId id="269" r:id="rId12"/>
    <p:sldId id="270" r:id="rId13"/>
    <p:sldId id="271" r:id="rId14"/>
    <p:sldId id="272" r:id="rId15"/>
    <p:sldId id="280" r:id="rId16"/>
    <p:sldId id="279" r:id="rId17"/>
    <p:sldId id="278" r:id="rId18"/>
    <p:sldId id="277" r:id="rId19"/>
    <p:sldId id="276" r:id="rId20"/>
    <p:sldId id="275" r:id="rId21"/>
    <p:sldId id="274" r:id="rId22"/>
    <p:sldId id="286" r:id="rId23"/>
    <p:sldId id="284" r:id="rId24"/>
    <p:sldId id="285" r:id="rId25"/>
    <p:sldId id="283" r:id="rId26"/>
    <p:sldId id="282" r:id="rId27"/>
    <p:sldId id="281" r:id="rId28"/>
    <p:sldId id="287" r:id="rId29"/>
    <p:sldId id="288" r:id="rId30"/>
    <p:sldId id="305" r:id="rId31"/>
    <p:sldId id="289" r:id="rId32"/>
    <p:sldId id="320" r:id="rId33"/>
    <p:sldId id="261" r:id="rId34"/>
    <p:sldId id="263" r:id="rId35"/>
    <p:sldId id="321" r:id="rId36"/>
    <p:sldId id="306" r:id="rId37"/>
    <p:sldId id="264" r:id="rId38"/>
    <p:sldId id="265" r:id="rId39"/>
    <p:sldId id="296" r:id="rId40"/>
    <p:sldId id="307" r:id="rId41"/>
    <p:sldId id="314" r:id="rId42"/>
    <p:sldId id="294" r:id="rId43"/>
    <p:sldId id="308" r:id="rId44"/>
    <p:sldId id="293" r:id="rId45"/>
    <p:sldId id="297" r:id="rId46"/>
    <p:sldId id="309" r:id="rId47"/>
    <p:sldId id="291" r:id="rId48"/>
    <p:sldId id="290" r:id="rId49"/>
    <p:sldId id="310" r:id="rId50"/>
    <p:sldId id="298" r:id="rId51"/>
    <p:sldId id="303" r:id="rId52"/>
    <p:sldId id="311" r:id="rId53"/>
    <p:sldId id="299" r:id="rId54"/>
    <p:sldId id="300" r:id="rId55"/>
    <p:sldId id="313" r:id="rId56"/>
    <p:sldId id="312" r:id="rId57"/>
    <p:sldId id="322" r:id="rId58"/>
    <p:sldId id="319" r:id="rId59"/>
    <p:sldId id="302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8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4660"/>
  </p:normalViewPr>
  <p:slideViewPr>
    <p:cSldViewPr>
      <p:cViewPr varScale="1">
        <p:scale>
          <a:sx n="69" d="100"/>
          <a:sy n="69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DB8312-85D4-42F3-9E40-2E10F4062CB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EB08964A-1E4A-400A-8E43-0D55BC75C005}">
      <dgm:prSet phldrT="[Текст]" phldr="1"/>
      <dgm:spPr/>
      <dgm:t>
        <a:bodyPr/>
        <a:lstStyle/>
        <a:p>
          <a:endParaRPr lang="ru-RU"/>
        </a:p>
      </dgm:t>
    </dgm:pt>
    <dgm:pt modelId="{0B6B9A6B-296C-4F54-B046-B6192B55AF8B}" type="parTrans" cxnId="{87161093-8470-48F7-84FF-9CB55E59A337}">
      <dgm:prSet/>
      <dgm:spPr/>
      <dgm:t>
        <a:bodyPr/>
        <a:lstStyle/>
        <a:p>
          <a:endParaRPr lang="ru-RU"/>
        </a:p>
      </dgm:t>
    </dgm:pt>
    <dgm:pt modelId="{0C8269B3-84E6-433D-A977-4F4B890E7EFF}" type="sibTrans" cxnId="{87161093-8470-48F7-84FF-9CB55E59A337}">
      <dgm:prSet/>
      <dgm:spPr/>
      <dgm:t>
        <a:bodyPr/>
        <a:lstStyle/>
        <a:p>
          <a:endParaRPr lang="ru-RU"/>
        </a:p>
      </dgm:t>
    </dgm:pt>
    <dgm:pt modelId="{3F5F560E-A4DA-48D4-A560-3477439FE2E8}">
      <dgm:prSet phldrT="[Текст]" phldr="1"/>
      <dgm:spPr/>
      <dgm:t>
        <a:bodyPr/>
        <a:lstStyle/>
        <a:p>
          <a:endParaRPr lang="ru-RU"/>
        </a:p>
      </dgm:t>
    </dgm:pt>
    <dgm:pt modelId="{D57A8982-DEEA-46F5-B58F-17E9445AC4CA}" type="parTrans" cxnId="{27F5374B-6ED2-4A16-B409-87D4FB02D91B}">
      <dgm:prSet/>
      <dgm:spPr/>
      <dgm:t>
        <a:bodyPr/>
        <a:lstStyle/>
        <a:p>
          <a:endParaRPr lang="ru-RU"/>
        </a:p>
      </dgm:t>
    </dgm:pt>
    <dgm:pt modelId="{FB314F16-5199-4F0D-867F-9AECE26773AB}" type="sibTrans" cxnId="{27F5374B-6ED2-4A16-B409-87D4FB02D91B}">
      <dgm:prSet/>
      <dgm:spPr/>
      <dgm:t>
        <a:bodyPr/>
        <a:lstStyle/>
        <a:p>
          <a:endParaRPr lang="ru-RU"/>
        </a:p>
      </dgm:t>
    </dgm:pt>
    <dgm:pt modelId="{9B516CC6-7F16-4019-ACB4-D6BF86B2577E}">
      <dgm:prSet phldrT="[Текст]" phldr="1"/>
      <dgm:spPr/>
      <dgm:t>
        <a:bodyPr/>
        <a:lstStyle/>
        <a:p>
          <a:endParaRPr lang="ru-RU"/>
        </a:p>
      </dgm:t>
    </dgm:pt>
    <dgm:pt modelId="{835E0F65-3380-4604-96DC-9C6D2A57B495}" type="parTrans" cxnId="{44C27844-4A22-4413-A42F-9308AAD90CCE}">
      <dgm:prSet/>
      <dgm:spPr/>
      <dgm:t>
        <a:bodyPr/>
        <a:lstStyle/>
        <a:p>
          <a:endParaRPr lang="ru-RU"/>
        </a:p>
      </dgm:t>
    </dgm:pt>
    <dgm:pt modelId="{9E4F14F1-A5B6-4B1C-A42E-33F91F82DB30}" type="sibTrans" cxnId="{44C27844-4A22-4413-A42F-9308AAD90CCE}">
      <dgm:prSet/>
      <dgm:spPr/>
      <dgm:t>
        <a:bodyPr/>
        <a:lstStyle/>
        <a:p>
          <a:endParaRPr lang="ru-RU"/>
        </a:p>
      </dgm:t>
    </dgm:pt>
    <dgm:pt modelId="{CD866E8B-1B16-4023-A6B9-4D1413533799}">
      <dgm:prSet phldrT="[Текст]" phldr="1"/>
      <dgm:spPr/>
      <dgm:t>
        <a:bodyPr/>
        <a:lstStyle/>
        <a:p>
          <a:endParaRPr lang="ru-RU"/>
        </a:p>
      </dgm:t>
    </dgm:pt>
    <dgm:pt modelId="{3DAC440A-A58B-4709-AC9E-EF5CC2FEDE69}" type="parTrans" cxnId="{43EE986B-E375-4DDF-98F4-4F70F54E9EBE}">
      <dgm:prSet/>
      <dgm:spPr/>
      <dgm:t>
        <a:bodyPr/>
        <a:lstStyle/>
        <a:p>
          <a:endParaRPr lang="ru-RU"/>
        </a:p>
      </dgm:t>
    </dgm:pt>
    <dgm:pt modelId="{5D2DB581-2C77-4E8E-A223-D5938216B123}" type="sibTrans" cxnId="{43EE986B-E375-4DDF-98F4-4F70F54E9EBE}">
      <dgm:prSet/>
      <dgm:spPr/>
      <dgm:t>
        <a:bodyPr/>
        <a:lstStyle/>
        <a:p>
          <a:endParaRPr lang="ru-RU"/>
        </a:p>
      </dgm:t>
    </dgm:pt>
    <dgm:pt modelId="{AF970E09-DB24-4B62-8C93-C340BB9BEE39}" type="pres">
      <dgm:prSet presAssocID="{32DB8312-85D4-42F3-9E40-2E10F4062CB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AE935F-2CD6-4507-813A-B53FD13F161D}" type="pres">
      <dgm:prSet presAssocID="{EB08964A-1E4A-400A-8E43-0D55BC75C00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9FABD-ADE8-4E34-8C0F-E081BA8A4797}" type="pres">
      <dgm:prSet presAssocID="{0C8269B3-84E6-433D-A977-4F4B890E7EFF}" presName="sibTrans" presStyleCnt="0"/>
      <dgm:spPr/>
    </dgm:pt>
    <dgm:pt modelId="{D602B23A-D15E-4A75-8E2D-7C8F49000A5F}" type="pres">
      <dgm:prSet presAssocID="{3F5F560E-A4DA-48D4-A560-3477439FE2E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F332EE-BEE7-48E0-AE40-F4178ED16031}" type="pres">
      <dgm:prSet presAssocID="{FB314F16-5199-4F0D-867F-9AECE26773AB}" presName="sibTrans" presStyleCnt="0"/>
      <dgm:spPr/>
    </dgm:pt>
    <dgm:pt modelId="{9F639DFF-9B85-4711-A3FF-2AACDAE65F12}" type="pres">
      <dgm:prSet presAssocID="{9B516CC6-7F16-4019-ACB4-D6BF86B2577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0E8AF-9FF6-46F3-9D37-E3FBFD3A00D6}" type="pres">
      <dgm:prSet presAssocID="{9E4F14F1-A5B6-4B1C-A42E-33F91F82DB30}" presName="sibTrans" presStyleCnt="0"/>
      <dgm:spPr/>
    </dgm:pt>
    <dgm:pt modelId="{4AB42A21-D0BD-4FA3-B1E1-4D7D5856B940}" type="pres">
      <dgm:prSet presAssocID="{CD866E8B-1B16-4023-A6B9-4D141353379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F5374B-6ED2-4A16-B409-87D4FB02D91B}" srcId="{32DB8312-85D4-42F3-9E40-2E10F4062CB2}" destId="{3F5F560E-A4DA-48D4-A560-3477439FE2E8}" srcOrd="1" destOrd="0" parTransId="{D57A8982-DEEA-46F5-B58F-17E9445AC4CA}" sibTransId="{FB314F16-5199-4F0D-867F-9AECE26773AB}"/>
    <dgm:cxn modelId="{7DA10979-FF9F-4C0A-AADC-DB18277A35B8}" type="presOf" srcId="{EB08964A-1E4A-400A-8E43-0D55BC75C005}" destId="{0FAE935F-2CD6-4507-813A-B53FD13F161D}" srcOrd="0" destOrd="0" presId="urn:microsoft.com/office/officeart/2005/8/layout/default"/>
    <dgm:cxn modelId="{BDB65BD4-64AD-43BF-A643-7AAAAAF1C5A6}" type="presOf" srcId="{9B516CC6-7F16-4019-ACB4-D6BF86B2577E}" destId="{9F639DFF-9B85-4711-A3FF-2AACDAE65F12}" srcOrd="0" destOrd="0" presId="urn:microsoft.com/office/officeart/2005/8/layout/default"/>
    <dgm:cxn modelId="{43EE986B-E375-4DDF-98F4-4F70F54E9EBE}" srcId="{32DB8312-85D4-42F3-9E40-2E10F4062CB2}" destId="{CD866E8B-1B16-4023-A6B9-4D1413533799}" srcOrd="3" destOrd="0" parTransId="{3DAC440A-A58B-4709-AC9E-EF5CC2FEDE69}" sibTransId="{5D2DB581-2C77-4E8E-A223-D5938216B123}"/>
    <dgm:cxn modelId="{44C27844-4A22-4413-A42F-9308AAD90CCE}" srcId="{32DB8312-85D4-42F3-9E40-2E10F4062CB2}" destId="{9B516CC6-7F16-4019-ACB4-D6BF86B2577E}" srcOrd="2" destOrd="0" parTransId="{835E0F65-3380-4604-96DC-9C6D2A57B495}" sibTransId="{9E4F14F1-A5B6-4B1C-A42E-33F91F82DB30}"/>
    <dgm:cxn modelId="{87161093-8470-48F7-84FF-9CB55E59A337}" srcId="{32DB8312-85D4-42F3-9E40-2E10F4062CB2}" destId="{EB08964A-1E4A-400A-8E43-0D55BC75C005}" srcOrd="0" destOrd="0" parTransId="{0B6B9A6B-296C-4F54-B046-B6192B55AF8B}" sibTransId="{0C8269B3-84E6-433D-A977-4F4B890E7EFF}"/>
    <dgm:cxn modelId="{63B3DAE4-9125-4125-85B3-47B6A54EA7DD}" type="presOf" srcId="{3F5F560E-A4DA-48D4-A560-3477439FE2E8}" destId="{D602B23A-D15E-4A75-8E2D-7C8F49000A5F}" srcOrd="0" destOrd="0" presId="urn:microsoft.com/office/officeart/2005/8/layout/default"/>
    <dgm:cxn modelId="{41EFD642-6FE5-4A39-A39E-E5171270965B}" type="presOf" srcId="{32DB8312-85D4-42F3-9E40-2E10F4062CB2}" destId="{AF970E09-DB24-4B62-8C93-C340BB9BEE39}" srcOrd="0" destOrd="0" presId="urn:microsoft.com/office/officeart/2005/8/layout/default"/>
    <dgm:cxn modelId="{630E5656-4D87-4A42-AF03-9ABB30008FBE}" type="presOf" srcId="{CD866E8B-1B16-4023-A6B9-4D1413533799}" destId="{4AB42A21-D0BD-4FA3-B1E1-4D7D5856B940}" srcOrd="0" destOrd="0" presId="urn:microsoft.com/office/officeart/2005/8/layout/default"/>
    <dgm:cxn modelId="{C4D8B47D-9B07-48AD-8687-0C13B02199C4}" type="presParOf" srcId="{AF970E09-DB24-4B62-8C93-C340BB9BEE39}" destId="{0FAE935F-2CD6-4507-813A-B53FD13F161D}" srcOrd="0" destOrd="0" presId="urn:microsoft.com/office/officeart/2005/8/layout/default"/>
    <dgm:cxn modelId="{893EC3B4-1C3D-41F6-9161-8B946D518A5A}" type="presParOf" srcId="{AF970E09-DB24-4B62-8C93-C340BB9BEE39}" destId="{DAD9FABD-ADE8-4E34-8C0F-E081BA8A4797}" srcOrd="1" destOrd="0" presId="urn:microsoft.com/office/officeart/2005/8/layout/default"/>
    <dgm:cxn modelId="{A1247444-09F1-461F-8970-9211E8A15D5A}" type="presParOf" srcId="{AF970E09-DB24-4B62-8C93-C340BB9BEE39}" destId="{D602B23A-D15E-4A75-8E2D-7C8F49000A5F}" srcOrd="2" destOrd="0" presId="urn:microsoft.com/office/officeart/2005/8/layout/default"/>
    <dgm:cxn modelId="{9F95BC05-1F95-4A03-9D93-F69AA2345908}" type="presParOf" srcId="{AF970E09-DB24-4B62-8C93-C340BB9BEE39}" destId="{D3F332EE-BEE7-48E0-AE40-F4178ED16031}" srcOrd="3" destOrd="0" presId="urn:microsoft.com/office/officeart/2005/8/layout/default"/>
    <dgm:cxn modelId="{93AB40F8-52CC-4560-B79A-BC3B0E9EAA9A}" type="presParOf" srcId="{AF970E09-DB24-4B62-8C93-C340BB9BEE39}" destId="{9F639DFF-9B85-4711-A3FF-2AACDAE65F12}" srcOrd="4" destOrd="0" presId="urn:microsoft.com/office/officeart/2005/8/layout/default"/>
    <dgm:cxn modelId="{060D161E-623F-4FDB-902D-E6F21E06A87F}" type="presParOf" srcId="{AF970E09-DB24-4B62-8C93-C340BB9BEE39}" destId="{A300E8AF-9FF6-46F3-9D37-E3FBFD3A00D6}" srcOrd="5" destOrd="0" presId="urn:microsoft.com/office/officeart/2005/8/layout/default"/>
    <dgm:cxn modelId="{B9DE1649-D9C1-432E-B3B0-D5AA09201B2A}" type="presParOf" srcId="{AF970E09-DB24-4B62-8C93-C340BB9BEE39}" destId="{4AB42A21-D0BD-4FA3-B1E1-4D7D5856B94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F7C70-1D8C-4C3F-97ED-D99672B6421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F1151-46E6-4A69-9501-73B32D208D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41%20&#1075;&#1110;&#1084;&#1085;&#1072;&#1079;&#1110;&#1103;\&#1050;&#1054;&#1053;&#1050;&#1059;&#1056;&#1057;&#1067;\&#1056;&#1077;&#1083;&#1072;&#1082;&#1089;&#1072;&#1094;&#1110;&#1103;.mp4" TargetMode="External"/><Relationship Id="rId4" Type="http://schemas.openxmlformats.org/officeDocument/2006/relationships/image" Target="../media/image1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37617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rgbstock.com/cache1rUP3T/users/p/pe/petr73/300/nogvzX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2285992"/>
            <a:ext cx="5786446" cy="2000264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solidFill>
                  <a:srgbClr val="993300"/>
                </a:solidFill>
                <a:latin typeface="Bookman Old Style" pitchFamily="18" charset="0"/>
              </a:rPr>
              <a:t>Урок-подорож</a:t>
            </a:r>
            <a:r>
              <a:rPr lang="ru-RU" b="1" i="1" dirty="0" smtClean="0">
                <a:solidFill>
                  <a:srgbClr val="993300"/>
                </a:solidFill>
                <a:latin typeface="Bookman Old Style" pitchFamily="18" charset="0"/>
              </a:rPr>
              <a:t> </a:t>
            </a:r>
            <a:br>
              <a:rPr lang="ru-RU" b="1" i="1" dirty="0" smtClean="0">
                <a:solidFill>
                  <a:srgbClr val="9933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993300"/>
                </a:solidFill>
                <a:latin typeface="Bookman Old Style" pitchFamily="18" charset="0"/>
              </a:rPr>
              <a:t>у </a:t>
            </a:r>
            <a:r>
              <a:rPr lang="ru-RU" b="1" i="1" dirty="0" err="1" smtClean="0">
                <a:solidFill>
                  <a:srgbClr val="993300"/>
                </a:solidFill>
                <a:latin typeface="Bookman Old Style" pitchFamily="18" charset="0"/>
              </a:rPr>
              <a:t>країну</a:t>
            </a:r>
            <a:r>
              <a:rPr lang="ru-RU" b="1" i="1" dirty="0" smtClean="0">
                <a:solidFill>
                  <a:srgbClr val="993300"/>
                </a:solidFill>
                <a:latin typeface="Bookman Old Style" pitchFamily="18" charset="0"/>
              </a:rPr>
              <a:t> </a:t>
            </a:r>
            <a:br>
              <a:rPr lang="ru-RU" b="1" i="1" dirty="0" smtClean="0">
                <a:solidFill>
                  <a:srgbClr val="9933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993300"/>
                </a:solidFill>
                <a:latin typeface="Bookman Old Style" pitchFamily="18" charset="0"/>
              </a:rPr>
              <a:t>«</a:t>
            </a:r>
            <a:r>
              <a:rPr lang="ru-RU" b="1" i="1" dirty="0" err="1" smtClean="0">
                <a:solidFill>
                  <a:srgbClr val="993300"/>
                </a:solidFill>
                <a:latin typeface="Bookman Old Style" pitchFamily="18" charset="0"/>
              </a:rPr>
              <a:t>Хіміленд</a:t>
            </a:r>
            <a:r>
              <a:rPr lang="ru-RU" b="1" i="1" dirty="0" smtClean="0">
                <a:solidFill>
                  <a:srgbClr val="993300"/>
                </a:solidFill>
                <a:latin typeface="Bookman Old Style" pitchFamily="18" charset="0"/>
              </a:rPr>
              <a:t>» </a:t>
            </a:r>
            <a:br>
              <a:rPr lang="ru-RU" b="1" i="1" dirty="0" smtClean="0">
                <a:solidFill>
                  <a:srgbClr val="993300"/>
                </a:solidFill>
                <a:latin typeface="Bookman Old Style" pitchFamily="18" charset="0"/>
              </a:rPr>
            </a:br>
            <a:endParaRPr lang="ru-RU" b="1" i="1" dirty="0">
              <a:solidFill>
                <a:srgbClr val="993300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http://s.pikabu.ru/post_img/2013/09/04/11/1378315282_76743645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071678"/>
            <a:ext cx="1643074" cy="310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1357298"/>
            <a:ext cx="600079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Na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93152" y="1203972"/>
            <a:ext cx="209329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>
                <a:solidFill>
                  <a:srgbClr val="FF3300"/>
                </a:solidFill>
                <a:latin typeface="Bookman Old Style" pitchFamily="18" charset="0"/>
              </a:rPr>
              <a:t>F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21714" y="1275410"/>
            <a:ext cx="209329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>
                <a:solidFill>
                  <a:srgbClr val="FF3300"/>
                </a:solidFill>
                <a:latin typeface="Bookman Old Style" pitchFamily="18" charset="0"/>
              </a:rPr>
              <a:t>O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1275410"/>
            <a:ext cx="209329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C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1214422"/>
            <a:ext cx="528641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Si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1275410"/>
            <a:ext cx="209329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>
                <a:solidFill>
                  <a:srgbClr val="FF3300"/>
                </a:solidFill>
                <a:latin typeface="Bookman Old Style" pitchFamily="18" charset="0"/>
              </a:rPr>
              <a:t>S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57554" y="1285860"/>
            <a:ext cx="209329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K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1428736"/>
            <a:ext cx="550072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Fe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1357298"/>
            <a:ext cx="585791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Zn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1214422"/>
            <a:ext cx="528641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err="1" smtClean="0">
                <a:solidFill>
                  <a:srgbClr val="FF3300"/>
                </a:solidFill>
                <a:latin typeface="Bookman Old Style" pitchFamily="18" charset="0"/>
              </a:rPr>
              <a:t>Sn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3463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1. </a:t>
            </a:r>
            <a:r>
              <a:rPr lang="uk-UA" dirty="0" smtClean="0"/>
              <a:t>Повторити основні </a:t>
            </a:r>
            <a:r>
              <a:rPr lang="uk-UA" dirty="0"/>
              <a:t>початкові поняття;</a:t>
            </a: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2. </a:t>
            </a:r>
            <a:r>
              <a:rPr lang="ru-RU" dirty="0" err="1" smtClean="0"/>
              <a:t>З</a:t>
            </a:r>
            <a:r>
              <a:rPr lang="uk-UA" dirty="0" err="1" smtClean="0"/>
              <a:t>акріпити</a:t>
            </a:r>
            <a:r>
              <a:rPr lang="uk-UA" dirty="0" smtClean="0"/>
              <a:t> </a:t>
            </a:r>
            <a:r>
              <a:rPr lang="uk-UA" dirty="0"/>
              <a:t>вміння складати хімічні формули;</a:t>
            </a: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3. </a:t>
            </a:r>
            <a:r>
              <a:rPr lang="ru-RU" dirty="0" smtClean="0"/>
              <a:t>У</a:t>
            </a:r>
            <a:r>
              <a:rPr lang="uk-UA" dirty="0" err="1" smtClean="0"/>
              <a:t>загальнити</a:t>
            </a:r>
            <a:r>
              <a:rPr lang="uk-UA" dirty="0" smtClean="0"/>
              <a:t> </a:t>
            </a:r>
            <a:r>
              <a:rPr lang="uk-UA" dirty="0"/>
              <a:t>вивчений матеріал; </a:t>
            </a: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4. </a:t>
            </a:r>
            <a:r>
              <a:rPr lang="uk-UA" dirty="0" smtClean="0"/>
              <a:t>Виховувати </a:t>
            </a:r>
            <a:r>
              <a:rPr lang="uk-UA" dirty="0"/>
              <a:t>почуття відповідальності самоаналізу та </a:t>
            </a:r>
            <a:r>
              <a:rPr lang="uk-UA" dirty="0" err="1"/>
              <a:t>самооцінювання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642918"/>
            <a:ext cx="604364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600" b="1" i="1" dirty="0" smtClean="0">
                <a:latin typeface="Bookman Old Style" pitchFamily="18" charset="0"/>
              </a:rPr>
              <a:t>Мета уроку:</a:t>
            </a:r>
            <a:endParaRPr lang="ru-RU" sz="66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1214422"/>
            <a:ext cx="585791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Au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1285860"/>
            <a:ext cx="209329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>
                <a:solidFill>
                  <a:srgbClr val="FF3300"/>
                </a:solidFill>
                <a:latin typeface="Bookman Old Style" pitchFamily="18" charset="0"/>
              </a:rPr>
              <a:t>I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1357298"/>
            <a:ext cx="585791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Hg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1285860"/>
            <a:ext cx="471490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err="1" smtClean="0">
                <a:solidFill>
                  <a:srgbClr val="FF3300"/>
                </a:solidFill>
                <a:latin typeface="Bookman Old Style" pitchFamily="18" charset="0"/>
              </a:rPr>
              <a:t>Pb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1428736"/>
            <a:ext cx="507209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Al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1142984"/>
            <a:ext cx="550072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Ag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1357298"/>
            <a:ext cx="542928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Cu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1428736"/>
            <a:ext cx="542928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Ca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1357298"/>
            <a:ext cx="514353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err="1" smtClean="0">
                <a:solidFill>
                  <a:srgbClr val="FF3300"/>
                </a:solidFill>
                <a:latin typeface="Bookman Old Style" pitchFamily="18" charset="0"/>
              </a:rPr>
              <a:t>Cl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1214422"/>
            <a:ext cx="209329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>
                <a:solidFill>
                  <a:srgbClr val="FF3300"/>
                </a:solidFill>
                <a:latin typeface="Bookman Old Style" pitchFamily="18" charset="0"/>
              </a:rPr>
              <a:t>P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s.pikabu.ru/post_img/2013/09/04/11/1378315282_76743645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500174"/>
            <a:ext cx="371477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642910" y="714356"/>
            <a:ext cx="7786742" cy="5214974"/>
          </a:xfrm>
          <a:custGeom>
            <a:avLst/>
            <a:gdLst>
              <a:gd name="connsiteX0" fmla="*/ 0 w 7222836"/>
              <a:gd name="connsiteY0" fmla="*/ 5045364 h 5045364"/>
              <a:gd name="connsiteX1" fmla="*/ 1856509 w 7222836"/>
              <a:gd name="connsiteY1" fmla="*/ 3756891 h 5045364"/>
              <a:gd name="connsiteX2" fmla="*/ 69273 w 7222836"/>
              <a:gd name="connsiteY2" fmla="*/ 1844964 h 5045364"/>
              <a:gd name="connsiteX3" fmla="*/ 2216727 w 7222836"/>
              <a:gd name="connsiteY3" fmla="*/ 127000 h 5045364"/>
              <a:gd name="connsiteX4" fmla="*/ 4350327 w 7222836"/>
              <a:gd name="connsiteY4" fmla="*/ 1401618 h 5045364"/>
              <a:gd name="connsiteX5" fmla="*/ 6497782 w 7222836"/>
              <a:gd name="connsiteY5" fmla="*/ 154709 h 5045364"/>
              <a:gd name="connsiteX6" fmla="*/ 6553200 w 7222836"/>
              <a:gd name="connsiteY6" fmla="*/ 2329873 h 5045364"/>
              <a:gd name="connsiteX7" fmla="*/ 4793673 w 7222836"/>
              <a:gd name="connsiteY7" fmla="*/ 4269509 h 5045364"/>
              <a:gd name="connsiteX8" fmla="*/ 6871854 w 7222836"/>
              <a:gd name="connsiteY8" fmla="*/ 4879109 h 5045364"/>
              <a:gd name="connsiteX9" fmla="*/ 6899563 w 7222836"/>
              <a:gd name="connsiteY9" fmla="*/ 4879109 h 5045364"/>
              <a:gd name="connsiteX10" fmla="*/ 6899563 w 7222836"/>
              <a:gd name="connsiteY10" fmla="*/ 4879109 h 504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2836" h="5045364">
                <a:moveTo>
                  <a:pt x="0" y="5045364"/>
                </a:moveTo>
                <a:cubicBezTo>
                  <a:pt x="922482" y="4667827"/>
                  <a:pt x="1844964" y="4290291"/>
                  <a:pt x="1856509" y="3756891"/>
                </a:cubicBezTo>
                <a:cubicBezTo>
                  <a:pt x="1868054" y="3223491"/>
                  <a:pt x="9237" y="2449946"/>
                  <a:pt x="69273" y="1844964"/>
                </a:cubicBezTo>
                <a:cubicBezTo>
                  <a:pt x="129309" y="1239982"/>
                  <a:pt x="1503218" y="200891"/>
                  <a:pt x="2216727" y="127000"/>
                </a:cubicBezTo>
                <a:cubicBezTo>
                  <a:pt x="2930236" y="53109"/>
                  <a:pt x="3636818" y="1397000"/>
                  <a:pt x="4350327" y="1401618"/>
                </a:cubicBezTo>
                <a:cubicBezTo>
                  <a:pt x="5063836" y="1406236"/>
                  <a:pt x="6130636" y="0"/>
                  <a:pt x="6497782" y="154709"/>
                </a:cubicBezTo>
                <a:cubicBezTo>
                  <a:pt x="6864928" y="309418"/>
                  <a:pt x="6837218" y="1644073"/>
                  <a:pt x="6553200" y="2329873"/>
                </a:cubicBezTo>
                <a:cubicBezTo>
                  <a:pt x="6269182" y="3015673"/>
                  <a:pt x="4740564" y="3844636"/>
                  <a:pt x="4793673" y="4269509"/>
                </a:cubicBezTo>
                <a:cubicBezTo>
                  <a:pt x="4846782" y="4694382"/>
                  <a:pt x="6520872" y="4777509"/>
                  <a:pt x="6871854" y="4879109"/>
                </a:cubicBezTo>
                <a:cubicBezTo>
                  <a:pt x="7222836" y="4980709"/>
                  <a:pt x="6899563" y="4879109"/>
                  <a:pt x="6899563" y="4879109"/>
                </a:cubicBezTo>
                <a:lnTo>
                  <a:pt x="6899563" y="48791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714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21455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0004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78592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1433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464344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152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8932" t="-2500" r="62136" b="50000"/>
          <a:stretch>
            <a:fillRect/>
          </a:stretch>
        </p:blipFill>
        <p:spPr bwMode="auto">
          <a:xfrm>
            <a:off x="428596" y="5434760"/>
            <a:ext cx="571504" cy="923198"/>
          </a:xfrm>
          <a:prstGeom prst="rect">
            <a:avLst/>
          </a:prstGeom>
          <a:noFill/>
        </p:spPr>
      </p:pic>
      <p:pic>
        <p:nvPicPr>
          <p:cNvPr id="3076" name="Picture 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37864" t="-2500" r="41747" b="50000"/>
          <a:stretch>
            <a:fillRect/>
          </a:stretch>
        </p:blipFill>
        <p:spPr bwMode="auto">
          <a:xfrm>
            <a:off x="2214546" y="4143380"/>
            <a:ext cx="666755" cy="1000132"/>
          </a:xfrm>
          <a:prstGeom prst="rect">
            <a:avLst/>
          </a:prstGeom>
          <a:noFill/>
        </p:spPr>
      </p:pic>
      <p:pic>
        <p:nvPicPr>
          <p:cNvPr id="3078" name="Picture 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59709" r="18446" b="52500"/>
          <a:stretch>
            <a:fillRect/>
          </a:stretch>
        </p:blipFill>
        <p:spPr bwMode="auto">
          <a:xfrm>
            <a:off x="357158" y="2376480"/>
            <a:ext cx="661741" cy="838206"/>
          </a:xfrm>
          <a:prstGeom prst="rect">
            <a:avLst/>
          </a:prstGeom>
          <a:noFill/>
        </p:spPr>
      </p:pic>
      <p:pic>
        <p:nvPicPr>
          <p:cNvPr id="3080" name="Picture 8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83010" r="-486" b="50000"/>
          <a:stretch>
            <a:fillRect/>
          </a:stretch>
        </p:blipFill>
        <p:spPr bwMode="auto">
          <a:xfrm>
            <a:off x="3214678" y="571480"/>
            <a:ext cx="514354" cy="857256"/>
          </a:xfrm>
          <a:prstGeom prst="rect">
            <a:avLst/>
          </a:prstGeom>
          <a:noFill/>
        </p:spPr>
      </p:pic>
      <p:pic>
        <p:nvPicPr>
          <p:cNvPr id="3082" name="Picture 10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456" t="55001" r="78155" b="-1"/>
          <a:stretch>
            <a:fillRect/>
          </a:stretch>
        </p:blipFill>
        <p:spPr bwMode="auto">
          <a:xfrm>
            <a:off x="5000628" y="1785926"/>
            <a:ext cx="642942" cy="826639"/>
          </a:xfrm>
          <a:prstGeom prst="rect">
            <a:avLst/>
          </a:prstGeom>
          <a:noFill/>
        </p:spPr>
      </p:pic>
      <p:pic>
        <p:nvPicPr>
          <p:cNvPr id="3084" name="Picture 1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23301" t="55000" r="56310" b="-1"/>
          <a:stretch>
            <a:fillRect/>
          </a:stretch>
        </p:blipFill>
        <p:spPr bwMode="auto">
          <a:xfrm>
            <a:off x="7000892" y="500042"/>
            <a:ext cx="611192" cy="785818"/>
          </a:xfrm>
          <a:prstGeom prst="rect">
            <a:avLst/>
          </a:prstGeom>
          <a:noFill/>
        </p:spPr>
      </p:pic>
      <p:pic>
        <p:nvPicPr>
          <p:cNvPr id="3086" name="Picture 1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45146" t="52500" r="35922" b="-1"/>
          <a:stretch>
            <a:fillRect/>
          </a:stretch>
        </p:blipFill>
        <p:spPr bwMode="auto">
          <a:xfrm>
            <a:off x="7215206" y="2923439"/>
            <a:ext cx="590303" cy="862751"/>
          </a:xfrm>
          <a:prstGeom prst="rect">
            <a:avLst/>
          </a:prstGeom>
          <a:noFill/>
        </p:spPr>
      </p:pic>
      <p:pic>
        <p:nvPicPr>
          <p:cNvPr id="3088" name="Picture 1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65534" t="57500" r="14077" b="2499"/>
          <a:stretch>
            <a:fillRect/>
          </a:stretch>
        </p:blipFill>
        <p:spPr bwMode="auto">
          <a:xfrm>
            <a:off x="6500826" y="5143512"/>
            <a:ext cx="687591" cy="785818"/>
          </a:xfrm>
          <a:prstGeom prst="rect">
            <a:avLst/>
          </a:prstGeom>
          <a:noFill/>
        </p:spPr>
      </p:pic>
      <p:pic>
        <p:nvPicPr>
          <p:cNvPr id="27" name="Рисунок 26" descr="http://s.pikabu.ru/post_img/2013/09/04/11/1378315282_7674364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107229"/>
            <a:ext cx="857256" cy="132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7000892" y="4714884"/>
            <a:ext cx="1571636" cy="17145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57224" y="5857892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Елементарія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786322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Атомград</a:t>
            </a:r>
            <a:endParaRPr lang="ru-RU" sz="2000" dirty="0"/>
          </a:p>
        </p:txBody>
      </p:sp>
      <p:pic>
        <p:nvPicPr>
          <p:cNvPr id="3092" name="Picture 20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1071538" y="4429132"/>
            <a:ext cx="1214446" cy="158812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57158" y="307181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Село </a:t>
            </a:r>
            <a:r>
              <a:rPr lang="uk-UA" sz="20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2000" b="1" i="1" dirty="0" smtClean="0">
                <a:latin typeface="Bookman Old Style" pitchFamily="18" charset="0"/>
              </a:rPr>
              <a:t>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3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071538" y="1857364"/>
            <a:ext cx="1357322" cy="1362412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928794" y="1357298"/>
            <a:ext cx="329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Лабораторна долина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4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5643570" y="1500174"/>
            <a:ext cx="1214446" cy="1588122"/>
          </a:xfrm>
          <a:prstGeom prst="rect">
            <a:avLst/>
          </a:prstGeom>
          <a:noFill/>
        </p:spPr>
      </p:pic>
      <p:pic>
        <p:nvPicPr>
          <p:cNvPr id="3095" name="Picture 23" descr="C:\Users\Admin\Desktop\Безымянный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81" t="11989" r="45953" b="46907"/>
          <a:stretch>
            <a:fillRect/>
          </a:stretch>
        </p:blipFill>
        <p:spPr bwMode="auto">
          <a:xfrm>
            <a:off x="2285984" y="428604"/>
            <a:ext cx="1143008" cy="1055084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4000496" y="2643182"/>
            <a:ext cx="1744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Формулаїв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57950" y="3786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Містечко </a:t>
            </a:r>
          </a:p>
          <a:p>
            <a:r>
              <a:rPr lang="uk-UA" sz="2000" b="1" i="1" dirty="0" err="1" smtClean="0">
                <a:latin typeface="Bookman Old Style" pitchFamily="18" charset="0"/>
              </a:rPr>
              <a:t>“Валентнівка</a:t>
            </a:r>
            <a:r>
              <a:rPr lang="uk-UA" b="1" i="1" dirty="0" err="1" smtClean="0">
                <a:latin typeface="Bookman Old Style" pitchFamily="18" charset="0"/>
              </a:rPr>
              <a:t>”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858016" y="1428736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3096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7574561" y="347642"/>
            <a:ext cx="1230932" cy="1143008"/>
          </a:xfrm>
          <a:prstGeom prst="rect">
            <a:avLst/>
          </a:prstGeom>
          <a:noFill/>
        </p:spPr>
      </p:pic>
      <p:pic>
        <p:nvPicPr>
          <p:cNvPr id="3097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7643834" y="2500306"/>
            <a:ext cx="1143008" cy="1333509"/>
          </a:xfrm>
          <a:prstGeom prst="rect">
            <a:avLst/>
          </a:prstGeom>
          <a:noFill/>
        </p:spPr>
      </p:pic>
      <p:pic>
        <p:nvPicPr>
          <p:cNvPr id="3103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2857488" y="3641295"/>
            <a:ext cx="1643074" cy="1268839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5786446" y="5857892"/>
            <a:ext cx="1476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err="1" smtClean="0">
                <a:latin typeface="Bookman Old Style" pitchFamily="18" charset="0"/>
              </a:rPr>
              <a:t>Т</a:t>
            </a:r>
            <a:r>
              <a:rPr lang="uk-UA" sz="2000" b="1" i="1" dirty="0" err="1" smtClean="0">
                <a:latin typeface="Bookman Old Style" pitchFamily="18" charset="0"/>
              </a:rPr>
              <a:t>естбург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0.11806 -0.062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642918"/>
            <a:ext cx="32993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4400" b="1" i="1" dirty="0" err="1" smtClean="0">
                <a:latin typeface="Bookman Old Style" pitchFamily="18" charset="0"/>
              </a:rPr>
              <a:t>Атомград</a:t>
            </a:r>
            <a:endParaRPr lang="ru-RU" sz="4400" b="1" i="1" dirty="0">
              <a:latin typeface="Bookman Old Style" pitchFamily="18" charset="0"/>
            </a:endParaRPr>
          </a:p>
        </p:txBody>
      </p:sp>
      <p:pic>
        <p:nvPicPr>
          <p:cNvPr id="7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1142976" y="1214422"/>
            <a:ext cx="6836372" cy="52792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4034" name="Picture 2" descr="http://zavantag.com/tw_files2/urls_5/2017/d-2016310/2016310_html_66fd1a5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714356"/>
            <a:ext cx="5929354" cy="52627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Admin\Desktop\МОЯ\Химия-006-9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42910" y="928670"/>
            <a:ext cx="7929618" cy="45800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714356"/>
            <a:ext cx="7013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err="1" smtClean="0">
                <a:latin typeface="Bookman Old Style" pitchFamily="18" charset="0"/>
              </a:rPr>
              <a:t>Заповнити</a:t>
            </a:r>
            <a:r>
              <a:rPr lang="ru-RU" sz="4400" b="1" i="1" dirty="0" smtClean="0">
                <a:latin typeface="Bookman Old Style" pitchFamily="18" charset="0"/>
              </a:rPr>
              <a:t> </a:t>
            </a:r>
            <a:r>
              <a:rPr lang="ru-RU" sz="4400" b="1" i="1" dirty="0" err="1" smtClean="0">
                <a:latin typeface="Bookman Old Style" pitchFamily="18" charset="0"/>
              </a:rPr>
              <a:t>таблицю</a:t>
            </a:r>
            <a:r>
              <a:rPr lang="ru-RU" sz="4400" b="1" i="1" dirty="0" smtClean="0">
                <a:latin typeface="Bookman Old Style" pitchFamily="18" charset="0"/>
              </a:rPr>
              <a:t> </a:t>
            </a:r>
            <a:endParaRPr lang="ru-RU" sz="4400" dirty="0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357298"/>
            <a:ext cx="7858180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42" y="2143116"/>
            <a:ext cx="8229600" cy="403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357290" y="714356"/>
            <a:ext cx="7013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err="1" smtClean="0">
                <a:latin typeface="Bookman Old Style" pitchFamily="18" charset="0"/>
              </a:rPr>
              <a:t>Заповнити</a:t>
            </a:r>
            <a:r>
              <a:rPr lang="ru-RU" sz="4400" b="1" i="1" dirty="0" smtClean="0">
                <a:latin typeface="Bookman Old Style" pitchFamily="18" charset="0"/>
              </a:rPr>
              <a:t> </a:t>
            </a:r>
            <a:r>
              <a:rPr lang="ru-RU" sz="4400" b="1" i="1" dirty="0" err="1" smtClean="0">
                <a:latin typeface="Bookman Old Style" pitchFamily="18" charset="0"/>
              </a:rPr>
              <a:t>таблицю</a:t>
            </a:r>
            <a:r>
              <a:rPr lang="ru-RU" sz="4400" b="1" i="1" dirty="0" smtClean="0">
                <a:latin typeface="Bookman Old Style" pitchFamily="18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642910" y="714356"/>
            <a:ext cx="7786742" cy="5214974"/>
          </a:xfrm>
          <a:custGeom>
            <a:avLst/>
            <a:gdLst>
              <a:gd name="connsiteX0" fmla="*/ 0 w 7222836"/>
              <a:gd name="connsiteY0" fmla="*/ 5045364 h 5045364"/>
              <a:gd name="connsiteX1" fmla="*/ 1856509 w 7222836"/>
              <a:gd name="connsiteY1" fmla="*/ 3756891 h 5045364"/>
              <a:gd name="connsiteX2" fmla="*/ 69273 w 7222836"/>
              <a:gd name="connsiteY2" fmla="*/ 1844964 h 5045364"/>
              <a:gd name="connsiteX3" fmla="*/ 2216727 w 7222836"/>
              <a:gd name="connsiteY3" fmla="*/ 127000 h 5045364"/>
              <a:gd name="connsiteX4" fmla="*/ 4350327 w 7222836"/>
              <a:gd name="connsiteY4" fmla="*/ 1401618 h 5045364"/>
              <a:gd name="connsiteX5" fmla="*/ 6497782 w 7222836"/>
              <a:gd name="connsiteY5" fmla="*/ 154709 h 5045364"/>
              <a:gd name="connsiteX6" fmla="*/ 6553200 w 7222836"/>
              <a:gd name="connsiteY6" fmla="*/ 2329873 h 5045364"/>
              <a:gd name="connsiteX7" fmla="*/ 4793673 w 7222836"/>
              <a:gd name="connsiteY7" fmla="*/ 4269509 h 5045364"/>
              <a:gd name="connsiteX8" fmla="*/ 6871854 w 7222836"/>
              <a:gd name="connsiteY8" fmla="*/ 4879109 h 5045364"/>
              <a:gd name="connsiteX9" fmla="*/ 6899563 w 7222836"/>
              <a:gd name="connsiteY9" fmla="*/ 4879109 h 5045364"/>
              <a:gd name="connsiteX10" fmla="*/ 6899563 w 7222836"/>
              <a:gd name="connsiteY10" fmla="*/ 4879109 h 504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2836" h="5045364">
                <a:moveTo>
                  <a:pt x="0" y="5045364"/>
                </a:moveTo>
                <a:cubicBezTo>
                  <a:pt x="922482" y="4667827"/>
                  <a:pt x="1844964" y="4290291"/>
                  <a:pt x="1856509" y="3756891"/>
                </a:cubicBezTo>
                <a:cubicBezTo>
                  <a:pt x="1868054" y="3223491"/>
                  <a:pt x="9237" y="2449946"/>
                  <a:pt x="69273" y="1844964"/>
                </a:cubicBezTo>
                <a:cubicBezTo>
                  <a:pt x="129309" y="1239982"/>
                  <a:pt x="1503218" y="200891"/>
                  <a:pt x="2216727" y="127000"/>
                </a:cubicBezTo>
                <a:cubicBezTo>
                  <a:pt x="2930236" y="53109"/>
                  <a:pt x="3636818" y="1397000"/>
                  <a:pt x="4350327" y="1401618"/>
                </a:cubicBezTo>
                <a:cubicBezTo>
                  <a:pt x="5063836" y="1406236"/>
                  <a:pt x="6130636" y="0"/>
                  <a:pt x="6497782" y="154709"/>
                </a:cubicBezTo>
                <a:cubicBezTo>
                  <a:pt x="6864928" y="309418"/>
                  <a:pt x="6837218" y="1644073"/>
                  <a:pt x="6553200" y="2329873"/>
                </a:cubicBezTo>
                <a:cubicBezTo>
                  <a:pt x="6269182" y="3015673"/>
                  <a:pt x="4740564" y="3844636"/>
                  <a:pt x="4793673" y="4269509"/>
                </a:cubicBezTo>
                <a:cubicBezTo>
                  <a:pt x="4846782" y="4694382"/>
                  <a:pt x="6520872" y="4777509"/>
                  <a:pt x="6871854" y="4879109"/>
                </a:cubicBezTo>
                <a:cubicBezTo>
                  <a:pt x="7222836" y="4980709"/>
                  <a:pt x="6899563" y="4879109"/>
                  <a:pt x="6899563" y="4879109"/>
                </a:cubicBezTo>
                <a:lnTo>
                  <a:pt x="6899563" y="48791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714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21455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0004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78592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1433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464344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152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8932" t="-2500" r="62136" b="50000"/>
          <a:stretch>
            <a:fillRect/>
          </a:stretch>
        </p:blipFill>
        <p:spPr bwMode="auto">
          <a:xfrm>
            <a:off x="428596" y="5434760"/>
            <a:ext cx="571504" cy="923198"/>
          </a:xfrm>
          <a:prstGeom prst="rect">
            <a:avLst/>
          </a:prstGeom>
          <a:noFill/>
        </p:spPr>
      </p:pic>
      <p:pic>
        <p:nvPicPr>
          <p:cNvPr id="3076" name="Picture 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37864" t="-2500" r="41747" b="50000"/>
          <a:stretch>
            <a:fillRect/>
          </a:stretch>
        </p:blipFill>
        <p:spPr bwMode="auto">
          <a:xfrm>
            <a:off x="2214546" y="4143380"/>
            <a:ext cx="666755" cy="1000132"/>
          </a:xfrm>
          <a:prstGeom prst="rect">
            <a:avLst/>
          </a:prstGeom>
          <a:noFill/>
        </p:spPr>
      </p:pic>
      <p:pic>
        <p:nvPicPr>
          <p:cNvPr id="3078" name="Picture 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59709" r="18446" b="52500"/>
          <a:stretch>
            <a:fillRect/>
          </a:stretch>
        </p:blipFill>
        <p:spPr bwMode="auto">
          <a:xfrm>
            <a:off x="357158" y="2376480"/>
            <a:ext cx="661741" cy="838206"/>
          </a:xfrm>
          <a:prstGeom prst="rect">
            <a:avLst/>
          </a:prstGeom>
          <a:noFill/>
        </p:spPr>
      </p:pic>
      <p:pic>
        <p:nvPicPr>
          <p:cNvPr id="3080" name="Picture 8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83010" r="-486" b="50000"/>
          <a:stretch>
            <a:fillRect/>
          </a:stretch>
        </p:blipFill>
        <p:spPr bwMode="auto">
          <a:xfrm>
            <a:off x="3214678" y="571480"/>
            <a:ext cx="514354" cy="857256"/>
          </a:xfrm>
          <a:prstGeom prst="rect">
            <a:avLst/>
          </a:prstGeom>
          <a:noFill/>
        </p:spPr>
      </p:pic>
      <p:pic>
        <p:nvPicPr>
          <p:cNvPr id="3082" name="Picture 10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456" t="55001" r="78155" b="-1"/>
          <a:stretch>
            <a:fillRect/>
          </a:stretch>
        </p:blipFill>
        <p:spPr bwMode="auto">
          <a:xfrm>
            <a:off x="5000628" y="1785926"/>
            <a:ext cx="642942" cy="826639"/>
          </a:xfrm>
          <a:prstGeom prst="rect">
            <a:avLst/>
          </a:prstGeom>
          <a:noFill/>
        </p:spPr>
      </p:pic>
      <p:pic>
        <p:nvPicPr>
          <p:cNvPr id="3084" name="Picture 1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23301" t="55000" r="56310" b="-1"/>
          <a:stretch>
            <a:fillRect/>
          </a:stretch>
        </p:blipFill>
        <p:spPr bwMode="auto">
          <a:xfrm>
            <a:off x="7000892" y="500042"/>
            <a:ext cx="611192" cy="785818"/>
          </a:xfrm>
          <a:prstGeom prst="rect">
            <a:avLst/>
          </a:prstGeom>
          <a:noFill/>
        </p:spPr>
      </p:pic>
      <p:pic>
        <p:nvPicPr>
          <p:cNvPr id="3086" name="Picture 1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45146" t="52500" r="35922" b="-1"/>
          <a:stretch>
            <a:fillRect/>
          </a:stretch>
        </p:blipFill>
        <p:spPr bwMode="auto">
          <a:xfrm>
            <a:off x="7215206" y="2923439"/>
            <a:ext cx="590303" cy="862751"/>
          </a:xfrm>
          <a:prstGeom prst="rect">
            <a:avLst/>
          </a:prstGeom>
          <a:noFill/>
        </p:spPr>
      </p:pic>
      <p:pic>
        <p:nvPicPr>
          <p:cNvPr id="3088" name="Picture 1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65534" t="57500" r="14077" b="2499"/>
          <a:stretch>
            <a:fillRect/>
          </a:stretch>
        </p:blipFill>
        <p:spPr bwMode="auto">
          <a:xfrm>
            <a:off x="6500826" y="5143512"/>
            <a:ext cx="687591" cy="785818"/>
          </a:xfrm>
          <a:prstGeom prst="rect">
            <a:avLst/>
          </a:prstGeom>
          <a:noFill/>
        </p:spPr>
      </p:pic>
      <p:pic>
        <p:nvPicPr>
          <p:cNvPr id="27" name="Рисунок 26" descr="http://s.pikabu.ru/post_img/2013/09/04/11/1378315282_7674364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500438"/>
            <a:ext cx="857256" cy="132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7000892" y="4714884"/>
            <a:ext cx="1571636" cy="17145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57224" y="5857892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Елементарія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786322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Атомград</a:t>
            </a:r>
            <a:endParaRPr lang="ru-RU" sz="2000" dirty="0"/>
          </a:p>
        </p:txBody>
      </p:sp>
      <p:pic>
        <p:nvPicPr>
          <p:cNvPr id="3092" name="Picture 20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1071538" y="4429132"/>
            <a:ext cx="1214446" cy="158812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57158" y="307181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Село </a:t>
            </a:r>
            <a:r>
              <a:rPr lang="uk-UA" sz="20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2000" b="1" i="1" dirty="0" smtClean="0">
                <a:latin typeface="Bookman Old Style" pitchFamily="18" charset="0"/>
              </a:rPr>
              <a:t>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3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071538" y="1857364"/>
            <a:ext cx="1357322" cy="1362412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928794" y="1357298"/>
            <a:ext cx="329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Лабораторна долина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4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5643570" y="1500174"/>
            <a:ext cx="1214446" cy="1588122"/>
          </a:xfrm>
          <a:prstGeom prst="rect">
            <a:avLst/>
          </a:prstGeom>
          <a:noFill/>
        </p:spPr>
      </p:pic>
      <p:pic>
        <p:nvPicPr>
          <p:cNvPr id="3095" name="Picture 23" descr="C:\Users\Admin\Desktop\Безымянный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81" t="11989" r="45953" b="46907"/>
          <a:stretch>
            <a:fillRect/>
          </a:stretch>
        </p:blipFill>
        <p:spPr bwMode="auto">
          <a:xfrm>
            <a:off x="2285984" y="428604"/>
            <a:ext cx="1143008" cy="1055084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4000496" y="2643182"/>
            <a:ext cx="1744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Формулаїв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57950" y="3786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Містечко </a:t>
            </a:r>
          </a:p>
          <a:p>
            <a:r>
              <a:rPr lang="uk-UA" sz="2000" b="1" i="1" dirty="0" err="1" smtClean="0">
                <a:latin typeface="Bookman Old Style" pitchFamily="18" charset="0"/>
              </a:rPr>
              <a:t>“Валентнівка</a:t>
            </a:r>
            <a:r>
              <a:rPr lang="uk-UA" b="1" i="1" dirty="0" err="1" smtClean="0">
                <a:latin typeface="Bookman Old Style" pitchFamily="18" charset="0"/>
              </a:rPr>
              <a:t>”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858016" y="1428736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3096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7574561" y="347642"/>
            <a:ext cx="1230932" cy="1143008"/>
          </a:xfrm>
          <a:prstGeom prst="rect">
            <a:avLst/>
          </a:prstGeom>
          <a:noFill/>
        </p:spPr>
      </p:pic>
      <p:pic>
        <p:nvPicPr>
          <p:cNvPr id="3097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7643834" y="2500306"/>
            <a:ext cx="1143008" cy="1333509"/>
          </a:xfrm>
          <a:prstGeom prst="rect">
            <a:avLst/>
          </a:prstGeom>
          <a:noFill/>
        </p:spPr>
      </p:pic>
      <p:pic>
        <p:nvPicPr>
          <p:cNvPr id="3103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2857488" y="3641295"/>
            <a:ext cx="1643074" cy="1268839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5786446" y="5857892"/>
            <a:ext cx="1476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err="1" smtClean="0">
                <a:latin typeface="Bookman Old Style" pitchFamily="18" charset="0"/>
              </a:rPr>
              <a:t>Т</a:t>
            </a:r>
            <a:r>
              <a:rPr lang="uk-UA" sz="2000" b="1" i="1" dirty="0" err="1" smtClean="0">
                <a:latin typeface="Bookman Old Style" pitchFamily="18" charset="0"/>
              </a:rPr>
              <a:t>естбург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81481E-6 C 0.08715 -0.0456 0.17448 -0.09121 0.1908 -0.13125 C 0.20712 -0.1713 0.11285 -0.22246 0.09844 -0.24028 " pathEditMode="relative" ptsTypes="a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714356"/>
            <a:ext cx="57583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b="1" i="1" dirty="0" smtClean="0">
                <a:latin typeface="Bookman Old Style" pitchFamily="18" charset="0"/>
              </a:rPr>
              <a:t>Село </a:t>
            </a:r>
            <a:r>
              <a:rPr lang="uk-UA" sz="44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4400" b="1" i="1" dirty="0" smtClean="0">
                <a:latin typeface="Bookman Old Style" pitchFamily="18" charset="0"/>
              </a:rPr>
              <a:t> </a:t>
            </a:r>
            <a:endParaRPr lang="ru-RU" sz="4400" b="1" i="1" dirty="0">
              <a:latin typeface="Bookman Old Style" pitchFamily="18" charset="0"/>
            </a:endParaRPr>
          </a:p>
        </p:txBody>
      </p:sp>
      <p:pic>
        <p:nvPicPr>
          <p:cNvPr id="6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643042" y="428604"/>
            <a:ext cx="5846440" cy="58683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428860" y="857232"/>
            <a:ext cx="43300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i="1" dirty="0" smtClean="0">
                <a:latin typeface="Bookman Old Style" pitchFamily="18" charset="0"/>
              </a:rPr>
              <a:t>Морський бій</a:t>
            </a:r>
            <a:endParaRPr lang="ru-RU" sz="4400" b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143116"/>
            <a:ext cx="128588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3071810"/>
            <a:ext cx="128588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929198"/>
            <a:ext cx="128588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4000504"/>
            <a:ext cx="128588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3071810"/>
            <a:ext cx="128588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4929198"/>
            <a:ext cx="128588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28860" y="4000504"/>
            <a:ext cx="128588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428860" y="2143116"/>
            <a:ext cx="128588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14942" y="2143116"/>
            <a:ext cx="150019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4929198"/>
            <a:ext cx="150019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4000504"/>
            <a:ext cx="150019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3071810"/>
            <a:ext cx="150019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2143116"/>
            <a:ext cx="150019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715140" y="3071810"/>
            <a:ext cx="1714512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715140" y="2143116"/>
            <a:ext cx="1714512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4929198"/>
            <a:ext cx="150019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4000504"/>
            <a:ext cx="150019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214942" y="3071810"/>
            <a:ext cx="150019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15140" y="4929198"/>
            <a:ext cx="1714512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715140" y="4000504"/>
            <a:ext cx="1714512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428728" y="2214554"/>
            <a:ext cx="7216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№</a:t>
            </a:r>
            <a:endParaRPr lang="ru-RU" sz="40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571604" y="314324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571604" y="4071942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571604" y="5000636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857488" y="2214554"/>
            <a:ext cx="495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244876" y="2214554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Б</a:t>
            </a:r>
            <a:endParaRPr lang="ru-RU" sz="40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743470" y="2214554"/>
            <a:ext cx="471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7380830" y="2214554"/>
            <a:ext cx="4058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Г</a:t>
            </a:r>
            <a:endParaRPr lang="ru-RU" sz="40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2500298" y="3143248"/>
            <a:ext cx="11126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KOH</a:t>
            </a:r>
            <a:endParaRPr lang="ru-RU" sz="40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259302" y="3143248"/>
            <a:ext cx="4555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C</a:t>
            </a:r>
            <a:endParaRPr lang="ru-RU" sz="40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472981" y="3143248"/>
            <a:ext cx="10278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H</a:t>
            </a:r>
            <a:r>
              <a:rPr lang="en-US" sz="4000" b="1" baseline="-25000" dirty="0" smtClean="0"/>
              <a:t>2</a:t>
            </a:r>
            <a:r>
              <a:rPr lang="en-US" sz="4000" b="1" dirty="0" smtClean="0"/>
              <a:t>O</a:t>
            </a:r>
            <a:endParaRPr lang="ru-RU" sz="40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643702" y="3143248"/>
            <a:ext cx="18573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Ca(OH)</a:t>
            </a:r>
            <a:r>
              <a:rPr lang="en-US" sz="4000" b="1" baseline="-25000" dirty="0" smtClean="0"/>
              <a:t>2</a:t>
            </a:r>
            <a:endParaRPr lang="ru-RU" sz="4000" b="1" baseline="-25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2500298" y="4071942"/>
            <a:ext cx="10775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err="1" smtClean="0"/>
              <a:t>CuO</a:t>
            </a:r>
            <a:endParaRPr lang="ru-RU" sz="40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786183" y="4071942"/>
            <a:ext cx="13573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Na</a:t>
            </a:r>
            <a:r>
              <a:rPr lang="en-US" sz="4000" b="1" baseline="-25000" dirty="0" smtClean="0"/>
              <a:t>2</a:t>
            </a:r>
            <a:r>
              <a:rPr lang="en-US" sz="4000" b="1" dirty="0" smtClean="0"/>
              <a:t>O</a:t>
            </a:r>
            <a:endParaRPr lang="ru-RU" sz="40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071942"/>
            <a:ext cx="16430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MgBr</a:t>
            </a:r>
            <a:r>
              <a:rPr lang="en-US" sz="4000" b="1" baseline="-25000" dirty="0" smtClean="0"/>
              <a:t>2</a:t>
            </a:r>
            <a:endParaRPr lang="ru-RU" sz="4000" b="1" baseline="-250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198296" y="4071942"/>
            <a:ext cx="7312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Cu</a:t>
            </a:r>
            <a:endParaRPr lang="ru-RU" sz="40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714612" y="5000636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O</a:t>
            </a:r>
            <a:r>
              <a:rPr lang="en-US" sz="4000" b="1" baseline="-25000" dirty="0" smtClean="0"/>
              <a:t>2</a:t>
            </a:r>
            <a:endParaRPr lang="ru-RU" sz="4000" b="1" baseline="-250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161519" y="5000636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Si</a:t>
            </a:r>
            <a:endParaRPr lang="ru-RU" sz="40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54733" y="5000636"/>
            <a:ext cx="9460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SO</a:t>
            </a:r>
            <a:r>
              <a:rPr lang="en-US" sz="4000" b="1" baseline="-25000" dirty="0" smtClean="0"/>
              <a:t>3</a:t>
            </a:r>
            <a:endParaRPr lang="ru-RU" sz="4000" b="1" baseline="-25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7190281" y="5000636"/>
            <a:ext cx="7393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Ag</a:t>
            </a:r>
            <a:endParaRPr lang="ru-RU" sz="4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1F618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5F92B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14AD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A866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8BCF6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CC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3300"/>
                                      </p:to>
                                    </p:animClr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99"/>
                                      </p:to>
                                    </p:animClr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1000108"/>
          <a:ext cx="8229600" cy="354331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743200"/>
                <a:gridCol w="2228856"/>
                <a:gridCol w="3257544"/>
              </a:tblGrid>
              <a:tr h="70866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err="1" smtClean="0"/>
                        <a:t>Прості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aseline="0" dirty="0" err="1" smtClean="0"/>
                        <a:t>речовини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uk-UA" sz="2400" dirty="0" smtClean="0"/>
                    </a:p>
                    <a:p>
                      <a:pPr algn="ctr"/>
                      <a:r>
                        <a:rPr lang="uk-UA" sz="2800" dirty="0" smtClean="0"/>
                        <a:t>Складні речовини </a:t>
                      </a:r>
                      <a:endParaRPr lang="ru-RU" sz="2800" i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708662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Метали</a:t>
                      </a:r>
                      <a:r>
                        <a:rPr lang="uk-UA" sz="3600" dirty="0" smtClean="0"/>
                        <a:t> </a:t>
                      </a:r>
                      <a:endParaRPr lang="ru-RU" sz="3600" b="1" i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Неметали</a:t>
                      </a:r>
                      <a:r>
                        <a:rPr lang="uk-UA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86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86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866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196"/>
          <p:cNvSpPr>
            <a:spLocks noChangeArrowheads="1"/>
          </p:cNvSpPr>
          <p:nvPr/>
        </p:nvSpPr>
        <p:spPr bwMode="auto">
          <a:xfrm>
            <a:off x="571472" y="4643446"/>
            <a:ext cx="7191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3200" b="1" dirty="0"/>
              <a:t>O</a:t>
            </a:r>
            <a:r>
              <a:rPr lang="uk-UA" sz="3200" b="1" baseline="-25000" dirty="0"/>
              <a:t>2</a:t>
            </a:r>
            <a:endParaRPr lang="ru-RU" sz="3200" b="1" baseline="-25000" dirty="0"/>
          </a:p>
        </p:txBody>
      </p:sp>
      <p:sp>
        <p:nvSpPr>
          <p:cNvPr id="9" name="Rectangle 197"/>
          <p:cNvSpPr>
            <a:spLocks noChangeArrowheads="1"/>
          </p:cNvSpPr>
          <p:nvPr/>
        </p:nvSpPr>
        <p:spPr bwMode="auto">
          <a:xfrm>
            <a:off x="1928794" y="4643446"/>
            <a:ext cx="7191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3200" b="1" dirty="0" err="1"/>
              <a:t>Sn</a:t>
            </a:r>
            <a:endParaRPr lang="ru-RU" sz="3200" b="1" dirty="0"/>
          </a:p>
        </p:txBody>
      </p:sp>
      <p:sp>
        <p:nvSpPr>
          <p:cNvPr id="10" name="Rectangle 200"/>
          <p:cNvSpPr>
            <a:spLocks noChangeArrowheads="1"/>
          </p:cNvSpPr>
          <p:nvPr/>
        </p:nvSpPr>
        <p:spPr bwMode="auto">
          <a:xfrm>
            <a:off x="7429520" y="4714884"/>
            <a:ext cx="71913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/>
              <a:t>Al</a:t>
            </a:r>
            <a:endParaRPr lang="ru-RU" sz="3200" b="1" baseline="-25000" dirty="0"/>
          </a:p>
        </p:txBody>
      </p:sp>
      <p:sp>
        <p:nvSpPr>
          <p:cNvPr id="11" name="Rectangle 201"/>
          <p:cNvSpPr>
            <a:spLocks noChangeArrowheads="1"/>
          </p:cNvSpPr>
          <p:nvPr/>
        </p:nvSpPr>
        <p:spPr bwMode="auto">
          <a:xfrm>
            <a:off x="1142976" y="5357826"/>
            <a:ext cx="7191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/>
              <a:t>F</a:t>
            </a:r>
            <a:r>
              <a:rPr lang="uk-UA" sz="3200" b="1" baseline="-25000" dirty="0"/>
              <a:t>2</a:t>
            </a:r>
            <a:endParaRPr lang="ru-RU" sz="3200" b="1" baseline="-25000" dirty="0"/>
          </a:p>
        </p:txBody>
      </p:sp>
      <p:sp>
        <p:nvSpPr>
          <p:cNvPr id="12" name="Rectangle 203"/>
          <p:cNvSpPr>
            <a:spLocks noChangeArrowheads="1"/>
          </p:cNvSpPr>
          <p:nvPr/>
        </p:nvSpPr>
        <p:spPr bwMode="auto">
          <a:xfrm>
            <a:off x="3571868" y="4714884"/>
            <a:ext cx="16557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/>
              <a:t>C</a:t>
            </a:r>
            <a:r>
              <a:rPr lang="en-US" sz="3200" b="1" baseline="-25000" dirty="0"/>
              <a:t>6</a:t>
            </a:r>
            <a:r>
              <a:rPr lang="en-US" sz="3200" b="1" dirty="0"/>
              <a:t>H</a:t>
            </a:r>
            <a:r>
              <a:rPr lang="en-US" sz="3200" b="1" baseline="-25000" dirty="0"/>
              <a:t>12</a:t>
            </a:r>
            <a:r>
              <a:rPr lang="en-US" sz="3200" b="1" dirty="0"/>
              <a:t>O</a:t>
            </a:r>
            <a:r>
              <a:rPr lang="en-US" sz="3200" b="1" baseline="-25000" dirty="0"/>
              <a:t>6</a:t>
            </a:r>
            <a:endParaRPr lang="ru-RU" sz="3200" b="1" baseline="-25000" dirty="0"/>
          </a:p>
        </p:txBody>
      </p:sp>
      <p:sp>
        <p:nvSpPr>
          <p:cNvPr id="13" name="Rectangle 205"/>
          <p:cNvSpPr>
            <a:spLocks noChangeArrowheads="1"/>
          </p:cNvSpPr>
          <p:nvPr/>
        </p:nvSpPr>
        <p:spPr bwMode="auto">
          <a:xfrm>
            <a:off x="5143504" y="5357826"/>
            <a:ext cx="7191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/>
              <a:t>C</a:t>
            </a:r>
            <a:r>
              <a:rPr lang="uk-UA" sz="3200" b="1" dirty="0"/>
              <a:t>O</a:t>
            </a:r>
            <a:r>
              <a:rPr lang="uk-UA" sz="3200" b="1" baseline="-25000" dirty="0"/>
              <a:t>2</a:t>
            </a:r>
            <a:endParaRPr lang="ru-RU" sz="3200" b="1" baseline="-25000" dirty="0"/>
          </a:p>
        </p:txBody>
      </p:sp>
      <p:sp>
        <p:nvSpPr>
          <p:cNvPr id="14" name="Rectangle 206"/>
          <p:cNvSpPr>
            <a:spLocks noChangeArrowheads="1"/>
          </p:cNvSpPr>
          <p:nvPr/>
        </p:nvSpPr>
        <p:spPr bwMode="auto">
          <a:xfrm>
            <a:off x="2786050" y="5357826"/>
            <a:ext cx="7191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/>
              <a:t>H</a:t>
            </a:r>
            <a:r>
              <a:rPr lang="en-US" sz="3200" b="1" baseline="-25000" dirty="0"/>
              <a:t>2</a:t>
            </a:r>
            <a:r>
              <a:rPr lang="uk-UA" sz="3200" b="1" dirty="0"/>
              <a:t>O</a:t>
            </a:r>
            <a:r>
              <a:rPr lang="uk-UA" sz="3200" b="1" baseline="-25000" dirty="0"/>
              <a:t>2</a:t>
            </a:r>
            <a:endParaRPr lang="ru-RU" sz="3200" b="1" baseline="-25000" dirty="0"/>
          </a:p>
        </p:txBody>
      </p:sp>
      <p:sp>
        <p:nvSpPr>
          <p:cNvPr id="15" name="Rectangle 208"/>
          <p:cNvSpPr>
            <a:spLocks noChangeArrowheads="1"/>
          </p:cNvSpPr>
          <p:nvPr/>
        </p:nvSpPr>
        <p:spPr bwMode="auto">
          <a:xfrm>
            <a:off x="6786578" y="5429264"/>
            <a:ext cx="7191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/>
              <a:t>S</a:t>
            </a:r>
            <a:endParaRPr lang="ru-RU" sz="3200" b="1" baseline="-25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4786322"/>
            <a:ext cx="574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/>
              <a:t>Fe</a:t>
            </a:r>
            <a:endParaRPr lang="ru-RU" sz="3200" b="1" baseline="-25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92 -0.01944 L 0.36684 -0.32407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L -0.07083 -0.30439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0.2599 -0.31504 " pathEditMode="relative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3032 L -0.51841 -0.2405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-0.66927 -0.1155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4.81481E-6 L 0.3151 -0.31504 " pathEditMode="relative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1 -0.0081 L 0.40816 -0.3127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0.14965 -0.20995 " pathEditMode="relative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1.85185E-6 L -0.30711 -0.20995 " pathEditMode="relative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gameszon.net/content/img/diego/e4f0208e2b4be70ae2bb3ace418f8b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857364"/>
            <a:ext cx="3495675" cy="3438526"/>
          </a:xfrm>
          <a:prstGeom prst="rect">
            <a:avLst/>
          </a:prstGeom>
          <a:noFill/>
        </p:spPr>
      </p:pic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000100" y="766029"/>
            <a:ext cx="735811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Що</a:t>
            </a:r>
            <a:r>
              <a:rPr kumimoji="0" lang="ru-RU" sz="4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так</a:t>
            </a:r>
            <a:r>
              <a:rPr kumimoji="0" lang="uk-UA" sz="4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е хімія? 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1142976" y="785794"/>
            <a:ext cx="7143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zh-CN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Які</a:t>
            </a:r>
            <a:r>
              <a:rPr kumimoji="0" lang="uk-UA" altLang="zh-CN" sz="4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існують явища? </a:t>
            </a:r>
            <a:endParaRPr kumimoji="0" lang="ru-RU" altLang="zh-CN" sz="4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571480"/>
            <a:ext cx="72234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>
                <a:latin typeface="Bookman Old Style" pitchFamily="18" charset="0"/>
              </a:rPr>
              <a:t>Які явища називають</a:t>
            </a:r>
          </a:p>
          <a:p>
            <a:r>
              <a:rPr lang="uk-UA" sz="4400" b="1" i="1" dirty="0" smtClean="0">
                <a:latin typeface="Bookman Old Style" pitchFamily="18" charset="0"/>
              </a:rPr>
              <a:t> хімічними? </a:t>
            </a:r>
            <a:endParaRPr lang="ru-RU" sz="4400" b="1" i="1" dirty="0"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571480"/>
            <a:ext cx="722345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i="1" dirty="0" smtClean="0">
                <a:latin typeface="Bookman Old Style" pitchFamily="18" charset="0"/>
              </a:rPr>
              <a:t>Які явища називають</a:t>
            </a:r>
          </a:p>
          <a:p>
            <a:r>
              <a:rPr lang="uk-UA" sz="4400" b="1" i="1" dirty="0" smtClean="0">
                <a:latin typeface="Bookman Old Style" pitchFamily="18" charset="0"/>
              </a:rPr>
              <a:t> фізичними? </a:t>
            </a:r>
            <a:endParaRPr lang="ru-RU" sz="4400" b="1" i="1" dirty="0"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00318" y="3071810"/>
            <a:ext cx="52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latin typeface="Bookman Old Style" pitchFamily="18" charset="0"/>
              </a:rPr>
              <a:t>н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90294" y="428604"/>
            <a:ext cx="885370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i="1" dirty="0" smtClean="0">
                <a:latin typeface="Bookman Old Style" pitchFamily="18" charset="0"/>
              </a:rPr>
              <a:t>Як елементи розташовані </a:t>
            </a:r>
          </a:p>
          <a:p>
            <a:r>
              <a:rPr lang="uk-UA" sz="4400" b="1" i="1" dirty="0" smtClean="0">
                <a:latin typeface="Bookman Old Style" pitchFamily="18" charset="0"/>
              </a:rPr>
              <a:t> в періодичній системі? </a:t>
            </a:r>
            <a:endParaRPr lang="ru-RU" sz="4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428604"/>
            <a:ext cx="733566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i="1" dirty="0" smtClean="0">
                <a:latin typeface="Bookman Old Style" pitchFamily="18" charset="0"/>
              </a:rPr>
              <a:t>Яку структуру має</a:t>
            </a:r>
          </a:p>
          <a:p>
            <a:r>
              <a:rPr lang="uk-UA" sz="4400" b="1" i="1" dirty="0" smtClean="0">
                <a:latin typeface="Bookman Old Style" pitchFamily="18" charset="0"/>
              </a:rPr>
              <a:t> періодична система? </a:t>
            </a:r>
            <a:endParaRPr lang="ru-RU" sz="4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500042"/>
            <a:ext cx="88582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i="1" dirty="0" smtClean="0">
                <a:latin typeface="Bookman Old Style" pitchFamily="18" charset="0"/>
              </a:rPr>
              <a:t>Скільки періодів у періодичній системі? </a:t>
            </a:r>
            <a:endParaRPr lang="ru-RU" sz="4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09530" y="500042"/>
            <a:ext cx="883447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i="1" dirty="0" smtClean="0">
                <a:latin typeface="Bookman Old Style" pitchFamily="18" charset="0"/>
              </a:rPr>
              <a:t>Скільки груп у періодичній </a:t>
            </a:r>
          </a:p>
          <a:p>
            <a:r>
              <a:rPr lang="uk-UA" sz="4400" b="1" i="1" dirty="0" smtClean="0">
                <a:latin typeface="Bookman Old Style" pitchFamily="18" charset="0"/>
              </a:rPr>
              <a:t>системі? </a:t>
            </a:r>
            <a:endParaRPr lang="ru-RU" sz="4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0.02934 0.342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17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800" decel="100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16 0.33588 " pathEditMode="relative" ptsTypes="AA">
                                      <p:cBhvr>
                                        <p:cTn id="31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722 0.31505 " pathEditMode="relative" ptsTypes="AA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00371 L 0.05069 0.3113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157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302 0.33588 " pathEditMode="relative" ptsTypes="AA">
                                      <p:cBhvr>
                                        <p:cTn id="8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5503 0.29398 " pathEditMode="relative" ptsTypes="AA">
                                      <p:cBhvr>
                                        <p:cTn id="9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6 L 0.05521 0.28334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142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302 0.3044 " pathEditMode="relative" ptsTypes="AA">
                                      <p:cBhvr>
                                        <p:cTn id="1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build="allAtOnce"/>
      <p:bldP spid="70659" grpId="0"/>
      <p:bldP spid="70659" grpId="1"/>
      <p:bldP spid="70659" grpId="2"/>
      <p:bldP spid="11" grpId="0"/>
      <p:bldP spid="11" grpId="1"/>
      <p:bldP spid="11" grpId="2"/>
      <p:bldP spid="12" grpId="0"/>
      <p:bldP spid="12" grpId="1"/>
      <p:bldP spid="12" grpId="2"/>
      <p:bldP spid="14" grpId="0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  <p:bldP spid="17" grpId="0"/>
      <p:bldP spid="17" grpId="1"/>
      <p:bldP spid="17" grpId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642910" y="714356"/>
            <a:ext cx="7786742" cy="5214974"/>
          </a:xfrm>
          <a:custGeom>
            <a:avLst/>
            <a:gdLst>
              <a:gd name="connsiteX0" fmla="*/ 0 w 7222836"/>
              <a:gd name="connsiteY0" fmla="*/ 5045364 h 5045364"/>
              <a:gd name="connsiteX1" fmla="*/ 1856509 w 7222836"/>
              <a:gd name="connsiteY1" fmla="*/ 3756891 h 5045364"/>
              <a:gd name="connsiteX2" fmla="*/ 69273 w 7222836"/>
              <a:gd name="connsiteY2" fmla="*/ 1844964 h 5045364"/>
              <a:gd name="connsiteX3" fmla="*/ 2216727 w 7222836"/>
              <a:gd name="connsiteY3" fmla="*/ 127000 h 5045364"/>
              <a:gd name="connsiteX4" fmla="*/ 4350327 w 7222836"/>
              <a:gd name="connsiteY4" fmla="*/ 1401618 h 5045364"/>
              <a:gd name="connsiteX5" fmla="*/ 6497782 w 7222836"/>
              <a:gd name="connsiteY5" fmla="*/ 154709 h 5045364"/>
              <a:gd name="connsiteX6" fmla="*/ 6553200 w 7222836"/>
              <a:gd name="connsiteY6" fmla="*/ 2329873 h 5045364"/>
              <a:gd name="connsiteX7" fmla="*/ 4793673 w 7222836"/>
              <a:gd name="connsiteY7" fmla="*/ 4269509 h 5045364"/>
              <a:gd name="connsiteX8" fmla="*/ 6871854 w 7222836"/>
              <a:gd name="connsiteY8" fmla="*/ 4879109 h 5045364"/>
              <a:gd name="connsiteX9" fmla="*/ 6899563 w 7222836"/>
              <a:gd name="connsiteY9" fmla="*/ 4879109 h 5045364"/>
              <a:gd name="connsiteX10" fmla="*/ 6899563 w 7222836"/>
              <a:gd name="connsiteY10" fmla="*/ 4879109 h 504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2836" h="5045364">
                <a:moveTo>
                  <a:pt x="0" y="5045364"/>
                </a:moveTo>
                <a:cubicBezTo>
                  <a:pt x="922482" y="4667827"/>
                  <a:pt x="1844964" y="4290291"/>
                  <a:pt x="1856509" y="3756891"/>
                </a:cubicBezTo>
                <a:cubicBezTo>
                  <a:pt x="1868054" y="3223491"/>
                  <a:pt x="9237" y="2449946"/>
                  <a:pt x="69273" y="1844964"/>
                </a:cubicBezTo>
                <a:cubicBezTo>
                  <a:pt x="129309" y="1239982"/>
                  <a:pt x="1503218" y="200891"/>
                  <a:pt x="2216727" y="127000"/>
                </a:cubicBezTo>
                <a:cubicBezTo>
                  <a:pt x="2930236" y="53109"/>
                  <a:pt x="3636818" y="1397000"/>
                  <a:pt x="4350327" y="1401618"/>
                </a:cubicBezTo>
                <a:cubicBezTo>
                  <a:pt x="5063836" y="1406236"/>
                  <a:pt x="6130636" y="0"/>
                  <a:pt x="6497782" y="154709"/>
                </a:cubicBezTo>
                <a:cubicBezTo>
                  <a:pt x="6864928" y="309418"/>
                  <a:pt x="6837218" y="1644073"/>
                  <a:pt x="6553200" y="2329873"/>
                </a:cubicBezTo>
                <a:cubicBezTo>
                  <a:pt x="6269182" y="3015673"/>
                  <a:pt x="4740564" y="3844636"/>
                  <a:pt x="4793673" y="4269509"/>
                </a:cubicBezTo>
                <a:cubicBezTo>
                  <a:pt x="4846782" y="4694382"/>
                  <a:pt x="6520872" y="4777509"/>
                  <a:pt x="6871854" y="4879109"/>
                </a:cubicBezTo>
                <a:cubicBezTo>
                  <a:pt x="7222836" y="4980709"/>
                  <a:pt x="6899563" y="4879109"/>
                  <a:pt x="6899563" y="4879109"/>
                </a:cubicBezTo>
                <a:lnTo>
                  <a:pt x="6899563" y="48791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714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21455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0004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78592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1433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464344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152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8932" t="-2500" r="62136" b="50000"/>
          <a:stretch>
            <a:fillRect/>
          </a:stretch>
        </p:blipFill>
        <p:spPr bwMode="auto">
          <a:xfrm>
            <a:off x="428596" y="5434760"/>
            <a:ext cx="571504" cy="923198"/>
          </a:xfrm>
          <a:prstGeom prst="rect">
            <a:avLst/>
          </a:prstGeom>
          <a:noFill/>
        </p:spPr>
      </p:pic>
      <p:pic>
        <p:nvPicPr>
          <p:cNvPr id="3076" name="Picture 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37864" t="-2500" r="41747" b="50000"/>
          <a:stretch>
            <a:fillRect/>
          </a:stretch>
        </p:blipFill>
        <p:spPr bwMode="auto">
          <a:xfrm>
            <a:off x="2214546" y="4143380"/>
            <a:ext cx="666755" cy="1000132"/>
          </a:xfrm>
          <a:prstGeom prst="rect">
            <a:avLst/>
          </a:prstGeom>
          <a:noFill/>
        </p:spPr>
      </p:pic>
      <p:pic>
        <p:nvPicPr>
          <p:cNvPr id="3078" name="Picture 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59709" r="18446" b="52500"/>
          <a:stretch>
            <a:fillRect/>
          </a:stretch>
        </p:blipFill>
        <p:spPr bwMode="auto">
          <a:xfrm>
            <a:off x="357158" y="2376480"/>
            <a:ext cx="661741" cy="838206"/>
          </a:xfrm>
          <a:prstGeom prst="rect">
            <a:avLst/>
          </a:prstGeom>
          <a:noFill/>
        </p:spPr>
      </p:pic>
      <p:pic>
        <p:nvPicPr>
          <p:cNvPr id="3080" name="Picture 8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83010" r="-486" b="50000"/>
          <a:stretch>
            <a:fillRect/>
          </a:stretch>
        </p:blipFill>
        <p:spPr bwMode="auto">
          <a:xfrm>
            <a:off x="3214678" y="571480"/>
            <a:ext cx="514354" cy="857256"/>
          </a:xfrm>
          <a:prstGeom prst="rect">
            <a:avLst/>
          </a:prstGeom>
          <a:noFill/>
        </p:spPr>
      </p:pic>
      <p:pic>
        <p:nvPicPr>
          <p:cNvPr id="3082" name="Picture 10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456" t="55001" r="78155" b="-1"/>
          <a:stretch>
            <a:fillRect/>
          </a:stretch>
        </p:blipFill>
        <p:spPr bwMode="auto">
          <a:xfrm>
            <a:off x="5000628" y="1785926"/>
            <a:ext cx="642942" cy="826639"/>
          </a:xfrm>
          <a:prstGeom prst="rect">
            <a:avLst/>
          </a:prstGeom>
          <a:noFill/>
        </p:spPr>
      </p:pic>
      <p:pic>
        <p:nvPicPr>
          <p:cNvPr id="3084" name="Picture 1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23301" t="55000" r="56310" b="-1"/>
          <a:stretch>
            <a:fillRect/>
          </a:stretch>
        </p:blipFill>
        <p:spPr bwMode="auto">
          <a:xfrm>
            <a:off x="7000892" y="500042"/>
            <a:ext cx="611192" cy="785818"/>
          </a:xfrm>
          <a:prstGeom prst="rect">
            <a:avLst/>
          </a:prstGeom>
          <a:noFill/>
        </p:spPr>
      </p:pic>
      <p:pic>
        <p:nvPicPr>
          <p:cNvPr id="3086" name="Picture 1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45146" t="52500" r="35922" b="-1"/>
          <a:stretch>
            <a:fillRect/>
          </a:stretch>
        </p:blipFill>
        <p:spPr bwMode="auto">
          <a:xfrm>
            <a:off x="7215206" y="2923439"/>
            <a:ext cx="590303" cy="862751"/>
          </a:xfrm>
          <a:prstGeom prst="rect">
            <a:avLst/>
          </a:prstGeom>
          <a:noFill/>
        </p:spPr>
      </p:pic>
      <p:pic>
        <p:nvPicPr>
          <p:cNvPr id="3088" name="Picture 1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65534" t="57500" r="14077" b="2499"/>
          <a:stretch>
            <a:fillRect/>
          </a:stretch>
        </p:blipFill>
        <p:spPr bwMode="auto">
          <a:xfrm>
            <a:off x="6500826" y="5143512"/>
            <a:ext cx="687591" cy="785818"/>
          </a:xfrm>
          <a:prstGeom prst="rect">
            <a:avLst/>
          </a:prstGeom>
          <a:noFill/>
        </p:spPr>
      </p:pic>
      <p:pic>
        <p:nvPicPr>
          <p:cNvPr id="27" name="Рисунок 26" descr="http://s.pikabu.ru/post_img/2013/09/04/11/1378315282_7674364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1643050"/>
            <a:ext cx="857256" cy="132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7000892" y="4714884"/>
            <a:ext cx="1571636" cy="17145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57224" y="5857892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Елементарія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786322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Атомград</a:t>
            </a:r>
            <a:endParaRPr lang="ru-RU" sz="2000" dirty="0"/>
          </a:p>
        </p:txBody>
      </p:sp>
      <p:pic>
        <p:nvPicPr>
          <p:cNvPr id="3092" name="Picture 20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1071538" y="4429132"/>
            <a:ext cx="1214446" cy="158812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57158" y="307181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Село </a:t>
            </a:r>
            <a:r>
              <a:rPr lang="uk-UA" sz="20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2000" b="1" i="1" dirty="0" smtClean="0">
                <a:latin typeface="Bookman Old Style" pitchFamily="18" charset="0"/>
              </a:rPr>
              <a:t>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3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071538" y="1857364"/>
            <a:ext cx="1357322" cy="1362412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928794" y="1357298"/>
            <a:ext cx="329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Лабораторна долина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4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5643570" y="1500174"/>
            <a:ext cx="1214446" cy="1588122"/>
          </a:xfrm>
          <a:prstGeom prst="rect">
            <a:avLst/>
          </a:prstGeom>
          <a:noFill/>
        </p:spPr>
      </p:pic>
      <p:pic>
        <p:nvPicPr>
          <p:cNvPr id="3095" name="Picture 23" descr="C:\Users\Admin\Desktop\Безымянный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81" t="11989" r="45953" b="46907"/>
          <a:stretch>
            <a:fillRect/>
          </a:stretch>
        </p:blipFill>
        <p:spPr bwMode="auto">
          <a:xfrm>
            <a:off x="2285984" y="428604"/>
            <a:ext cx="1143008" cy="1055084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4000496" y="2643182"/>
            <a:ext cx="1744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Формулаїв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57950" y="3786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Містечко </a:t>
            </a:r>
          </a:p>
          <a:p>
            <a:r>
              <a:rPr lang="uk-UA" sz="2000" b="1" i="1" dirty="0" err="1" smtClean="0">
                <a:latin typeface="Bookman Old Style" pitchFamily="18" charset="0"/>
              </a:rPr>
              <a:t>“Валентнівка</a:t>
            </a:r>
            <a:r>
              <a:rPr lang="uk-UA" b="1" i="1" dirty="0" err="1" smtClean="0">
                <a:latin typeface="Bookman Old Style" pitchFamily="18" charset="0"/>
              </a:rPr>
              <a:t>”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858016" y="1428736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3096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7574561" y="347642"/>
            <a:ext cx="1230932" cy="1143008"/>
          </a:xfrm>
          <a:prstGeom prst="rect">
            <a:avLst/>
          </a:prstGeom>
          <a:noFill/>
        </p:spPr>
      </p:pic>
      <p:pic>
        <p:nvPicPr>
          <p:cNvPr id="3097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7643834" y="2500306"/>
            <a:ext cx="1143008" cy="1333509"/>
          </a:xfrm>
          <a:prstGeom prst="rect">
            <a:avLst/>
          </a:prstGeom>
          <a:noFill/>
        </p:spPr>
      </p:pic>
      <p:pic>
        <p:nvPicPr>
          <p:cNvPr id="3103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2857488" y="3641295"/>
            <a:ext cx="1643074" cy="1268839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5786446" y="5857892"/>
            <a:ext cx="1476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err="1" smtClean="0">
                <a:latin typeface="Bookman Old Style" pitchFamily="18" charset="0"/>
              </a:rPr>
              <a:t>Т</a:t>
            </a:r>
            <a:r>
              <a:rPr lang="uk-UA" sz="2000" b="1" i="1" dirty="0" err="1" smtClean="0">
                <a:latin typeface="Bookman Old Style" pitchFamily="18" charset="0"/>
              </a:rPr>
              <a:t>естбург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C -0.08646 -0.05972 -0.17309 -0.11921 -0.18889 -0.14884 C -0.20451 -0.17847 -0.11007 -0.17384 -0.09444 -0.17847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642918"/>
            <a:ext cx="70198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b="1" i="1" dirty="0" smtClean="0">
                <a:latin typeface="Bookman Old Style" pitchFamily="18" charset="0"/>
              </a:rPr>
              <a:t>Лабораторна долина </a:t>
            </a:r>
            <a:endParaRPr lang="ru-RU" sz="4400" b="1" i="1" dirty="0">
              <a:latin typeface="Bookman Old Style" pitchFamily="18" charset="0"/>
            </a:endParaRPr>
          </a:p>
        </p:txBody>
      </p:sp>
      <p:pic>
        <p:nvPicPr>
          <p:cNvPr id="8" name="Рисунок 7" descr="http://s02.radikal.ru/i175/1104/c0/9bc64907d6f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571612"/>
            <a:ext cx="7215237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500042"/>
            <a:ext cx="82686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i="1" dirty="0" smtClean="0">
                <a:latin typeface="Bookman Old Style" pitchFamily="18" charset="0"/>
              </a:rPr>
              <a:t>Ознаки хімічних реакцій 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785926"/>
            <a:ext cx="692948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uk-UA" sz="2800" b="1" i="1" dirty="0" smtClean="0">
                <a:latin typeface="Bookman Old Style" pitchFamily="18" charset="0"/>
              </a:rPr>
              <a:t> Зміна забарвлення </a:t>
            </a:r>
          </a:p>
          <a:p>
            <a:pPr marL="342900" indent="-342900">
              <a:buAutoNum type="arabicParenR"/>
            </a:pPr>
            <a:r>
              <a:rPr lang="uk-UA" sz="2800" b="1" i="1" dirty="0" smtClean="0">
                <a:latin typeface="Bookman Old Style" pitchFamily="18" charset="0"/>
              </a:rPr>
              <a:t> Зміна запаху </a:t>
            </a:r>
          </a:p>
          <a:p>
            <a:pPr marL="342900" indent="-342900">
              <a:buAutoNum type="arabicParenR"/>
            </a:pPr>
            <a:r>
              <a:rPr lang="uk-UA" sz="2800" b="1" i="1" dirty="0" smtClean="0">
                <a:latin typeface="Bookman Old Style" pitchFamily="18" charset="0"/>
              </a:rPr>
              <a:t> Зміна смаку </a:t>
            </a:r>
          </a:p>
          <a:p>
            <a:pPr marL="342900" indent="-342900">
              <a:buAutoNum type="arabicParenR"/>
            </a:pPr>
            <a:r>
              <a:rPr lang="uk-UA" sz="2800" b="1" i="1" dirty="0" smtClean="0">
                <a:latin typeface="Bookman Old Style" pitchFamily="18" charset="0"/>
              </a:rPr>
              <a:t> Випадання або розчинення   осаду</a:t>
            </a:r>
          </a:p>
          <a:p>
            <a:pPr marL="342900" indent="-342900">
              <a:buAutoNum type="arabicParenR"/>
            </a:pPr>
            <a:r>
              <a:rPr lang="uk-UA" sz="2800" b="1" i="1" dirty="0" smtClean="0">
                <a:latin typeface="Bookman Old Style" pitchFamily="18" charset="0"/>
              </a:rPr>
              <a:t> Виділення або поглинання газу</a:t>
            </a:r>
          </a:p>
          <a:p>
            <a:pPr marL="342900" indent="-342900">
              <a:buAutoNum type="arabicParenR"/>
            </a:pPr>
            <a:r>
              <a:rPr lang="uk-UA" sz="2800" b="1" i="1" dirty="0" smtClean="0">
                <a:latin typeface="Bookman Old Style" pitchFamily="18" charset="0"/>
              </a:rPr>
              <a:t> Виділення або поглинання теплоти</a:t>
            </a:r>
          </a:p>
          <a:p>
            <a:pPr marL="342900" indent="-342900">
              <a:buAutoNum type="arabicParenR"/>
            </a:pPr>
            <a:r>
              <a:rPr lang="uk-UA" sz="2800" b="1" i="1" dirty="0" smtClean="0">
                <a:latin typeface="Bookman Old Style" pitchFamily="18" charset="0"/>
              </a:rPr>
              <a:t> Випромінювання світла 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642910" y="714356"/>
            <a:ext cx="7786742" cy="5214974"/>
          </a:xfrm>
          <a:custGeom>
            <a:avLst/>
            <a:gdLst>
              <a:gd name="connsiteX0" fmla="*/ 0 w 7222836"/>
              <a:gd name="connsiteY0" fmla="*/ 5045364 h 5045364"/>
              <a:gd name="connsiteX1" fmla="*/ 1856509 w 7222836"/>
              <a:gd name="connsiteY1" fmla="*/ 3756891 h 5045364"/>
              <a:gd name="connsiteX2" fmla="*/ 69273 w 7222836"/>
              <a:gd name="connsiteY2" fmla="*/ 1844964 h 5045364"/>
              <a:gd name="connsiteX3" fmla="*/ 2216727 w 7222836"/>
              <a:gd name="connsiteY3" fmla="*/ 127000 h 5045364"/>
              <a:gd name="connsiteX4" fmla="*/ 4350327 w 7222836"/>
              <a:gd name="connsiteY4" fmla="*/ 1401618 h 5045364"/>
              <a:gd name="connsiteX5" fmla="*/ 6497782 w 7222836"/>
              <a:gd name="connsiteY5" fmla="*/ 154709 h 5045364"/>
              <a:gd name="connsiteX6" fmla="*/ 6553200 w 7222836"/>
              <a:gd name="connsiteY6" fmla="*/ 2329873 h 5045364"/>
              <a:gd name="connsiteX7" fmla="*/ 4793673 w 7222836"/>
              <a:gd name="connsiteY7" fmla="*/ 4269509 h 5045364"/>
              <a:gd name="connsiteX8" fmla="*/ 6871854 w 7222836"/>
              <a:gd name="connsiteY8" fmla="*/ 4879109 h 5045364"/>
              <a:gd name="connsiteX9" fmla="*/ 6899563 w 7222836"/>
              <a:gd name="connsiteY9" fmla="*/ 4879109 h 5045364"/>
              <a:gd name="connsiteX10" fmla="*/ 6899563 w 7222836"/>
              <a:gd name="connsiteY10" fmla="*/ 4879109 h 504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2836" h="5045364">
                <a:moveTo>
                  <a:pt x="0" y="5045364"/>
                </a:moveTo>
                <a:cubicBezTo>
                  <a:pt x="922482" y="4667827"/>
                  <a:pt x="1844964" y="4290291"/>
                  <a:pt x="1856509" y="3756891"/>
                </a:cubicBezTo>
                <a:cubicBezTo>
                  <a:pt x="1868054" y="3223491"/>
                  <a:pt x="9237" y="2449946"/>
                  <a:pt x="69273" y="1844964"/>
                </a:cubicBezTo>
                <a:cubicBezTo>
                  <a:pt x="129309" y="1239982"/>
                  <a:pt x="1503218" y="200891"/>
                  <a:pt x="2216727" y="127000"/>
                </a:cubicBezTo>
                <a:cubicBezTo>
                  <a:pt x="2930236" y="53109"/>
                  <a:pt x="3636818" y="1397000"/>
                  <a:pt x="4350327" y="1401618"/>
                </a:cubicBezTo>
                <a:cubicBezTo>
                  <a:pt x="5063836" y="1406236"/>
                  <a:pt x="6130636" y="0"/>
                  <a:pt x="6497782" y="154709"/>
                </a:cubicBezTo>
                <a:cubicBezTo>
                  <a:pt x="6864928" y="309418"/>
                  <a:pt x="6837218" y="1644073"/>
                  <a:pt x="6553200" y="2329873"/>
                </a:cubicBezTo>
                <a:cubicBezTo>
                  <a:pt x="6269182" y="3015673"/>
                  <a:pt x="4740564" y="3844636"/>
                  <a:pt x="4793673" y="4269509"/>
                </a:cubicBezTo>
                <a:cubicBezTo>
                  <a:pt x="4846782" y="4694382"/>
                  <a:pt x="6520872" y="4777509"/>
                  <a:pt x="6871854" y="4879109"/>
                </a:cubicBezTo>
                <a:cubicBezTo>
                  <a:pt x="7222836" y="4980709"/>
                  <a:pt x="6899563" y="4879109"/>
                  <a:pt x="6899563" y="4879109"/>
                </a:cubicBezTo>
                <a:lnTo>
                  <a:pt x="6899563" y="48791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714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21455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0004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78592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1433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464344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152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8932" t="-2500" r="62136" b="50000"/>
          <a:stretch>
            <a:fillRect/>
          </a:stretch>
        </p:blipFill>
        <p:spPr bwMode="auto">
          <a:xfrm>
            <a:off x="428596" y="5434760"/>
            <a:ext cx="571504" cy="923198"/>
          </a:xfrm>
          <a:prstGeom prst="rect">
            <a:avLst/>
          </a:prstGeom>
          <a:noFill/>
        </p:spPr>
      </p:pic>
      <p:pic>
        <p:nvPicPr>
          <p:cNvPr id="3076" name="Picture 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37864" t="-2500" r="41747" b="50000"/>
          <a:stretch>
            <a:fillRect/>
          </a:stretch>
        </p:blipFill>
        <p:spPr bwMode="auto">
          <a:xfrm>
            <a:off x="2214546" y="4143380"/>
            <a:ext cx="666755" cy="1000132"/>
          </a:xfrm>
          <a:prstGeom prst="rect">
            <a:avLst/>
          </a:prstGeom>
          <a:noFill/>
        </p:spPr>
      </p:pic>
      <p:pic>
        <p:nvPicPr>
          <p:cNvPr id="3078" name="Picture 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59709" r="18446" b="52500"/>
          <a:stretch>
            <a:fillRect/>
          </a:stretch>
        </p:blipFill>
        <p:spPr bwMode="auto">
          <a:xfrm>
            <a:off x="357158" y="2376480"/>
            <a:ext cx="661741" cy="838206"/>
          </a:xfrm>
          <a:prstGeom prst="rect">
            <a:avLst/>
          </a:prstGeom>
          <a:noFill/>
        </p:spPr>
      </p:pic>
      <p:pic>
        <p:nvPicPr>
          <p:cNvPr id="3080" name="Picture 8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83010" r="-486" b="50000"/>
          <a:stretch>
            <a:fillRect/>
          </a:stretch>
        </p:blipFill>
        <p:spPr bwMode="auto">
          <a:xfrm>
            <a:off x="3214678" y="571480"/>
            <a:ext cx="514354" cy="857256"/>
          </a:xfrm>
          <a:prstGeom prst="rect">
            <a:avLst/>
          </a:prstGeom>
          <a:noFill/>
        </p:spPr>
      </p:pic>
      <p:pic>
        <p:nvPicPr>
          <p:cNvPr id="3082" name="Picture 10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456" t="55001" r="78155" b="-1"/>
          <a:stretch>
            <a:fillRect/>
          </a:stretch>
        </p:blipFill>
        <p:spPr bwMode="auto">
          <a:xfrm>
            <a:off x="5000628" y="1785926"/>
            <a:ext cx="642942" cy="826639"/>
          </a:xfrm>
          <a:prstGeom prst="rect">
            <a:avLst/>
          </a:prstGeom>
          <a:noFill/>
        </p:spPr>
      </p:pic>
      <p:pic>
        <p:nvPicPr>
          <p:cNvPr id="3084" name="Picture 1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23301" t="55000" r="56310" b="-1"/>
          <a:stretch>
            <a:fillRect/>
          </a:stretch>
        </p:blipFill>
        <p:spPr bwMode="auto">
          <a:xfrm>
            <a:off x="7000892" y="500042"/>
            <a:ext cx="611192" cy="785818"/>
          </a:xfrm>
          <a:prstGeom prst="rect">
            <a:avLst/>
          </a:prstGeom>
          <a:noFill/>
        </p:spPr>
      </p:pic>
      <p:pic>
        <p:nvPicPr>
          <p:cNvPr id="3086" name="Picture 1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45146" t="52500" r="35922" b="-1"/>
          <a:stretch>
            <a:fillRect/>
          </a:stretch>
        </p:blipFill>
        <p:spPr bwMode="auto">
          <a:xfrm>
            <a:off x="7215206" y="2923439"/>
            <a:ext cx="590303" cy="862751"/>
          </a:xfrm>
          <a:prstGeom prst="rect">
            <a:avLst/>
          </a:prstGeom>
          <a:noFill/>
        </p:spPr>
      </p:pic>
      <p:pic>
        <p:nvPicPr>
          <p:cNvPr id="3088" name="Picture 1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65534" t="57500" r="14077" b="2499"/>
          <a:stretch>
            <a:fillRect/>
          </a:stretch>
        </p:blipFill>
        <p:spPr bwMode="auto">
          <a:xfrm>
            <a:off x="6500826" y="5143512"/>
            <a:ext cx="687591" cy="785818"/>
          </a:xfrm>
          <a:prstGeom prst="rect">
            <a:avLst/>
          </a:prstGeom>
          <a:noFill/>
        </p:spPr>
      </p:pic>
      <p:pic>
        <p:nvPicPr>
          <p:cNvPr id="27" name="Рисунок 26" descr="http://s.pikabu.ru/post_img/2013/09/04/11/1378315282_7674364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28604"/>
            <a:ext cx="857256" cy="132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7000892" y="4714884"/>
            <a:ext cx="1571636" cy="17145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57224" y="5857892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Елементарія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786322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Атомград</a:t>
            </a:r>
            <a:endParaRPr lang="ru-RU" sz="2000" dirty="0"/>
          </a:p>
        </p:txBody>
      </p:sp>
      <p:pic>
        <p:nvPicPr>
          <p:cNvPr id="3092" name="Picture 20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1071538" y="4429132"/>
            <a:ext cx="1214446" cy="158812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57158" y="307181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Село </a:t>
            </a:r>
            <a:r>
              <a:rPr lang="uk-UA" sz="20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2000" b="1" i="1" dirty="0" smtClean="0">
                <a:latin typeface="Bookman Old Style" pitchFamily="18" charset="0"/>
              </a:rPr>
              <a:t>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3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071538" y="1857364"/>
            <a:ext cx="1357322" cy="1362412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857356" y="1285860"/>
            <a:ext cx="329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Лабораторна долина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4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5643570" y="1500174"/>
            <a:ext cx="1214446" cy="1588122"/>
          </a:xfrm>
          <a:prstGeom prst="rect">
            <a:avLst/>
          </a:prstGeom>
          <a:noFill/>
        </p:spPr>
      </p:pic>
      <p:pic>
        <p:nvPicPr>
          <p:cNvPr id="3095" name="Picture 23" descr="C:\Users\Admin\Desktop\Безымянный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81" t="11989" r="45953" b="46907"/>
          <a:stretch>
            <a:fillRect/>
          </a:stretch>
        </p:blipFill>
        <p:spPr bwMode="auto">
          <a:xfrm>
            <a:off x="2285984" y="357166"/>
            <a:ext cx="1143008" cy="1055084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5143504" y="3000372"/>
            <a:ext cx="1744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Формулаїв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57950" y="3786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Містечко </a:t>
            </a:r>
          </a:p>
          <a:p>
            <a:r>
              <a:rPr lang="uk-UA" sz="2000" b="1" i="1" dirty="0" err="1" smtClean="0">
                <a:latin typeface="Bookman Old Style" pitchFamily="18" charset="0"/>
              </a:rPr>
              <a:t>“Валентнівка</a:t>
            </a:r>
            <a:r>
              <a:rPr lang="uk-UA" b="1" i="1" dirty="0" err="1" smtClean="0">
                <a:latin typeface="Bookman Old Style" pitchFamily="18" charset="0"/>
              </a:rPr>
              <a:t>”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858016" y="1428736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3096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7574561" y="347642"/>
            <a:ext cx="1230932" cy="1143008"/>
          </a:xfrm>
          <a:prstGeom prst="rect">
            <a:avLst/>
          </a:prstGeom>
          <a:noFill/>
        </p:spPr>
      </p:pic>
      <p:pic>
        <p:nvPicPr>
          <p:cNvPr id="3097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7643834" y="2500306"/>
            <a:ext cx="1143008" cy="1333509"/>
          </a:xfrm>
          <a:prstGeom prst="rect">
            <a:avLst/>
          </a:prstGeom>
          <a:noFill/>
        </p:spPr>
      </p:pic>
      <p:pic>
        <p:nvPicPr>
          <p:cNvPr id="3103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2857488" y="3641295"/>
            <a:ext cx="1643074" cy="1268839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5786446" y="5857892"/>
            <a:ext cx="1476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err="1" smtClean="0">
                <a:latin typeface="Bookman Old Style" pitchFamily="18" charset="0"/>
              </a:rPr>
              <a:t>Т</a:t>
            </a:r>
            <a:r>
              <a:rPr lang="uk-UA" sz="2000" b="1" i="1" dirty="0" err="1" smtClean="0">
                <a:latin typeface="Bookman Old Style" pitchFamily="18" charset="0"/>
              </a:rPr>
              <a:t>естбург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3.7037E-6 C -0.0092 0.05717 -0.01719 0.11458 0.03576 0.14514 C 0.08906 0.17592 0.20451 0.17939 0.32031 0.18379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71934" y="714356"/>
            <a:ext cx="34964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b="1" i="1" dirty="0" err="1" smtClean="0">
                <a:latin typeface="Bookman Old Style" pitchFamily="18" charset="0"/>
              </a:rPr>
              <a:t>Формулаїв</a:t>
            </a:r>
            <a:endParaRPr lang="ru-RU" sz="4400" dirty="0"/>
          </a:p>
        </p:txBody>
      </p:sp>
      <p:pic>
        <p:nvPicPr>
          <p:cNvPr id="6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857224" y="428604"/>
            <a:ext cx="7215238" cy="61876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381000"/>
            <a:ext cx="8572528" cy="815975"/>
          </a:xfrm>
        </p:spPr>
        <p:txBody>
          <a:bodyPr>
            <a:normAutofit/>
          </a:bodyPr>
          <a:lstStyle/>
          <a:p>
            <a:pPr algn="l"/>
            <a:r>
              <a:rPr lang="uk-UA" sz="2400" b="1" dirty="0">
                <a:solidFill>
                  <a:schemeClr val="tx1"/>
                </a:solidFill>
                <a:effectLst/>
                <a:latin typeface="Comic Sans MS" pitchFamily="66" charset="0"/>
              </a:rPr>
              <a:t>1 атом Нітрогену, 4 атоми Гідрогену, 1 атом Хлору</a:t>
            </a:r>
            <a:endParaRPr lang="ru-RU" sz="2400" b="1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3059113" y="1196975"/>
            <a:ext cx="2808287" cy="647700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 dirty="0"/>
              <a:t>NH</a:t>
            </a:r>
            <a:r>
              <a:rPr lang="en-US" sz="4000" b="1" baseline="-25000" dirty="0"/>
              <a:t>4</a:t>
            </a:r>
            <a:r>
              <a:rPr lang="en-US" sz="4000" b="1" dirty="0"/>
              <a:t>Cl</a:t>
            </a:r>
            <a:endParaRPr lang="ru-RU" sz="4000" b="1" dirty="0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642910" y="1989138"/>
            <a:ext cx="850109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uk-UA" sz="2400" b="1" dirty="0">
                <a:latin typeface="Comic Sans MS" pitchFamily="66" charset="0"/>
              </a:rPr>
              <a:t>1 атом Гідрогену, 1 атом Нітрогену, 3 атоми </a:t>
            </a:r>
            <a:r>
              <a:rPr lang="uk-UA" sz="2400" b="1" dirty="0" err="1">
                <a:latin typeface="Comic Sans MS" pitchFamily="66" charset="0"/>
              </a:rPr>
              <a:t>Оксигену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571472" y="3573463"/>
            <a:ext cx="857252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uk-UA" sz="2400" b="1" dirty="0">
                <a:latin typeface="Comic Sans MS" pitchFamily="66" charset="0"/>
              </a:rPr>
              <a:t>2</a:t>
            </a:r>
            <a:r>
              <a:rPr lang="uk-UA" sz="2400" b="1" dirty="0" smtClean="0">
                <a:latin typeface="Comic Sans MS" pitchFamily="66" charset="0"/>
              </a:rPr>
              <a:t> атоми Гідрогену, </a:t>
            </a:r>
            <a:r>
              <a:rPr lang="uk-UA" sz="2400" b="1" dirty="0">
                <a:latin typeface="Comic Sans MS" pitchFamily="66" charset="0"/>
              </a:rPr>
              <a:t>1</a:t>
            </a:r>
            <a:r>
              <a:rPr lang="uk-UA" sz="2400" b="1" dirty="0" smtClean="0">
                <a:latin typeface="Comic Sans MS" pitchFamily="66" charset="0"/>
              </a:rPr>
              <a:t> атом </a:t>
            </a:r>
            <a:r>
              <a:rPr lang="uk-UA" sz="2400" b="1" dirty="0" err="1" smtClean="0">
                <a:latin typeface="Comic Sans MS" pitchFamily="66" charset="0"/>
              </a:rPr>
              <a:t>Сульфуру</a:t>
            </a:r>
            <a:r>
              <a:rPr lang="uk-UA" sz="2400" b="1" dirty="0">
                <a:latin typeface="Comic Sans MS" pitchFamily="66" charset="0"/>
              </a:rPr>
              <a:t>, </a:t>
            </a:r>
            <a:r>
              <a:rPr lang="uk-UA" sz="2400" b="1" dirty="0" smtClean="0">
                <a:latin typeface="Comic Sans MS" pitchFamily="66" charset="0"/>
              </a:rPr>
              <a:t>4 </a:t>
            </a:r>
            <a:r>
              <a:rPr lang="uk-UA" sz="2400" b="1" dirty="0">
                <a:latin typeface="Comic Sans MS" pitchFamily="66" charset="0"/>
              </a:rPr>
              <a:t>атоми </a:t>
            </a:r>
            <a:r>
              <a:rPr lang="uk-UA" sz="2400" b="1" dirty="0" err="1" smtClean="0">
                <a:latin typeface="Comic Sans MS" pitchFamily="66" charset="0"/>
              </a:rPr>
              <a:t>Оксигену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642910" y="5084763"/>
            <a:ext cx="850109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>
                <a:latin typeface="Comic Sans MS" pitchFamily="66" charset="0"/>
              </a:rPr>
              <a:t>1</a:t>
            </a:r>
            <a:r>
              <a:rPr lang="uk-UA" sz="2400" b="1" dirty="0" smtClean="0">
                <a:latin typeface="Comic Sans MS" pitchFamily="66" charset="0"/>
              </a:rPr>
              <a:t> атом Кальцію, </a:t>
            </a:r>
            <a:r>
              <a:rPr lang="uk-UA" sz="2400" b="1" dirty="0">
                <a:latin typeface="Comic Sans MS" pitchFamily="66" charset="0"/>
              </a:rPr>
              <a:t>1</a:t>
            </a:r>
            <a:r>
              <a:rPr lang="uk-UA" sz="2400" b="1" dirty="0" smtClean="0">
                <a:latin typeface="Comic Sans MS" pitchFamily="66" charset="0"/>
              </a:rPr>
              <a:t> атом </a:t>
            </a:r>
            <a:r>
              <a:rPr lang="uk-UA" sz="2400" b="1" dirty="0">
                <a:latin typeface="Comic Sans MS" pitchFamily="66" charset="0"/>
              </a:rPr>
              <a:t>Карбону, </a:t>
            </a:r>
            <a:r>
              <a:rPr lang="uk-UA" sz="2400" b="1" dirty="0" smtClean="0">
                <a:latin typeface="Comic Sans MS" pitchFamily="66" charset="0"/>
              </a:rPr>
              <a:t>3 атоми </a:t>
            </a:r>
            <a:r>
              <a:rPr lang="uk-UA" sz="2400" b="1" dirty="0" err="1">
                <a:latin typeface="Comic Sans MS" pitchFamily="66" charset="0"/>
              </a:rPr>
              <a:t>Оксигену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3071802" y="5572140"/>
            <a:ext cx="2808287" cy="719137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4000" b="1" dirty="0" smtClean="0"/>
              <a:t>С</a:t>
            </a:r>
            <a:r>
              <a:rPr lang="en-US" sz="4000" b="1" dirty="0" smtClean="0"/>
              <a:t>aCO</a:t>
            </a:r>
            <a:r>
              <a:rPr lang="en-US" sz="4000" b="1" baseline="-25000" dirty="0" smtClean="0"/>
              <a:t>3</a:t>
            </a:r>
            <a:endParaRPr lang="ru-RU" sz="4000" b="1" baseline="-25000" dirty="0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2987675" y="4292600"/>
            <a:ext cx="2808288" cy="792163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 dirty="0" smtClean="0"/>
              <a:t>H</a:t>
            </a:r>
            <a:r>
              <a:rPr lang="en-US" sz="3600" b="1" baseline="-25000" dirty="0" smtClean="0"/>
              <a:t>2</a:t>
            </a:r>
            <a:r>
              <a:rPr lang="en-US" sz="4000" b="1" dirty="0" smtClean="0"/>
              <a:t>SO</a:t>
            </a:r>
            <a:r>
              <a:rPr lang="en-US" sz="4000" b="1" baseline="-25000" dirty="0" smtClean="0"/>
              <a:t>4</a:t>
            </a:r>
            <a:endParaRPr lang="ru-RU" sz="4000" b="1" baseline="-25000" dirty="0"/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2987675" y="2781300"/>
            <a:ext cx="2808288" cy="647700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 dirty="0"/>
              <a:t>HNO</a:t>
            </a:r>
            <a:r>
              <a:rPr lang="en-US" sz="4000" b="1" baseline="-25000" dirty="0"/>
              <a:t>3</a:t>
            </a:r>
            <a:endParaRPr lang="ru-RU" sz="4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01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5018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70" decel="100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770" decel="100000"/>
                                        <p:tgtEl>
                                          <p:spTgt spid="501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5018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80" grpId="0" animBg="1"/>
      <p:bldP spid="50182" grpId="0"/>
      <p:bldP spid="50183" grpId="0"/>
      <p:bldP spid="50184" grpId="0"/>
      <p:bldP spid="50185" grpId="0" animBg="1"/>
      <p:bldP spid="50186" grpId="0" animBg="1"/>
      <p:bldP spid="5018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642910" y="714356"/>
            <a:ext cx="7786742" cy="5214974"/>
          </a:xfrm>
          <a:custGeom>
            <a:avLst/>
            <a:gdLst>
              <a:gd name="connsiteX0" fmla="*/ 0 w 7222836"/>
              <a:gd name="connsiteY0" fmla="*/ 5045364 h 5045364"/>
              <a:gd name="connsiteX1" fmla="*/ 1856509 w 7222836"/>
              <a:gd name="connsiteY1" fmla="*/ 3756891 h 5045364"/>
              <a:gd name="connsiteX2" fmla="*/ 69273 w 7222836"/>
              <a:gd name="connsiteY2" fmla="*/ 1844964 h 5045364"/>
              <a:gd name="connsiteX3" fmla="*/ 2216727 w 7222836"/>
              <a:gd name="connsiteY3" fmla="*/ 127000 h 5045364"/>
              <a:gd name="connsiteX4" fmla="*/ 4350327 w 7222836"/>
              <a:gd name="connsiteY4" fmla="*/ 1401618 h 5045364"/>
              <a:gd name="connsiteX5" fmla="*/ 6497782 w 7222836"/>
              <a:gd name="connsiteY5" fmla="*/ 154709 h 5045364"/>
              <a:gd name="connsiteX6" fmla="*/ 6553200 w 7222836"/>
              <a:gd name="connsiteY6" fmla="*/ 2329873 h 5045364"/>
              <a:gd name="connsiteX7" fmla="*/ 4793673 w 7222836"/>
              <a:gd name="connsiteY7" fmla="*/ 4269509 h 5045364"/>
              <a:gd name="connsiteX8" fmla="*/ 6871854 w 7222836"/>
              <a:gd name="connsiteY8" fmla="*/ 4879109 h 5045364"/>
              <a:gd name="connsiteX9" fmla="*/ 6899563 w 7222836"/>
              <a:gd name="connsiteY9" fmla="*/ 4879109 h 5045364"/>
              <a:gd name="connsiteX10" fmla="*/ 6899563 w 7222836"/>
              <a:gd name="connsiteY10" fmla="*/ 4879109 h 504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2836" h="5045364">
                <a:moveTo>
                  <a:pt x="0" y="5045364"/>
                </a:moveTo>
                <a:cubicBezTo>
                  <a:pt x="922482" y="4667827"/>
                  <a:pt x="1844964" y="4290291"/>
                  <a:pt x="1856509" y="3756891"/>
                </a:cubicBezTo>
                <a:cubicBezTo>
                  <a:pt x="1868054" y="3223491"/>
                  <a:pt x="9237" y="2449946"/>
                  <a:pt x="69273" y="1844964"/>
                </a:cubicBezTo>
                <a:cubicBezTo>
                  <a:pt x="129309" y="1239982"/>
                  <a:pt x="1503218" y="200891"/>
                  <a:pt x="2216727" y="127000"/>
                </a:cubicBezTo>
                <a:cubicBezTo>
                  <a:pt x="2930236" y="53109"/>
                  <a:pt x="3636818" y="1397000"/>
                  <a:pt x="4350327" y="1401618"/>
                </a:cubicBezTo>
                <a:cubicBezTo>
                  <a:pt x="5063836" y="1406236"/>
                  <a:pt x="6130636" y="0"/>
                  <a:pt x="6497782" y="154709"/>
                </a:cubicBezTo>
                <a:cubicBezTo>
                  <a:pt x="6864928" y="309418"/>
                  <a:pt x="6837218" y="1644073"/>
                  <a:pt x="6553200" y="2329873"/>
                </a:cubicBezTo>
                <a:cubicBezTo>
                  <a:pt x="6269182" y="3015673"/>
                  <a:pt x="4740564" y="3844636"/>
                  <a:pt x="4793673" y="4269509"/>
                </a:cubicBezTo>
                <a:cubicBezTo>
                  <a:pt x="4846782" y="4694382"/>
                  <a:pt x="6520872" y="4777509"/>
                  <a:pt x="6871854" y="4879109"/>
                </a:cubicBezTo>
                <a:cubicBezTo>
                  <a:pt x="7222836" y="4980709"/>
                  <a:pt x="6899563" y="4879109"/>
                  <a:pt x="6899563" y="4879109"/>
                </a:cubicBezTo>
                <a:lnTo>
                  <a:pt x="6899563" y="48791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714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21455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0004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78592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1433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464344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152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8932" t="-2500" r="62136" b="50000"/>
          <a:stretch>
            <a:fillRect/>
          </a:stretch>
        </p:blipFill>
        <p:spPr bwMode="auto">
          <a:xfrm>
            <a:off x="428596" y="5434760"/>
            <a:ext cx="571504" cy="923198"/>
          </a:xfrm>
          <a:prstGeom prst="rect">
            <a:avLst/>
          </a:prstGeom>
          <a:noFill/>
        </p:spPr>
      </p:pic>
      <p:pic>
        <p:nvPicPr>
          <p:cNvPr id="3076" name="Picture 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37864" t="-2500" r="41747" b="50000"/>
          <a:stretch>
            <a:fillRect/>
          </a:stretch>
        </p:blipFill>
        <p:spPr bwMode="auto">
          <a:xfrm>
            <a:off x="2214546" y="4143380"/>
            <a:ext cx="666755" cy="1000132"/>
          </a:xfrm>
          <a:prstGeom prst="rect">
            <a:avLst/>
          </a:prstGeom>
          <a:noFill/>
        </p:spPr>
      </p:pic>
      <p:pic>
        <p:nvPicPr>
          <p:cNvPr id="3078" name="Picture 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59709" r="18446" b="52500"/>
          <a:stretch>
            <a:fillRect/>
          </a:stretch>
        </p:blipFill>
        <p:spPr bwMode="auto">
          <a:xfrm>
            <a:off x="357158" y="2376480"/>
            <a:ext cx="661741" cy="838206"/>
          </a:xfrm>
          <a:prstGeom prst="rect">
            <a:avLst/>
          </a:prstGeom>
          <a:noFill/>
        </p:spPr>
      </p:pic>
      <p:pic>
        <p:nvPicPr>
          <p:cNvPr id="3080" name="Picture 8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83010" r="-486" b="50000"/>
          <a:stretch>
            <a:fillRect/>
          </a:stretch>
        </p:blipFill>
        <p:spPr bwMode="auto">
          <a:xfrm>
            <a:off x="3214678" y="571480"/>
            <a:ext cx="514354" cy="857256"/>
          </a:xfrm>
          <a:prstGeom prst="rect">
            <a:avLst/>
          </a:prstGeom>
          <a:noFill/>
        </p:spPr>
      </p:pic>
      <p:pic>
        <p:nvPicPr>
          <p:cNvPr id="3082" name="Picture 10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456" t="55001" r="78155" b="-1"/>
          <a:stretch>
            <a:fillRect/>
          </a:stretch>
        </p:blipFill>
        <p:spPr bwMode="auto">
          <a:xfrm>
            <a:off x="5000628" y="1785926"/>
            <a:ext cx="642942" cy="826639"/>
          </a:xfrm>
          <a:prstGeom prst="rect">
            <a:avLst/>
          </a:prstGeom>
          <a:noFill/>
        </p:spPr>
      </p:pic>
      <p:pic>
        <p:nvPicPr>
          <p:cNvPr id="3084" name="Picture 1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23301" t="55000" r="56310" b="-1"/>
          <a:stretch>
            <a:fillRect/>
          </a:stretch>
        </p:blipFill>
        <p:spPr bwMode="auto">
          <a:xfrm>
            <a:off x="7000892" y="500042"/>
            <a:ext cx="611192" cy="785818"/>
          </a:xfrm>
          <a:prstGeom prst="rect">
            <a:avLst/>
          </a:prstGeom>
          <a:noFill/>
        </p:spPr>
      </p:pic>
      <p:pic>
        <p:nvPicPr>
          <p:cNvPr id="3086" name="Picture 1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45146" t="52500" r="35922" b="-1"/>
          <a:stretch>
            <a:fillRect/>
          </a:stretch>
        </p:blipFill>
        <p:spPr bwMode="auto">
          <a:xfrm>
            <a:off x="7215206" y="2923439"/>
            <a:ext cx="590303" cy="862751"/>
          </a:xfrm>
          <a:prstGeom prst="rect">
            <a:avLst/>
          </a:prstGeom>
          <a:noFill/>
        </p:spPr>
      </p:pic>
      <p:pic>
        <p:nvPicPr>
          <p:cNvPr id="3088" name="Picture 1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65534" t="57500" r="14077" b="2499"/>
          <a:stretch>
            <a:fillRect/>
          </a:stretch>
        </p:blipFill>
        <p:spPr bwMode="auto">
          <a:xfrm>
            <a:off x="6500826" y="5143512"/>
            <a:ext cx="687591" cy="785818"/>
          </a:xfrm>
          <a:prstGeom prst="rect">
            <a:avLst/>
          </a:prstGeom>
          <a:noFill/>
        </p:spPr>
      </p:pic>
      <p:pic>
        <p:nvPicPr>
          <p:cNvPr id="27" name="Рисунок 26" descr="http://s.pikabu.ru/post_img/2013/09/04/11/1378315282_7674364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571612"/>
            <a:ext cx="857256" cy="132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7000892" y="4714884"/>
            <a:ext cx="1571636" cy="17145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57224" y="5857892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Елементарія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786322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Атомград</a:t>
            </a:r>
            <a:endParaRPr lang="ru-RU" sz="2000" dirty="0"/>
          </a:p>
        </p:txBody>
      </p:sp>
      <p:pic>
        <p:nvPicPr>
          <p:cNvPr id="3092" name="Picture 20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1071538" y="4429132"/>
            <a:ext cx="1214446" cy="158812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57158" y="307181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Село </a:t>
            </a:r>
            <a:r>
              <a:rPr lang="uk-UA" sz="20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2000" b="1" i="1" dirty="0" smtClean="0">
                <a:latin typeface="Bookman Old Style" pitchFamily="18" charset="0"/>
              </a:rPr>
              <a:t>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3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071538" y="1857364"/>
            <a:ext cx="1357322" cy="1362412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857356" y="1285860"/>
            <a:ext cx="329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Лабораторна долина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4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5643570" y="1500174"/>
            <a:ext cx="1214446" cy="1588122"/>
          </a:xfrm>
          <a:prstGeom prst="rect">
            <a:avLst/>
          </a:prstGeom>
          <a:noFill/>
        </p:spPr>
      </p:pic>
      <p:pic>
        <p:nvPicPr>
          <p:cNvPr id="3095" name="Picture 23" descr="C:\Users\Admin\Desktop\Безымянный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81" t="11989" r="45953" b="46907"/>
          <a:stretch>
            <a:fillRect/>
          </a:stretch>
        </p:blipFill>
        <p:spPr bwMode="auto">
          <a:xfrm>
            <a:off x="2285984" y="357166"/>
            <a:ext cx="1143008" cy="1055084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5143504" y="3000372"/>
            <a:ext cx="1744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Формулаїв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57950" y="3786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Містечко </a:t>
            </a:r>
          </a:p>
          <a:p>
            <a:r>
              <a:rPr lang="uk-UA" sz="2000" b="1" i="1" dirty="0" err="1" smtClean="0">
                <a:latin typeface="Bookman Old Style" pitchFamily="18" charset="0"/>
              </a:rPr>
              <a:t>“Валентнівка</a:t>
            </a:r>
            <a:r>
              <a:rPr lang="uk-UA" b="1" i="1" dirty="0" err="1" smtClean="0">
                <a:latin typeface="Bookman Old Style" pitchFamily="18" charset="0"/>
              </a:rPr>
              <a:t>”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858016" y="1428736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3096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7574561" y="347642"/>
            <a:ext cx="1230932" cy="1143008"/>
          </a:xfrm>
          <a:prstGeom prst="rect">
            <a:avLst/>
          </a:prstGeom>
          <a:noFill/>
        </p:spPr>
      </p:pic>
      <p:pic>
        <p:nvPicPr>
          <p:cNvPr id="3097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7643834" y="2500306"/>
            <a:ext cx="1143008" cy="1333509"/>
          </a:xfrm>
          <a:prstGeom prst="rect">
            <a:avLst/>
          </a:prstGeom>
          <a:noFill/>
        </p:spPr>
      </p:pic>
      <p:pic>
        <p:nvPicPr>
          <p:cNvPr id="3103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2857488" y="3641295"/>
            <a:ext cx="1643074" cy="1268839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5786446" y="5857892"/>
            <a:ext cx="1476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err="1" smtClean="0">
                <a:latin typeface="Bookman Old Style" pitchFamily="18" charset="0"/>
              </a:rPr>
              <a:t>Т</a:t>
            </a:r>
            <a:r>
              <a:rPr lang="uk-UA" sz="2000" b="1" i="1" dirty="0" err="1" smtClean="0">
                <a:latin typeface="Bookman Old Style" pitchFamily="18" charset="0"/>
              </a:rPr>
              <a:t>естбург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C 0.02118 -0.05325 0.04236 -0.10672 0.07569 -0.13959 C 0.10903 -0.17246 0.15451 -0.18542 0.2 -0.19815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43174" y="571480"/>
            <a:ext cx="37785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7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2000232" y="1428736"/>
            <a:ext cx="5643602" cy="52404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елаксаці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24" y="857232"/>
            <a:ext cx="7429552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642910" y="714356"/>
            <a:ext cx="7786742" cy="5214974"/>
          </a:xfrm>
          <a:custGeom>
            <a:avLst/>
            <a:gdLst>
              <a:gd name="connsiteX0" fmla="*/ 0 w 7222836"/>
              <a:gd name="connsiteY0" fmla="*/ 5045364 h 5045364"/>
              <a:gd name="connsiteX1" fmla="*/ 1856509 w 7222836"/>
              <a:gd name="connsiteY1" fmla="*/ 3756891 h 5045364"/>
              <a:gd name="connsiteX2" fmla="*/ 69273 w 7222836"/>
              <a:gd name="connsiteY2" fmla="*/ 1844964 h 5045364"/>
              <a:gd name="connsiteX3" fmla="*/ 2216727 w 7222836"/>
              <a:gd name="connsiteY3" fmla="*/ 127000 h 5045364"/>
              <a:gd name="connsiteX4" fmla="*/ 4350327 w 7222836"/>
              <a:gd name="connsiteY4" fmla="*/ 1401618 h 5045364"/>
              <a:gd name="connsiteX5" fmla="*/ 6497782 w 7222836"/>
              <a:gd name="connsiteY5" fmla="*/ 154709 h 5045364"/>
              <a:gd name="connsiteX6" fmla="*/ 6553200 w 7222836"/>
              <a:gd name="connsiteY6" fmla="*/ 2329873 h 5045364"/>
              <a:gd name="connsiteX7" fmla="*/ 4793673 w 7222836"/>
              <a:gd name="connsiteY7" fmla="*/ 4269509 h 5045364"/>
              <a:gd name="connsiteX8" fmla="*/ 6871854 w 7222836"/>
              <a:gd name="connsiteY8" fmla="*/ 4879109 h 5045364"/>
              <a:gd name="connsiteX9" fmla="*/ 6899563 w 7222836"/>
              <a:gd name="connsiteY9" fmla="*/ 4879109 h 5045364"/>
              <a:gd name="connsiteX10" fmla="*/ 6899563 w 7222836"/>
              <a:gd name="connsiteY10" fmla="*/ 4879109 h 504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2836" h="5045364">
                <a:moveTo>
                  <a:pt x="0" y="5045364"/>
                </a:moveTo>
                <a:cubicBezTo>
                  <a:pt x="922482" y="4667827"/>
                  <a:pt x="1844964" y="4290291"/>
                  <a:pt x="1856509" y="3756891"/>
                </a:cubicBezTo>
                <a:cubicBezTo>
                  <a:pt x="1868054" y="3223491"/>
                  <a:pt x="9237" y="2449946"/>
                  <a:pt x="69273" y="1844964"/>
                </a:cubicBezTo>
                <a:cubicBezTo>
                  <a:pt x="129309" y="1239982"/>
                  <a:pt x="1503218" y="200891"/>
                  <a:pt x="2216727" y="127000"/>
                </a:cubicBezTo>
                <a:cubicBezTo>
                  <a:pt x="2930236" y="53109"/>
                  <a:pt x="3636818" y="1397000"/>
                  <a:pt x="4350327" y="1401618"/>
                </a:cubicBezTo>
                <a:cubicBezTo>
                  <a:pt x="5063836" y="1406236"/>
                  <a:pt x="6130636" y="0"/>
                  <a:pt x="6497782" y="154709"/>
                </a:cubicBezTo>
                <a:cubicBezTo>
                  <a:pt x="6864928" y="309418"/>
                  <a:pt x="6837218" y="1644073"/>
                  <a:pt x="6553200" y="2329873"/>
                </a:cubicBezTo>
                <a:cubicBezTo>
                  <a:pt x="6269182" y="3015673"/>
                  <a:pt x="4740564" y="3844636"/>
                  <a:pt x="4793673" y="4269509"/>
                </a:cubicBezTo>
                <a:cubicBezTo>
                  <a:pt x="4846782" y="4694382"/>
                  <a:pt x="6520872" y="4777509"/>
                  <a:pt x="6871854" y="4879109"/>
                </a:cubicBezTo>
                <a:cubicBezTo>
                  <a:pt x="7222836" y="4980709"/>
                  <a:pt x="6899563" y="4879109"/>
                  <a:pt x="6899563" y="4879109"/>
                </a:cubicBezTo>
                <a:lnTo>
                  <a:pt x="6899563" y="48791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714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21455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0004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78592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1433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464344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152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8932" t="-2500" r="62136" b="50000"/>
          <a:stretch>
            <a:fillRect/>
          </a:stretch>
        </p:blipFill>
        <p:spPr bwMode="auto">
          <a:xfrm>
            <a:off x="428596" y="5434760"/>
            <a:ext cx="571504" cy="923198"/>
          </a:xfrm>
          <a:prstGeom prst="rect">
            <a:avLst/>
          </a:prstGeom>
          <a:noFill/>
        </p:spPr>
      </p:pic>
      <p:pic>
        <p:nvPicPr>
          <p:cNvPr id="3076" name="Picture 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37864" t="-2500" r="41747" b="50000"/>
          <a:stretch>
            <a:fillRect/>
          </a:stretch>
        </p:blipFill>
        <p:spPr bwMode="auto">
          <a:xfrm>
            <a:off x="2214546" y="4143380"/>
            <a:ext cx="666755" cy="1000132"/>
          </a:xfrm>
          <a:prstGeom prst="rect">
            <a:avLst/>
          </a:prstGeom>
          <a:noFill/>
        </p:spPr>
      </p:pic>
      <p:pic>
        <p:nvPicPr>
          <p:cNvPr id="3078" name="Picture 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59709" r="18446" b="52500"/>
          <a:stretch>
            <a:fillRect/>
          </a:stretch>
        </p:blipFill>
        <p:spPr bwMode="auto">
          <a:xfrm>
            <a:off x="357158" y="2376480"/>
            <a:ext cx="661741" cy="838206"/>
          </a:xfrm>
          <a:prstGeom prst="rect">
            <a:avLst/>
          </a:prstGeom>
          <a:noFill/>
        </p:spPr>
      </p:pic>
      <p:pic>
        <p:nvPicPr>
          <p:cNvPr id="3080" name="Picture 8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83010" r="-486" b="50000"/>
          <a:stretch>
            <a:fillRect/>
          </a:stretch>
        </p:blipFill>
        <p:spPr bwMode="auto">
          <a:xfrm>
            <a:off x="3214678" y="571480"/>
            <a:ext cx="514354" cy="857256"/>
          </a:xfrm>
          <a:prstGeom prst="rect">
            <a:avLst/>
          </a:prstGeom>
          <a:noFill/>
        </p:spPr>
      </p:pic>
      <p:pic>
        <p:nvPicPr>
          <p:cNvPr id="3082" name="Picture 10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456" t="55001" r="78155" b="-1"/>
          <a:stretch>
            <a:fillRect/>
          </a:stretch>
        </p:blipFill>
        <p:spPr bwMode="auto">
          <a:xfrm>
            <a:off x="5000628" y="1785926"/>
            <a:ext cx="642942" cy="826639"/>
          </a:xfrm>
          <a:prstGeom prst="rect">
            <a:avLst/>
          </a:prstGeom>
          <a:noFill/>
        </p:spPr>
      </p:pic>
      <p:pic>
        <p:nvPicPr>
          <p:cNvPr id="3084" name="Picture 1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23301" t="55000" r="56310" b="-1"/>
          <a:stretch>
            <a:fillRect/>
          </a:stretch>
        </p:blipFill>
        <p:spPr bwMode="auto">
          <a:xfrm>
            <a:off x="7000892" y="500042"/>
            <a:ext cx="611192" cy="785818"/>
          </a:xfrm>
          <a:prstGeom prst="rect">
            <a:avLst/>
          </a:prstGeom>
          <a:noFill/>
        </p:spPr>
      </p:pic>
      <p:pic>
        <p:nvPicPr>
          <p:cNvPr id="3086" name="Picture 1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45146" t="52500" r="35922" b="-1"/>
          <a:stretch>
            <a:fillRect/>
          </a:stretch>
        </p:blipFill>
        <p:spPr bwMode="auto">
          <a:xfrm>
            <a:off x="7215206" y="2923439"/>
            <a:ext cx="590303" cy="862751"/>
          </a:xfrm>
          <a:prstGeom prst="rect">
            <a:avLst/>
          </a:prstGeom>
          <a:noFill/>
        </p:spPr>
      </p:pic>
      <p:pic>
        <p:nvPicPr>
          <p:cNvPr id="3088" name="Picture 1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65534" t="57500" r="14077" b="2499"/>
          <a:stretch>
            <a:fillRect/>
          </a:stretch>
        </p:blipFill>
        <p:spPr bwMode="auto">
          <a:xfrm>
            <a:off x="6500826" y="5143512"/>
            <a:ext cx="687591" cy="785818"/>
          </a:xfrm>
          <a:prstGeom prst="rect">
            <a:avLst/>
          </a:prstGeom>
          <a:noFill/>
        </p:spPr>
      </p:pic>
      <p:pic>
        <p:nvPicPr>
          <p:cNvPr id="27" name="Рисунок 26" descr="http://s.pikabu.ru/post_img/2013/09/04/11/1378315282_7674364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57166"/>
            <a:ext cx="857256" cy="132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7000892" y="4714884"/>
            <a:ext cx="1571636" cy="17145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57224" y="5857892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Елементарія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786322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Атомград</a:t>
            </a:r>
            <a:endParaRPr lang="ru-RU" sz="2000" dirty="0"/>
          </a:p>
        </p:txBody>
      </p:sp>
      <p:pic>
        <p:nvPicPr>
          <p:cNvPr id="3092" name="Picture 20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1071538" y="4429132"/>
            <a:ext cx="1214446" cy="158812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57158" y="307181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Село </a:t>
            </a:r>
            <a:r>
              <a:rPr lang="uk-UA" sz="20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2000" b="1" i="1" dirty="0" smtClean="0">
                <a:latin typeface="Bookman Old Style" pitchFamily="18" charset="0"/>
              </a:rPr>
              <a:t>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3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071538" y="1857364"/>
            <a:ext cx="1357322" cy="1362412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857356" y="1285860"/>
            <a:ext cx="329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Лабораторна долина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4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5643570" y="1500174"/>
            <a:ext cx="1214446" cy="1588122"/>
          </a:xfrm>
          <a:prstGeom prst="rect">
            <a:avLst/>
          </a:prstGeom>
          <a:noFill/>
        </p:spPr>
      </p:pic>
      <p:pic>
        <p:nvPicPr>
          <p:cNvPr id="3095" name="Picture 23" descr="C:\Users\Admin\Desktop\Безымянный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81" t="11989" r="45953" b="46907"/>
          <a:stretch>
            <a:fillRect/>
          </a:stretch>
        </p:blipFill>
        <p:spPr bwMode="auto">
          <a:xfrm>
            <a:off x="2285984" y="357166"/>
            <a:ext cx="1143008" cy="1055084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5143504" y="3000372"/>
            <a:ext cx="1744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Формулаїв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57950" y="3786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Містечко </a:t>
            </a:r>
          </a:p>
          <a:p>
            <a:r>
              <a:rPr lang="uk-UA" sz="2000" b="1" i="1" dirty="0" err="1" smtClean="0">
                <a:latin typeface="Bookman Old Style" pitchFamily="18" charset="0"/>
              </a:rPr>
              <a:t>“Валентнівка</a:t>
            </a:r>
            <a:r>
              <a:rPr lang="uk-UA" b="1" i="1" dirty="0" err="1" smtClean="0">
                <a:latin typeface="Bookman Old Style" pitchFamily="18" charset="0"/>
              </a:rPr>
              <a:t>”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858016" y="1428736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3096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7574561" y="347642"/>
            <a:ext cx="1230932" cy="1143008"/>
          </a:xfrm>
          <a:prstGeom prst="rect">
            <a:avLst/>
          </a:prstGeom>
          <a:noFill/>
        </p:spPr>
      </p:pic>
      <p:pic>
        <p:nvPicPr>
          <p:cNvPr id="3097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7643834" y="2500306"/>
            <a:ext cx="1143008" cy="1333509"/>
          </a:xfrm>
          <a:prstGeom prst="rect">
            <a:avLst/>
          </a:prstGeom>
          <a:noFill/>
        </p:spPr>
      </p:pic>
      <p:pic>
        <p:nvPicPr>
          <p:cNvPr id="3103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2857488" y="3641295"/>
            <a:ext cx="1643074" cy="1268839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5786446" y="5857892"/>
            <a:ext cx="1476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err="1" smtClean="0">
                <a:latin typeface="Bookman Old Style" pitchFamily="18" charset="0"/>
              </a:rPr>
              <a:t>Т</a:t>
            </a:r>
            <a:r>
              <a:rPr lang="uk-UA" sz="2000" b="1" i="1" dirty="0" err="1" smtClean="0">
                <a:latin typeface="Bookman Old Style" pitchFamily="18" charset="0"/>
              </a:rPr>
              <a:t>естбург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C 0.01337 0.0507 0.02674 0.10162 0.04844 0.13542 C 0.07014 0.16898 0.10018 0.18542 0.13021 0.20208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642910" y="714356"/>
            <a:ext cx="7786742" cy="5214974"/>
          </a:xfrm>
          <a:custGeom>
            <a:avLst/>
            <a:gdLst>
              <a:gd name="connsiteX0" fmla="*/ 0 w 7222836"/>
              <a:gd name="connsiteY0" fmla="*/ 5045364 h 5045364"/>
              <a:gd name="connsiteX1" fmla="*/ 1856509 w 7222836"/>
              <a:gd name="connsiteY1" fmla="*/ 3756891 h 5045364"/>
              <a:gd name="connsiteX2" fmla="*/ 69273 w 7222836"/>
              <a:gd name="connsiteY2" fmla="*/ 1844964 h 5045364"/>
              <a:gd name="connsiteX3" fmla="*/ 2216727 w 7222836"/>
              <a:gd name="connsiteY3" fmla="*/ 127000 h 5045364"/>
              <a:gd name="connsiteX4" fmla="*/ 4350327 w 7222836"/>
              <a:gd name="connsiteY4" fmla="*/ 1401618 h 5045364"/>
              <a:gd name="connsiteX5" fmla="*/ 6497782 w 7222836"/>
              <a:gd name="connsiteY5" fmla="*/ 154709 h 5045364"/>
              <a:gd name="connsiteX6" fmla="*/ 6553200 w 7222836"/>
              <a:gd name="connsiteY6" fmla="*/ 2329873 h 5045364"/>
              <a:gd name="connsiteX7" fmla="*/ 4793673 w 7222836"/>
              <a:gd name="connsiteY7" fmla="*/ 4269509 h 5045364"/>
              <a:gd name="connsiteX8" fmla="*/ 6871854 w 7222836"/>
              <a:gd name="connsiteY8" fmla="*/ 4879109 h 5045364"/>
              <a:gd name="connsiteX9" fmla="*/ 6899563 w 7222836"/>
              <a:gd name="connsiteY9" fmla="*/ 4879109 h 5045364"/>
              <a:gd name="connsiteX10" fmla="*/ 6899563 w 7222836"/>
              <a:gd name="connsiteY10" fmla="*/ 4879109 h 504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2836" h="5045364">
                <a:moveTo>
                  <a:pt x="0" y="5045364"/>
                </a:moveTo>
                <a:cubicBezTo>
                  <a:pt x="922482" y="4667827"/>
                  <a:pt x="1844964" y="4290291"/>
                  <a:pt x="1856509" y="3756891"/>
                </a:cubicBezTo>
                <a:cubicBezTo>
                  <a:pt x="1868054" y="3223491"/>
                  <a:pt x="9237" y="2449946"/>
                  <a:pt x="69273" y="1844964"/>
                </a:cubicBezTo>
                <a:cubicBezTo>
                  <a:pt x="129309" y="1239982"/>
                  <a:pt x="1503218" y="200891"/>
                  <a:pt x="2216727" y="127000"/>
                </a:cubicBezTo>
                <a:cubicBezTo>
                  <a:pt x="2930236" y="53109"/>
                  <a:pt x="3636818" y="1397000"/>
                  <a:pt x="4350327" y="1401618"/>
                </a:cubicBezTo>
                <a:cubicBezTo>
                  <a:pt x="5063836" y="1406236"/>
                  <a:pt x="6130636" y="0"/>
                  <a:pt x="6497782" y="154709"/>
                </a:cubicBezTo>
                <a:cubicBezTo>
                  <a:pt x="6864928" y="309418"/>
                  <a:pt x="6837218" y="1644073"/>
                  <a:pt x="6553200" y="2329873"/>
                </a:cubicBezTo>
                <a:cubicBezTo>
                  <a:pt x="6269182" y="3015673"/>
                  <a:pt x="4740564" y="3844636"/>
                  <a:pt x="4793673" y="4269509"/>
                </a:cubicBezTo>
                <a:cubicBezTo>
                  <a:pt x="4846782" y="4694382"/>
                  <a:pt x="6520872" y="4777509"/>
                  <a:pt x="6871854" y="4879109"/>
                </a:cubicBezTo>
                <a:cubicBezTo>
                  <a:pt x="7222836" y="4980709"/>
                  <a:pt x="6899563" y="4879109"/>
                  <a:pt x="6899563" y="4879109"/>
                </a:cubicBezTo>
                <a:lnTo>
                  <a:pt x="6899563" y="48791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714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21455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0004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78592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1433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464344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152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8932" t="-2500" r="62136" b="50000"/>
          <a:stretch>
            <a:fillRect/>
          </a:stretch>
        </p:blipFill>
        <p:spPr bwMode="auto">
          <a:xfrm>
            <a:off x="428596" y="5434760"/>
            <a:ext cx="571504" cy="923198"/>
          </a:xfrm>
          <a:prstGeom prst="rect">
            <a:avLst/>
          </a:prstGeom>
          <a:noFill/>
        </p:spPr>
      </p:pic>
      <p:pic>
        <p:nvPicPr>
          <p:cNvPr id="3076" name="Picture 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37864" t="-2500" r="41747" b="50000"/>
          <a:stretch>
            <a:fillRect/>
          </a:stretch>
        </p:blipFill>
        <p:spPr bwMode="auto">
          <a:xfrm>
            <a:off x="2214546" y="4143380"/>
            <a:ext cx="666755" cy="1000132"/>
          </a:xfrm>
          <a:prstGeom prst="rect">
            <a:avLst/>
          </a:prstGeom>
          <a:noFill/>
        </p:spPr>
      </p:pic>
      <p:pic>
        <p:nvPicPr>
          <p:cNvPr id="3078" name="Picture 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59709" r="18446" b="52500"/>
          <a:stretch>
            <a:fillRect/>
          </a:stretch>
        </p:blipFill>
        <p:spPr bwMode="auto">
          <a:xfrm>
            <a:off x="357158" y="2376480"/>
            <a:ext cx="661741" cy="838206"/>
          </a:xfrm>
          <a:prstGeom prst="rect">
            <a:avLst/>
          </a:prstGeom>
          <a:noFill/>
        </p:spPr>
      </p:pic>
      <p:pic>
        <p:nvPicPr>
          <p:cNvPr id="3080" name="Picture 8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83010" r="-486" b="50000"/>
          <a:stretch>
            <a:fillRect/>
          </a:stretch>
        </p:blipFill>
        <p:spPr bwMode="auto">
          <a:xfrm>
            <a:off x="3214678" y="571480"/>
            <a:ext cx="514354" cy="857256"/>
          </a:xfrm>
          <a:prstGeom prst="rect">
            <a:avLst/>
          </a:prstGeom>
          <a:noFill/>
        </p:spPr>
      </p:pic>
      <p:pic>
        <p:nvPicPr>
          <p:cNvPr id="3082" name="Picture 10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456" t="55001" r="78155" b="-1"/>
          <a:stretch>
            <a:fillRect/>
          </a:stretch>
        </p:blipFill>
        <p:spPr bwMode="auto">
          <a:xfrm>
            <a:off x="5000628" y="1785926"/>
            <a:ext cx="642942" cy="826639"/>
          </a:xfrm>
          <a:prstGeom prst="rect">
            <a:avLst/>
          </a:prstGeom>
          <a:noFill/>
        </p:spPr>
      </p:pic>
      <p:pic>
        <p:nvPicPr>
          <p:cNvPr id="3084" name="Picture 1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23301" t="55000" r="56310" b="-1"/>
          <a:stretch>
            <a:fillRect/>
          </a:stretch>
        </p:blipFill>
        <p:spPr bwMode="auto">
          <a:xfrm>
            <a:off x="7000892" y="500042"/>
            <a:ext cx="611192" cy="785818"/>
          </a:xfrm>
          <a:prstGeom prst="rect">
            <a:avLst/>
          </a:prstGeom>
          <a:noFill/>
        </p:spPr>
      </p:pic>
      <p:pic>
        <p:nvPicPr>
          <p:cNvPr id="3086" name="Picture 1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45146" t="52500" r="35922" b="-1"/>
          <a:stretch>
            <a:fillRect/>
          </a:stretch>
        </p:blipFill>
        <p:spPr bwMode="auto">
          <a:xfrm>
            <a:off x="7215206" y="2923439"/>
            <a:ext cx="590303" cy="862751"/>
          </a:xfrm>
          <a:prstGeom prst="rect">
            <a:avLst/>
          </a:prstGeom>
          <a:noFill/>
        </p:spPr>
      </p:pic>
      <p:pic>
        <p:nvPicPr>
          <p:cNvPr id="3088" name="Picture 1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65534" t="57500" r="14077" b="2499"/>
          <a:stretch>
            <a:fillRect/>
          </a:stretch>
        </p:blipFill>
        <p:spPr bwMode="auto">
          <a:xfrm>
            <a:off x="6500826" y="5143512"/>
            <a:ext cx="687591" cy="785818"/>
          </a:xfrm>
          <a:prstGeom prst="rect">
            <a:avLst/>
          </a:prstGeom>
          <a:noFill/>
        </p:spPr>
      </p:pic>
      <p:pic>
        <p:nvPicPr>
          <p:cNvPr id="27" name="Рисунок 26" descr="http://s.pikabu.ru/post_img/2013/09/04/11/1378315282_7674364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071942"/>
            <a:ext cx="857256" cy="132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7000892" y="4714884"/>
            <a:ext cx="1571636" cy="17145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57224" y="5857892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Елементарія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786322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Атомград</a:t>
            </a:r>
            <a:endParaRPr lang="ru-RU" sz="2000" dirty="0"/>
          </a:p>
        </p:txBody>
      </p:sp>
      <p:pic>
        <p:nvPicPr>
          <p:cNvPr id="3092" name="Picture 20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1071538" y="4429132"/>
            <a:ext cx="1214446" cy="158812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57158" y="307181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Село </a:t>
            </a:r>
            <a:r>
              <a:rPr lang="uk-UA" sz="20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2000" b="1" i="1" dirty="0" smtClean="0">
                <a:latin typeface="Bookman Old Style" pitchFamily="18" charset="0"/>
              </a:rPr>
              <a:t>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3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071538" y="1857364"/>
            <a:ext cx="1357322" cy="1362412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928794" y="1357298"/>
            <a:ext cx="329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Лабораторна долина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4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5643570" y="1500174"/>
            <a:ext cx="1214446" cy="1588122"/>
          </a:xfrm>
          <a:prstGeom prst="rect">
            <a:avLst/>
          </a:prstGeom>
          <a:noFill/>
        </p:spPr>
      </p:pic>
      <p:pic>
        <p:nvPicPr>
          <p:cNvPr id="3095" name="Picture 23" descr="C:\Users\Admin\Desktop\Безымянный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81" t="11989" r="45953" b="46907"/>
          <a:stretch>
            <a:fillRect/>
          </a:stretch>
        </p:blipFill>
        <p:spPr bwMode="auto">
          <a:xfrm>
            <a:off x="2285984" y="428604"/>
            <a:ext cx="1143008" cy="1055084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4000496" y="2643182"/>
            <a:ext cx="1744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Формулаїв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57950" y="3786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Містечко </a:t>
            </a:r>
          </a:p>
          <a:p>
            <a:r>
              <a:rPr lang="uk-UA" sz="2000" b="1" i="1" dirty="0" err="1" smtClean="0">
                <a:latin typeface="Bookman Old Style" pitchFamily="18" charset="0"/>
              </a:rPr>
              <a:t>“Валентнівка</a:t>
            </a:r>
            <a:r>
              <a:rPr lang="uk-UA" b="1" i="1" dirty="0" err="1" smtClean="0">
                <a:latin typeface="Bookman Old Style" pitchFamily="18" charset="0"/>
              </a:rPr>
              <a:t>”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858016" y="1428736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3096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7574561" y="347642"/>
            <a:ext cx="1230932" cy="1143008"/>
          </a:xfrm>
          <a:prstGeom prst="rect">
            <a:avLst/>
          </a:prstGeom>
          <a:noFill/>
        </p:spPr>
      </p:pic>
      <p:pic>
        <p:nvPicPr>
          <p:cNvPr id="3097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7643834" y="2500306"/>
            <a:ext cx="1143008" cy="1333509"/>
          </a:xfrm>
          <a:prstGeom prst="rect">
            <a:avLst/>
          </a:prstGeom>
          <a:noFill/>
        </p:spPr>
      </p:pic>
      <p:pic>
        <p:nvPicPr>
          <p:cNvPr id="3103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2857488" y="3641295"/>
            <a:ext cx="1643074" cy="1268839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5786446" y="5857892"/>
            <a:ext cx="1476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err="1" smtClean="0">
                <a:latin typeface="Bookman Old Style" pitchFamily="18" charset="0"/>
              </a:rPr>
              <a:t>Т</a:t>
            </a:r>
            <a:r>
              <a:rPr lang="uk-UA" sz="2000" b="1" i="1" dirty="0" err="1" smtClean="0">
                <a:latin typeface="Bookman Old Style" pitchFamily="18" charset="0"/>
              </a:rPr>
              <a:t>естбург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571480"/>
            <a:ext cx="90726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>
                <a:latin typeface="Bookman Old Style" pitchFamily="18" charset="0"/>
              </a:rPr>
              <a:t>Містечко </a:t>
            </a:r>
            <a:r>
              <a:rPr lang="uk-UA" sz="4400" b="1" i="1" dirty="0" err="1" smtClean="0">
                <a:latin typeface="Bookman Old Style" pitchFamily="18" charset="0"/>
              </a:rPr>
              <a:t>“Валентнівка”</a:t>
            </a:r>
            <a:endParaRPr lang="ru-RU" sz="4400" dirty="0"/>
          </a:p>
        </p:txBody>
      </p:sp>
      <p:pic>
        <p:nvPicPr>
          <p:cNvPr id="6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2071670" y="857232"/>
            <a:ext cx="4857784" cy="56674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928670"/>
            <a:ext cx="8715404" cy="887413"/>
          </a:xfrm>
        </p:spPr>
        <p:txBody>
          <a:bodyPr>
            <a:noAutofit/>
          </a:bodyPr>
          <a:lstStyle/>
          <a:p>
            <a:r>
              <a:rPr lang="uk-UA" b="1" i="1" dirty="0" smtClean="0">
                <a:solidFill>
                  <a:schemeClr val="tx1"/>
                </a:solidFill>
                <a:effectLst/>
                <a:latin typeface="Bookman Old Style" pitchFamily="18" charset="0"/>
              </a:rPr>
              <a:t>Визначте оксид, в якому елемент </a:t>
            </a:r>
            <a:r>
              <a:rPr lang="uk-UA" b="1" i="1" dirty="0">
                <a:solidFill>
                  <a:schemeClr val="tx1"/>
                </a:solidFill>
                <a:effectLst/>
                <a:latin typeface="Bookman Old Style" pitchFamily="18" charset="0"/>
              </a:rPr>
              <a:t>має найбільшу валентність</a:t>
            </a:r>
            <a:endParaRPr lang="ru-RU" b="1" i="1" dirty="0"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6286512" y="2500306"/>
            <a:ext cx="20161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 dirty="0"/>
              <a:t>WO</a:t>
            </a:r>
            <a:r>
              <a:rPr lang="uk-UA" sz="5400" b="1" baseline="-25000" dirty="0"/>
              <a:t>3</a:t>
            </a:r>
            <a:endParaRPr lang="ru-RU" sz="5400" b="1" baseline="-25000" dirty="0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928662" y="4633929"/>
            <a:ext cx="19431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 dirty="0" err="1"/>
              <a:t>NiO</a:t>
            </a:r>
            <a:endParaRPr lang="ru-RU" sz="5400" b="1" dirty="0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6429388" y="4705367"/>
            <a:ext cx="15843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 dirty="0"/>
              <a:t>F</a:t>
            </a:r>
            <a:r>
              <a:rPr lang="en-US" sz="5400" b="1" baseline="-25000" dirty="0"/>
              <a:t>2</a:t>
            </a:r>
            <a:r>
              <a:rPr lang="en-US" sz="5400" b="1" dirty="0"/>
              <a:t>O</a:t>
            </a:r>
            <a:endParaRPr lang="ru-RU" sz="5400" b="1" dirty="0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928662" y="2562227"/>
            <a:ext cx="19446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 dirty="0"/>
              <a:t>Al</a:t>
            </a:r>
            <a:r>
              <a:rPr lang="en-US" sz="5400" b="1" baseline="-25000" dirty="0"/>
              <a:t>2</a:t>
            </a:r>
            <a:r>
              <a:rPr lang="en-US" sz="5400" b="1" dirty="0"/>
              <a:t>O</a:t>
            </a:r>
            <a:r>
              <a:rPr lang="en-US" sz="5400" b="1" baseline="-25000" dirty="0"/>
              <a:t>3</a:t>
            </a:r>
            <a:endParaRPr lang="ru-RU" sz="5400" b="1" baseline="-25000" dirty="0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3786182" y="2562227"/>
            <a:ext cx="15843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 dirty="0"/>
              <a:t>V</a:t>
            </a:r>
            <a:r>
              <a:rPr lang="en-US" sz="5400" b="1" baseline="-25000" dirty="0"/>
              <a:t>2</a:t>
            </a:r>
            <a:r>
              <a:rPr lang="en-US" sz="5400" b="1" dirty="0"/>
              <a:t>O</a:t>
            </a:r>
            <a:r>
              <a:rPr lang="en-US" sz="5400" b="1" baseline="-25000" dirty="0"/>
              <a:t>5</a:t>
            </a:r>
            <a:endParaRPr lang="ru-RU" sz="5400" b="1" baseline="-25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4643446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/>
              <a:t>Cl</a:t>
            </a:r>
            <a:r>
              <a:rPr lang="en-US" sz="5400" b="1" baseline="-25000" dirty="0" smtClean="0"/>
              <a:t>2</a:t>
            </a:r>
            <a:r>
              <a:rPr lang="en-US" sz="5400" b="1" dirty="0" smtClean="0"/>
              <a:t>O</a:t>
            </a:r>
            <a:r>
              <a:rPr lang="en-US" sz="5400" b="1" baseline="-25000" dirty="0" smtClean="0"/>
              <a:t>7</a:t>
            </a:r>
            <a:endParaRPr lang="ru-RU" sz="5400" b="1" baseline="-25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2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" dur="2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2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111E-6 L -1.11111E-6 -0.1652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29" grpId="0"/>
      <p:bldP spid="52230" grpId="0"/>
      <p:bldP spid="52231" grpId="0"/>
      <p:bldP spid="52232" grpId="0"/>
      <p:bldP spid="8" grpId="0"/>
      <p:bldP spid="8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642910" y="714356"/>
            <a:ext cx="7786742" cy="5214974"/>
          </a:xfrm>
          <a:custGeom>
            <a:avLst/>
            <a:gdLst>
              <a:gd name="connsiteX0" fmla="*/ 0 w 7222836"/>
              <a:gd name="connsiteY0" fmla="*/ 5045364 h 5045364"/>
              <a:gd name="connsiteX1" fmla="*/ 1856509 w 7222836"/>
              <a:gd name="connsiteY1" fmla="*/ 3756891 h 5045364"/>
              <a:gd name="connsiteX2" fmla="*/ 69273 w 7222836"/>
              <a:gd name="connsiteY2" fmla="*/ 1844964 h 5045364"/>
              <a:gd name="connsiteX3" fmla="*/ 2216727 w 7222836"/>
              <a:gd name="connsiteY3" fmla="*/ 127000 h 5045364"/>
              <a:gd name="connsiteX4" fmla="*/ 4350327 w 7222836"/>
              <a:gd name="connsiteY4" fmla="*/ 1401618 h 5045364"/>
              <a:gd name="connsiteX5" fmla="*/ 6497782 w 7222836"/>
              <a:gd name="connsiteY5" fmla="*/ 154709 h 5045364"/>
              <a:gd name="connsiteX6" fmla="*/ 6553200 w 7222836"/>
              <a:gd name="connsiteY6" fmla="*/ 2329873 h 5045364"/>
              <a:gd name="connsiteX7" fmla="*/ 4793673 w 7222836"/>
              <a:gd name="connsiteY7" fmla="*/ 4269509 h 5045364"/>
              <a:gd name="connsiteX8" fmla="*/ 6871854 w 7222836"/>
              <a:gd name="connsiteY8" fmla="*/ 4879109 h 5045364"/>
              <a:gd name="connsiteX9" fmla="*/ 6899563 w 7222836"/>
              <a:gd name="connsiteY9" fmla="*/ 4879109 h 5045364"/>
              <a:gd name="connsiteX10" fmla="*/ 6899563 w 7222836"/>
              <a:gd name="connsiteY10" fmla="*/ 4879109 h 504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2836" h="5045364">
                <a:moveTo>
                  <a:pt x="0" y="5045364"/>
                </a:moveTo>
                <a:cubicBezTo>
                  <a:pt x="922482" y="4667827"/>
                  <a:pt x="1844964" y="4290291"/>
                  <a:pt x="1856509" y="3756891"/>
                </a:cubicBezTo>
                <a:cubicBezTo>
                  <a:pt x="1868054" y="3223491"/>
                  <a:pt x="9237" y="2449946"/>
                  <a:pt x="69273" y="1844964"/>
                </a:cubicBezTo>
                <a:cubicBezTo>
                  <a:pt x="129309" y="1239982"/>
                  <a:pt x="1503218" y="200891"/>
                  <a:pt x="2216727" y="127000"/>
                </a:cubicBezTo>
                <a:cubicBezTo>
                  <a:pt x="2930236" y="53109"/>
                  <a:pt x="3636818" y="1397000"/>
                  <a:pt x="4350327" y="1401618"/>
                </a:cubicBezTo>
                <a:cubicBezTo>
                  <a:pt x="5063836" y="1406236"/>
                  <a:pt x="6130636" y="0"/>
                  <a:pt x="6497782" y="154709"/>
                </a:cubicBezTo>
                <a:cubicBezTo>
                  <a:pt x="6864928" y="309418"/>
                  <a:pt x="6837218" y="1644073"/>
                  <a:pt x="6553200" y="2329873"/>
                </a:cubicBezTo>
                <a:cubicBezTo>
                  <a:pt x="6269182" y="3015673"/>
                  <a:pt x="4740564" y="3844636"/>
                  <a:pt x="4793673" y="4269509"/>
                </a:cubicBezTo>
                <a:cubicBezTo>
                  <a:pt x="4846782" y="4694382"/>
                  <a:pt x="6520872" y="4777509"/>
                  <a:pt x="6871854" y="4879109"/>
                </a:cubicBezTo>
                <a:cubicBezTo>
                  <a:pt x="7222836" y="4980709"/>
                  <a:pt x="6899563" y="4879109"/>
                  <a:pt x="6899563" y="4879109"/>
                </a:cubicBezTo>
                <a:lnTo>
                  <a:pt x="6899563" y="48791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714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21455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0004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78592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1433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464344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152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8932" t="-2500" r="62136" b="50000"/>
          <a:stretch>
            <a:fillRect/>
          </a:stretch>
        </p:blipFill>
        <p:spPr bwMode="auto">
          <a:xfrm>
            <a:off x="428596" y="5434760"/>
            <a:ext cx="571504" cy="923198"/>
          </a:xfrm>
          <a:prstGeom prst="rect">
            <a:avLst/>
          </a:prstGeom>
          <a:noFill/>
        </p:spPr>
      </p:pic>
      <p:pic>
        <p:nvPicPr>
          <p:cNvPr id="3076" name="Picture 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37864" t="-2500" r="41747" b="50000"/>
          <a:stretch>
            <a:fillRect/>
          </a:stretch>
        </p:blipFill>
        <p:spPr bwMode="auto">
          <a:xfrm>
            <a:off x="2214546" y="4143380"/>
            <a:ext cx="666755" cy="1000132"/>
          </a:xfrm>
          <a:prstGeom prst="rect">
            <a:avLst/>
          </a:prstGeom>
          <a:noFill/>
        </p:spPr>
      </p:pic>
      <p:pic>
        <p:nvPicPr>
          <p:cNvPr id="3078" name="Picture 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59709" r="18446" b="52500"/>
          <a:stretch>
            <a:fillRect/>
          </a:stretch>
        </p:blipFill>
        <p:spPr bwMode="auto">
          <a:xfrm>
            <a:off x="357158" y="2376480"/>
            <a:ext cx="661741" cy="838206"/>
          </a:xfrm>
          <a:prstGeom prst="rect">
            <a:avLst/>
          </a:prstGeom>
          <a:noFill/>
        </p:spPr>
      </p:pic>
      <p:pic>
        <p:nvPicPr>
          <p:cNvPr id="3080" name="Picture 8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83010" r="-486" b="50000"/>
          <a:stretch>
            <a:fillRect/>
          </a:stretch>
        </p:blipFill>
        <p:spPr bwMode="auto">
          <a:xfrm>
            <a:off x="3214678" y="571480"/>
            <a:ext cx="514354" cy="857256"/>
          </a:xfrm>
          <a:prstGeom prst="rect">
            <a:avLst/>
          </a:prstGeom>
          <a:noFill/>
        </p:spPr>
      </p:pic>
      <p:pic>
        <p:nvPicPr>
          <p:cNvPr id="3082" name="Picture 10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456" t="55001" r="78155" b="-1"/>
          <a:stretch>
            <a:fillRect/>
          </a:stretch>
        </p:blipFill>
        <p:spPr bwMode="auto">
          <a:xfrm>
            <a:off x="5000628" y="1785926"/>
            <a:ext cx="642942" cy="826639"/>
          </a:xfrm>
          <a:prstGeom prst="rect">
            <a:avLst/>
          </a:prstGeom>
          <a:noFill/>
        </p:spPr>
      </p:pic>
      <p:pic>
        <p:nvPicPr>
          <p:cNvPr id="3084" name="Picture 1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23301" t="55000" r="56310" b="-1"/>
          <a:stretch>
            <a:fillRect/>
          </a:stretch>
        </p:blipFill>
        <p:spPr bwMode="auto">
          <a:xfrm>
            <a:off x="7000892" y="500042"/>
            <a:ext cx="611192" cy="785818"/>
          </a:xfrm>
          <a:prstGeom prst="rect">
            <a:avLst/>
          </a:prstGeom>
          <a:noFill/>
        </p:spPr>
      </p:pic>
      <p:pic>
        <p:nvPicPr>
          <p:cNvPr id="3086" name="Picture 1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45146" t="52500" r="35922" b="-1"/>
          <a:stretch>
            <a:fillRect/>
          </a:stretch>
        </p:blipFill>
        <p:spPr bwMode="auto">
          <a:xfrm>
            <a:off x="7215206" y="2923439"/>
            <a:ext cx="590303" cy="862751"/>
          </a:xfrm>
          <a:prstGeom prst="rect">
            <a:avLst/>
          </a:prstGeom>
          <a:noFill/>
        </p:spPr>
      </p:pic>
      <p:pic>
        <p:nvPicPr>
          <p:cNvPr id="3088" name="Picture 1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65534" t="57500" r="14077" b="2499"/>
          <a:stretch>
            <a:fillRect/>
          </a:stretch>
        </p:blipFill>
        <p:spPr bwMode="auto">
          <a:xfrm>
            <a:off x="6500826" y="5143512"/>
            <a:ext cx="687591" cy="785818"/>
          </a:xfrm>
          <a:prstGeom prst="rect">
            <a:avLst/>
          </a:prstGeom>
          <a:noFill/>
        </p:spPr>
      </p:pic>
      <p:pic>
        <p:nvPicPr>
          <p:cNvPr id="27" name="Рисунок 26" descr="http://s.pikabu.ru/post_img/2013/09/04/11/1378315282_7674364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1714488"/>
            <a:ext cx="857256" cy="132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7000892" y="4714884"/>
            <a:ext cx="1571636" cy="17145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57224" y="5857892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Елементарія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786322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Атомград</a:t>
            </a:r>
            <a:endParaRPr lang="ru-RU" sz="2000" dirty="0"/>
          </a:p>
        </p:txBody>
      </p:sp>
      <p:pic>
        <p:nvPicPr>
          <p:cNvPr id="3092" name="Picture 20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1071538" y="4429132"/>
            <a:ext cx="1214446" cy="158812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57158" y="307181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Село </a:t>
            </a:r>
            <a:r>
              <a:rPr lang="uk-UA" sz="20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2000" b="1" i="1" dirty="0" smtClean="0">
                <a:latin typeface="Bookman Old Style" pitchFamily="18" charset="0"/>
              </a:rPr>
              <a:t>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3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071538" y="1857364"/>
            <a:ext cx="1357322" cy="1362412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857356" y="1285860"/>
            <a:ext cx="329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Лабораторна долина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4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5643570" y="1500174"/>
            <a:ext cx="1214446" cy="1588122"/>
          </a:xfrm>
          <a:prstGeom prst="rect">
            <a:avLst/>
          </a:prstGeom>
          <a:noFill/>
        </p:spPr>
      </p:pic>
      <p:pic>
        <p:nvPicPr>
          <p:cNvPr id="3095" name="Picture 23" descr="C:\Users\Admin\Desktop\Безымянный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81" t="11989" r="45953" b="46907"/>
          <a:stretch>
            <a:fillRect/>
          </a:stretch>
        </p:blipFill>
        <p:spPr bwMode="auto">
          <a:xfrm>
            <a:off x="2285984" y="357166"/>
            <a:ext cx="1143008" cy="1055084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5143504" y="3000372"/>
            <a:ext cx="1744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Формулаїв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57950" y="3786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Містечко </a:t>
            </a:r>
          </a:p>
          <a:p>
            <a:r>
              <a:rPr lang="uk-UA" sz="2000" b="1" i="1" dirty="0" err="1" smtClean="0">
                <a:latin typeface="Bookman Old Style" pitchFamily="18" charset="0"/>
              </a:rPr>
              <a:t>“Валентнівка</a:t>
            </a:r>
            <a:r>
              <a:rPr lang="uk-UA" b="1" i="1" dirty="0" err="1" smtClean="0">
                <a:latin typeface="Bookman Old Style" pitchFamily="18" charset="0"/>
              </a:rPr>
              <a:t>”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858016" y="1428736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3096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7574561" y="347642"/>
            <a:ext cx="1230932" cy="1143008"/>
          </a:xfrm>
          <a:prstGeom prst="rect">
            <a:avLst/>
          </a:prstGeom>
          <a:noFill/>
        </p:spPr>
      </p:pic>
      <p:pic>
        <p:nvPicPr>
          <p:cNvPr id="3097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7643834" y="2500306"/>
            <a:ext cx="1143008" cy="1333509"/>
          </a:xfrm>
          <a:prstGeom prst="rect">
            <a:avLst/>
          </a:prstGeom>
          <a:noFill/>
        </p:spPr>
      </p:pic>
      <p:pic>
        <p:nvPicPr>
          <p:cNvPr id="3103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2857488" y="3641295"/>
            <a:ext cx="1643074" cy="1268839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5786446" y="5857892"/>
            <a:ext cx="1476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err="1" smtClean="0">
                <a:latin typeface="Bookman Old Style" pitchFamily="18" charset="0"/>
              </a:rPr>
              <a:t>Т</a:t>
            </a:r>
            <a:r>
              <a:rPr lang="uk-UA" sz="2000" b="1" i="1" dirty="0" err="1" smtClean="0">
                <a:latin typeface="Bookman Old Style" pitchFamily="18" charset="0"/>
              </a:rPr>
              <a:t>естбург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C -0.02274 0.04583 -0.04531 0.0919 -0.06823 0.12546 C -0.09114 0.1588 -0.11076 0.17222 -0.13802 0.20023 C -0.16528 0.22824 -0.22448 0.2544 -0.23194 0.29305 C -0.23941 0.33194 -0.21146 0.38218 -0.18333 0.43264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571480"/>
            <a:ext cx="30556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b="1" i="1" dirty="0" err="1" smtClean="0">
                <a:latin typeface="Bookman Old Style" pitchFamily="18" charset="0"/>
              </a:rPr>
              <a:t>Тестбург</a:t>
            </a:r>
            <a:endParaRPr lang="ru-RU" sz="4400" b="1" i="1" dirty="0">
              <a:latin typeface="Bookman Old Style" pitchFamily="18" charset="0"/>
            </a:endParaRPr>
          </a:p>
        </p:txBody>
      </p:sp>
      <p:pic>
        <p:nvPicPr>
          <p:cNvPr id="6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2071670" y="1142984"/>
            <a:ext cx="4429156" cy="48318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2857496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i="1" dirty="0" smtClean="0">
                <a:solidFill>
                  <a:schemeClr val="tx1"/>
                </a:solidFill>
                <a:latin typeface="Bookman Old Style" pitchFamily="18" charset="0"/>
              </a:rPr>
              <a:t>М</a:t>
            </a:r>
            <a:endParaRPr lang="ru-RU" sz="6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2357430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tx1"/>
                </a:solidFill>
                <a:latin typeface="Bookman Old Style" pitchFamily="18" charset="0"/>
              </a:rPr>
              <a:t>О</a:t>
            </a:r>
            <a:endParaRPr lang="ru-RU" sz="66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2857496"/>
            <a:ext cx="1000132" cy="10001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i="1" dirty="0" smtClean="0">
                <a:solidFill>
                  <a:schemeClr val="tx1"/>
                </a:solidFill>
                <a:latin typeface="Bookman Old Style" pitchFamily="18" charset="0"/>
              </a:rPr>
              <a:t>Л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2428868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>
                <a:solidFill>
                  <a:schemeClr val="tx1"/>
                </a:solidFill>
                <a:latin typeface="Bookman Old Style" pitchFamily="18" charset="0"/>
              </a:rPr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2357430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tx1"/>
                </a:solidFill>
                <a:latin typeface="Bookman Old Style" pitchFamily="18" charset="0"/>
              </a:rPr>
              <a:t>У</a:t>
            </a:r>
            <a:endParaRPr lang="ru-RU" sz="66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2786058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tx1"/>
                </a:solidFill>
                <a:latin typeface="Bookman Old Style" pitchFamily="18" charset="0"/>
              </a:rPr>
              <a:t>К</a:t>
            </a:r>
            <a:endParaRPr lang="ru-RU" sz="66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786058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tx1"/>
                </a:solidFill>
                <a:latin typeface="Bookman Old Style" pitchFamily="18" charset="0"/>
              </a:rPr>
              <a:t>Л</a:t>
            </a:r>
            <a:endParaRPr lang="ru-RU" sz="66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00958" y="2357430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tx1"/>
                </a:solidFill>
                <a:latin typeface="Bookman Old Style" pitchFamily="18" charset="0"/>
              </a:rPr>
              <a:t>А</a:t>
            </a:r>
            <a:endParaRPr lang="ru-RU" sz="66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3" name="Picture 4" descr="bar5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661025"/>
            <a:ext cx="8358246" cy="431800"/>
          </a:xfrm>
          <a:prstGeom prst="rect">
            <a:avLst/>
          </a:prstGeom>
          <a:noFill/>
        </p:spPr>
      </p:pic>
      <p:pic>
        <p:nvPicPr>
          <p:cNvPr id="14" name="Picture 4" descr="bar5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928670"/>
            <a:ext cx="8001056" cy="431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5F92B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1F618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8BCF6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14AD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2FC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7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A866"/>
                                      </p:to>
                                    </p:animClr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2" grpId="1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68" y="642918"/>
            <a:ext cx="5400675" cy="1968500"/>
          </a:xfrm>
        </p:spPr>
        <p:txBody>
          <a:bodyPr>
            <a:noAutofit/>
          </a:bodyPr>
          <a:lstStyle/>
          <a:p>
            <a:r>
              <a:rPr lang="uk-UA" sz="5400" b="1" i="1" dirty="0">
                <a:latin typeface="Bookman Old Style" pitchFamily="18" charset="0"/>
              </a:rPr>
              <a:t>Який в</a:t>
            </a:r>
            <a:br>
              <a:rPr lang="uk-UA" sz="5400" b="1" i="1" dirty="0">
                <a:latin typeface="Bookman Old Style" pitchFamily="18" charset="0"/>
              </a:rPr>
            </a:br>
            <a:r>
              <a:rPr lang="uk-UA" sz="5400" b="1" i="1" dirty="0">
                <a:latin typeface="Bookman Old Style" pitchFamily="18" charset="0"/>
              </a:rPr>
              <a:t>тебе настрій?</a:t>
            </a:r>
            <a:endParaRPr lang="ru-RU" sz="5400" b="1" i="1" dirty="0">
              <a:latin typeface="Bookman Old Style" pitchFamily="18" charset="0"/>
            </a:endParaRPr>
          </a:p>
        </p:txBody>
      </p:sp>
      <p:sp>
        <p:nvSpPr>
          <p:cNvPr id="61448" name="AutoShape 8"/>
          <p:cNvSpPr>
            <a:spLocks noChangeArrowheads="1"/>
          </p:cNvSpPr>
          <p:nvPr/>
        </p:nvSpPr>
        <p:spPr bwMode="auto">
          <a:xfrm>
            <a:off x="3357554" y="4071942"/>
            <a:ext cx="2447925" cy="2233613"/>
          </a:xfrm>
          <a:prstGeom prst="smileyFace">
            <a:avLst>
              <a:gd name="adj" fmla="val -4653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49" name="AutoShape 9"/>
          <p:cNvSpPr>
            <a:spLocks noChangeArrowheads="1"/>
          </p:cNvSpPr>
          <p:nvPr/>
        </p:nvSpPr>
        <p:spPr bwMode="auto">
          <a:xfrm>
            <a:off x="6143636" y="3195652"/>
            <a:ext cx="2447925" cy="2233612"/>
          </a:xfrm>
          <a:prstGeom prst="smileyFace">
            <a:avLst>
              <a:gd name="adj" fmla="val 72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451" name="Picture 11" descr="513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3635375" cy="2565400"/>
          </a:xfrm>
          <a:prstGeom prst="rect">
            <a:avLst/>
          </a:prstGeom>
          <a:noFill/>
        </p:spPr>
      </p:pic>
      <p:pic>
        <p:nvPicPr>
          <p:cNvPr id="61452" name="Picture 12" descr="9ff1da22907b5780240546bdca0b06cd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5157788"/>
            <a:ext cx="3455987" cy="1008062"/>
          </a:xfrm>
          <a:prstGeom prst="rect">
            <a:avLst/>
          </a:prstGeom>
          <a:noFill/>
        </p:spPr>
      </p:pic>
      <p:pic>
        <p:nvPicPr>
          <p:cNvPr id="61453" name="Picture 13" descr="9ff1da22907b5780240546bdca0b06cd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852738"/>
            <a:ext cx="3324225" cy="766762"/>
          </a:xfrm>
          <a:prstGeom prst="rect">
            <a:avLst/>
          </a:prstGeom>
          <a:noFill/>
        </p:spPr>
      </p:pic>
      <p:pic>
        <p:nvPicPr>
          <p:cNvPr id="61454" name="Picture 14" descr="9ff1da22907b5780240546bdca0b06cd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5373688"/>
            <a:ext cx="3419475" cy="863600"/>
          </a:xfrm>
          <a:prstGeom prst="rect">
            <a:avLst/>
          </a:prstGeom>
          <a:noFill/>
        </p:spPr>
      </p:pic>
      <p:pic>
        <p:nvPicPr>
          <p:cNvPr id="61455" name="Picture 15" descr="9ff1da22907b5780240546bdca0b06cd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3857620" y="3429000"/>
            <a:ext cx="3384550" cy="642942"/>
          </a:xfrm>
          <a:prstGeom prst="rect">
            <a:avLst/>
          </a:prstGeom>
          <a:noFill/>
        </p:spPr>
      </p:pic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500034" y="3143248"/>
            <a:ext cx="2447925" cy="2233613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8" grpId="0" animBg="1"/>
      <p:bldP spid="61449" grpId="0" animBg="1"/>
      <p:bldP spid="1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642910" y="714356"/>
            <a:ext cx="7786742" cy="5214974"/>
          </a:xfrm>
          <a:custGeom>
            <a:avLst/>
            <a:gdLst>
              <a:gd name="connsiteX0" fmla="*/ 0 w 7222836"/>
              <a:gd name="connsiteY0" fmla="*/ 5045364 h 5045364"/>
              <a:gd name="connsiteX1" fmla="*/ 1856509 w 7222836"/>
              <a:gd name="connsiteY1" fmla="*/ 3756891 h 5045364"/>
              <a:gd name="connsiteX2" fmla="*/ 69273 w 7222836"/>
              <a:gd name="connsiteY2" fmla="*/ 1844964 h 5045364"/>
              <a:gd name="connsiteX3" fmla="*/ 2216727 w 7222836"/>
              <a:gd name="connsiteY3" fmla="*/ 127000 h 5045364"/>
              <a:gd name="connsiteX4" fmla="*/ 4350327 w 7222836"/>
              <a:gd name="connsiteY4" fmla="*/ 1401618 h 5045364"/>
              <a:gd name="connsiteX5" fmla="*/ 6497782 w 7222836"/>
              <a:gd name="connsiteY5" fmla="*/ 154709 h 5045364"/>
              <a:gd name="connsiteX6" fmla="*/ 6553200 w 7222836"/>
              <a:gd name="connsiteY6" fmla="*/ 2329873 h 5045364"/>
              <a:gd name="connsiteX7" fmla="*/ 4793673 w 7222836"/>
              <a:gd name="connsiteY7" fmla="*/ 4269509 h 5045364"/>
              <a:gd name="connsiteX8" fmla="*/ 6871854 w 7222836"/>
              <a:gd name="connsiteY8" fmla="*/ 4879109 h 5045364"/>
              <a:gd name="connsiteX9" fmla="*/ 6899563 w 7222836"/>
              <a:gd name="connsiteY9" fmla="*/ 4879109 h 5045364"/>
              <a:gd name="connsiteX10" fmla="*/ 6899563 w 7222836"/>
              <a:gd name="connsiteY10" fmla="*/ 4879109 h 504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22836" h="5045364">
                <a:moveTo>
                  <a:pt x="0" y="5045364"/>
                </a:moveTo>
                <a:cubicBezTo>
                  <a:pt x="922482" y="4667827"/>
                  <a:pt x="1844964" y="4290291"/>
                  <a:pt x="1856509" y="3756891"/>
                </a:cubicBezTo>
                <a:cubicBezTo>
                  <a:pt x="1868054" y="3223491"/>
                  <a:pt x="9237" y="2449946"/>
                  <a:pt x="69273" y="1844964"/>
                </a:cubicBezTo>
                <a:cubicBezTo>
                  <a:pt x="129309" y="1239982"/>
                  <a:pt x="1503218" y="200891"/>
                  <a:pt x="2216727" y="127000"/>
                </a:cubicBezTo>
                <a:cubicBezTo>
                  <a:pt x="2930236" y="53109"/>
                  <a:pt x="3636818" y="1397000"/>
                  <a:pt x="4350327" y="1401618"/>
                </a:cubicBezTo>
                <a:cubicBezTo>
                  <a:pt x="5063836" y="1406236"/>
                  <a:pt x="6130636" y="0"/>
                  <a:pt x="6497782" y="154709"/>
                </a:cubicBezTo>
                <a:cubicBezTo>
                  <a:pt x="6864928" y="309418"/>
                  <a:pt x="6837218" y="1644073"/>
                  <a:pt x="6553200" y="2329873"/>
                </a:cubicBezTo>
                <a:cubicBezTo>
                  <a:pt x="6269182" y="3015673"/>
                  <a:pt x="4740564" y="3844636"/>
                  <a:pt x="4793673" y="4269509"/>
                </a:cubicBezTo>
                <a:cubicBezTo>
                  <a:pt x="4846782" y="4694382"/>
                  <a:pt x="6520872" y="4777509"/>
                  <a:pt x="6871854" y="4879109"/>
                </a:cubicBezTo>
                <a:cubicBezTo>
                  <a:pt x="7222836" y="4980709"/>
                  <a:pt x="6899563" y="4879109"/>
                  <a:pt x="6899563" y="4879109"/>
                </a:cubicBezTo>
                <a:lnTo>
                  <a:pt x="6899563" y="48791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714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21455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0004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78592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14338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9256" y="464344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15272" y="542926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8932" t="-2500" r="62136" b="50000"/>
          <a:stretch>
            <a:fillRect/>
          </a:stretch>
        </p:blipFill>
        <p:spPr bwMode="auto">
          <a:xfrm>
            <a:off x="428596" y="5434760"/>
            <a:ext cx="571504" cy="923198"/>
          </a:xfrm>
          <a:prstGeom prst="rect">
            <a:avLst/>
          </a:prstGeom>
          <a:noFill/>
        </p:spPr>
      </p:pic>
      <p:pic>
        <p:nvPicPr>
          <p:cNvPr id="3076" name="Picture 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37864" t="-2500" r="41747" b="50000"/>
          <a:stretch>
            <a:fillRect/>
          </a:stretch>
        </p:blipFill>
        <p:spPr bwMode="auto">
          <a:xfrm>
            <a:off x="2214546" y="4143380"/>
            <a:ext cx="666755" cy="1000132"/>
          </a:xfrm>
          <a:prstGeom prst="rect">
            <a:avLst/>
          </a:prstGeom>
          <a:noFill/>
        </p:spPr>
      </p:pic>
      <p:pic>
        <p:nvPicPr>
          <p:cNvPr id="3078" name="Picture 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59709" r="18446" b="52500"/>
          <a:stretch>
            <a:fillRect/>
          </a:stretch>
        </p:blipFill>
        <p:spPr bwMode="auto">
          <a:xfrm>
            <a:off x="357158" y="2376480"/>
            <a:ext cx="661741" cy="838206"/>
          </a:xfrm>
          <a:prstGeom prst="rect">
            <a:avLst/>
          </a:prstGeom>
          <a:noFill/>
        </p:spPr>
      </p:pic>
      <p:pic>
        <p:nvPicPr>
          <p:cNvPr id="3080" name="Picture 8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83010" r="-486" b="50000"/>
          <a:stretch>
            <a:fillRect/>
          </a:stretch>
        </p:blipFill>
        <p:spPr bwMode="auto">
          <a:xfrm>
            <a:off x="3214678" y="571480"/>
            <a:ext cx="514354" cy="857256"/>
          </a:xfrm>
          <a:prstGeom prst="rect">
            <a:avLst/>
          </a:prstGeom>
          <a:noFill/>
        </p:spPr>
      </p:pic>
      <p:pic>
        <p:nvPicPr>
          <p:cNvPr id="3082" name="Picture 10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1456" t="55001" r="78155" b="-1"/>
          <a:stretch>
            <a:fillRect/>
          </a:stretch>
        </p:blipFill>
        <p:spPr bwMode="auto">
          <a:xfrm>
            <a:off x="5000628" y="1785926"/>
            <a:ext cx="642942" cy="826639"/>
          </a:xfrm>
          <a:prstGeom prst="rect">
            <a:avLst/>
          </a:prstGeom>
          <a:noFill/>
        </p:spPr>
      </p:pic>
      <p:pic>
        <p:nvPicPr>
          <p:cNvPr id="3084" name="Picture 12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23301" t="55000" r="56310" b="-1"/>
          <a:stretch>
            <a:fillRect/>
          </a:stretch>
        </p:blipFill>
        <p:spPr bwMode="auto">
          <a:xfrm>
            <a:off x="7000892" y="500042"/>
            <a:ext cx="611192" cy="785818"/>
          </a:xfrm>
          <a:prstGeom prst="rect">
            <a:avLst/>
          </a:prstGeom>
          <a:noFill/>
        </p:spPr>
      </p:pic>
      <p:pic>
        <p:nvPicPr>
          <p:cNvPr id="3086" name="Picture 14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45146" t="52500" r="35922" b="-1"/>
          <a:stretch>
            <a:fillRect/>
          </a:stretch>
        </p:blipFill>
        <p:spPr bwMode="auto">
          <a:xfrm>
            <a:off x="7215206" y="2923439"/>
            <a:ext cx="590303" cy="862751"/>
          </a:xfrm>
          <a:prstGeom prst="rect">
            <a:avLst/>
          </a:prstGeom>
          <a:noFill/>
        </p:spPr>
      </p:pic>
      <p:pic>
        <p:nvPicPr>
          <p:cNvPr id="3088" name="Picture 16" descr="https://www.stihi.ru/pics/2013/09/12/3487.gif"/>
          <p:cNvPicPr>
            <a:picLocks noChangeAspect="1" noChangeArrowheads="1"/>
          </p:cNvPicPr>
          <p:nvPr/>
        </p:nvPicPr>
        <p:blipFill>
          <a:blip r:embed="rId3" cstate="print"/>
          <a:srcRect l="65534" t="57500" r="14077" b="2499"/>
          <a:stretch>
            <a:fillRect/>
          </a:stretch>
        </p:blipFill>
        <p:spPr bwMode="auto">
          <a:xfrm>
            <a:off x="6500826" y="5143512"/>
            <a:ext cx="687591" cy="785818"/>
          </a:xfrm>
          <a:prstGeom prst="rect">
            <a:avLst/>
          </a:prstGeom>
          <a:noFill/>
        </p:spPr>
      </p:pic>
      <p:pic>
        <p:nvPicPr>
          <p:cNvPr id="27" name="Рисунок 26" descr="http://s.pikabu.ru/post_img/2013/09/04/11/1378315282_7674364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572008"/>
            <a:ext cx="857256" cy="132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70" t="50153" r="23574" b="24278"/>
          <a:stretch>
            <a:fillRect/>
          </a:stretch>
        </p:blipFill>
        <p:spPr bwMode="auto">
          <a:xfrm>
            <a:off x="7000892" y="4714884"/>
            <a:ext cx="1571636" cy="1714512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57224" y="5857892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Елементарія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4786322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Атомград</a:t>
            </a:r>
            <a:endParaRPr lang="ru-RU" sz="2000" dirty="0"/>
          </a:p>
        </p:txBody>
      </p:sp>
      <p:pic>
        <p:nvPicPr>
          <p:cNvPr id="3092" name="Picture 20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1071538" y="4429132"/>
            <a:ext cx="1214446" cy="158812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57158" y="307181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Село </a:t>
            </a:r>
            <a:r>
              <a:rPr lang="uk-UA" sz="2000" b="1" i="1" dirty="0" err="1" smtClean="0">
                <a:latin typeface="Bookman Old Style" pitchFamily="18" charset="0"/>
              </a:rPr>
              <a:t>“Речовинне”</a:t>
            </a:r>
            <a:r>
              <a:rPr lang="uk-UA" sz="2000" b="1" i="1" dirty="0" smtClean="0">
                <a:latin typeface="Bookman Old Style" pitchFamily="18" charset="0"/>
              </a:rPr>
              <a:t>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3" name="Picture 2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46" b="78365"/>
          <a:stretch>
            <a:fillRect/>
          </a:stretch>
        </p:blipFill>
        <p:spPr bwMode="auto">
          <a:xfrm>
            <a:off x="1071538" y="1857364"/>
            <a:ext cx="1357322" cy="1362412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857356" y="1285860"/>
            <a:ext cx="3296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Лабораторна долина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3094" name="Picture 22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54" t="21861" r="49082" b="49551"/>
          <a:stretch>
            <a:fillRect/>
          </a:stretch>
        </p:blipFill>
        <p:spPr bwMode="auto">
          <a:xfrm>
            <a:off x="5643570" y="1500174"/>
            <a:ext cx="1214446" cy="1588122"/>
          </a:xfrm>
          <a:prstGeom prst="rect">
            <a:avLst/>
          </a:prstGeom>
          <a:noFill/>
        </p:spPr>
      </p:pic>
      <p:pic>
        <p:nvPicPr>
          <p:cNvPr id="3095" name="Picture 23" descr="C:\Users\Admin\Desktop\Безымянный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81" t="11989" r="45953" b="46907"/>
          <a:stretch>
            <a:fillRect/>
          </a:stretch>
        </p:blipFill>
        <p:spPr bwMode="auto">
          <a:xfrm>
            <a:off x="2285984" y="357166"/>
            <a:ext cx="1143008" cy="1055084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5143504" y="3000372"/>
            <a:ext cx="1744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err="1" smtClean="0">
                <a:latin typeface="Bookman Old Style" pitchFamily="18" charset="0"/>
              </a:rPr>
              <a:t>Формулаїв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57950" y="3786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Містечко </a:t>
            </a:r>
          </a:p>
          <a:p>
            <a:r>
              <a:rPr lang="uk-UA" sz="2000" b="1" i="1" dirty="0" err="1" smtClean="0">
                <a:latin typeface="Bookman Old Style" pitchFamily="18" charset="0"/>
              </a:rPr>
              <a:t>“Валентнівка</a:t>
            </a:r>
            <a:r>
              <a:rPr lang="uk-UA" b="1" i="1" dirty="0" err="1" smtClean="0">
                <a:latin typeface="Bookman Old Style" pitchFamily="18" charset="0"/>
              </a:rPr>
              <a:t>”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858016" y="1428736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Релаксація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pic>
        <p:nvPicPr>
          <p:cNvPr id="3096" name="Picture 24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9115" t="-1803" r="45410" b="78365"/>
          <a:stretch>
            <a:fillRect/>
          </a:stretch>
        </p:blipFill>
        <p:spPr bwMode="auto">
          <a:xfrm>
            <a:off x="7574561" y="347642"/>
            <a:ext cx="1230932" cy="1143008"/>
          </a:xfrm>
          <a:prstGeom prst="rect">
            <a:avLst/>
          </a:prstGeom>
          <a:noFill/>
        </p:spPr>
      </p:pic>
      <p:pic>
        <p:nvPicPr>
          <p:cNvPr id="3097" name="Picture 25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94" t="52284" r="870" b="22475"/>
          <a:stretch>
            <a:fillRect/>
          </a:stretch>
        </p:blipFill>
        <p:spPr bwMode="auto">
          <a:xfrm>
            <a:off x="7643834" y="2500306"/>
            <a:ext cx="1143008" cy="1333509"/>
          </a:xfrm>
          <a:prstGeom prst="rect">
            <a:avLst/>
          </a:prstGeom>
          <a:noFill/>
        </p:spPr>
      </p:pic>
      <p:pic>
        <p:nvPicPr>
          <p:cNvPr id="3103" name="Picture 31" descr="C:\Users\Admin\Desktop\20074042-set-di-icone-di-casa-Archivio-Fotografic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996" b="77043"/>
          <a:stretch>
            <a:fillRect/>
          </a:stretch>
        </p:blipFill>
        <p:spPr bwMode="auto">
          <a:xfrm>
            <a:off x="2857488" y="3641295"/>
            <a:ext cx="1643074" cy="1268839"/>
          </a:xfrm>
          <a:prstGeom prst="rect">
            <a:avLst/>
          </a:prstGeom>
          <a:noFill/>
        </p:spPr>
      </p:pic>
      <p:sp>
        <p:nvSpPr>
          <p:cNvPr id="50" name="Прямоугольник 49"/>
          <p:cNvSpPr/>
          <p:nvPr/>
        </p:nvSpPr>
        <p:spPr>
          <a:xfrm>
            <a:off x="5786446" y="5857892"/>
            <a:ext cx="1476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err="1" smtClean="0">
                <a:latin typeface="Bookman Old Style" pitchFamily="18" charset="0"/>
              </a:rPr>
              <a:t>Т</a:t>
            </a:r>
            <a:r>
              <a:rPr lang="uk-UA" sz="2000" b="1" i="1" dirty="0" err="1" smtClean="0">
                <a:latin typeface="Bookman Old Style" pitchFamily="18" charset="0"/>
              </a:rPr>
              <a:t>естбург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35821" y="571480"/>
            <a:ext cx="1847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4400" b="1" i="1" dirty="0"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428604"/>
            <a:ext cx="65008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i="1" dirty="0" smtClean="0">
                <a:latin typeface="Bookman Old Style" pitchFamily="18" charset="0"/>
              </a:rPr>
              <a:t>Домашнє завдання</a:t>
            </a:r>
            <a:endParaRPr lang="ru-RU" sz="5400" b="1" i="1" dirty="0">
              <a:latin typeface="Bookman Old Style" pitchFamily="18" charset="0"/>
            </a:endParaRPr>
          </a:p>
        </p:txBody>
      </p:sp>
      <p:pic>
        <p:nvPicPr>
          <p:cNvPr id="8" name="Picture 2" descr="http://s17.rimg.info/c5da5491bdce7a447e3a5fe0c3d96e0d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rot="21471301">
            <a:off x="3037533" y="4197390"/>
            <a:ext cx="2924231" cy="2040889"/>
          </a:xfrm>
          <a:prstGeom prst="rect">
            <a:avLst/>
          </a:prstGeom>
          <a:ln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r"/>
              </a:tabLst>
            </a:pPr>
            <a:r>
              <a:rPr kumimoji="0" lang="uk-UA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Підручник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 Повт.§14.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r"/>
              </a:tabLst>
            </a:pPr>
            <a:r>
              <a:rPr kumimoji="0" lang="uk-UA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2. Підг. до Л.д. ст.102.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r"/>
              </a:tabLst>
            </a:pPr>
            <a:r>
              <a:rPr kumimoji="0" lang="uk-UA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Підручник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 Повт.§14.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r"/>
              </a:tabLst>
            </a:pPr>
            <a:r>
              <a:rPr kumimoji="0" lang="uk-UA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2. Підг. до Л.д. ст.102.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r"/>
              </a:tabLst>
            </a:pPr>
            <a:r>
              <a:rPr kumimoji="0" lang="uk-UA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Підручник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 Повт.§14.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r"/>
              </a:tabLst>
            </a:pPr>
            <a:r>
              <a:rPr kumimoji="0" lang="uk-UA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2. Підг. до Л.д. ст.102.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2143116"/>
            <a:ext cx="7338869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i="1" dirty="0" smtClean="0">
                <a:latin typeface="Bookman Old Style" pitchFamily="18" charset="0"/>
              </a:rPr>
              <a:t>Підручник </a:t>
            </a:r>
            <a:r>
              <a:rPr lang="ru-RU" sz="4800" i="1" dirty="0" smtClean="0">
                <a:latin typeface="Bookman Old Style" pitchFamily="18" charset="0"/>
              </a:rPr>
              <a:t> </a:t>
            </a:r>
            <a:r>
              <a:rPr lang="ru-RU" sz="4800" i="1" dirty="0" err="1" smtClean="0">
                <a:latin typeface="Bookman Old Style" pitchFamily="18" charset="0"/>
              </a:rPr>
              <a:t>Повт</a:t>
            </a:r>
            <a:r>
              <a:rPr lang="ru-RU" sz="4800" i="1" dirty="0" smtClean="0">
                <a:latin typeface="Bookman Old Style" pitchFamily="18" charset="0"/>
              </a:rPr>
              <a:t>. §14, </a:t>
            </a:r>
          </a:p>
          <a:p>
            <a:r>
              <a:rPr lang="uk-UA" sz="4800" i="1" dirty="0" smtClean="0">
                <a:latin typeface="Bookman Old Style" pitchFamily="18" charset="0"/>
              </a:rPr>
              <a:t> Підготуватися </a:t>
            </a:r>
          </a:p>
          <a:p>
            <a:r>
              <a:rPr lang="uk-UA" sz="4800" i="1" dirty="0" smtClean="0">
                <a:latin typeface="Bookman Old Style" pitchFamily="18" charset="0"/>
              </a:rPr>
              <a:t>до </a:t>
            </a:r>
            <a:r>
              <a:rPr lang="uk-UA" sz="4800" i="1" dirty="0" err="1" smtClean="0">
                <a:latin typeface="Bookman Old Style" pitchFamily="18" charset="0"/>
              </a:rPr>
              <a:t>Л.д</a:t>
            </a:r>
            <a:r>
              <a:rPr lang="uk-UA" sz="4800" i="1" dirty="0" smtClean="0">
                <a:latin typeface="Bookman Old Style" pitchFamily="18" charset="0"/>
              </a:rPr>
              <a:t>. с.102 </a:t>
            </a:r>
            <a:endParaRPr lang="ru-RU" sz="4800" i="1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s.pikabu.ru/post_img/2013/09/04/11/1378315282_76743645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643050"/>
            <a:ext cx="27146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00430" y="3929066"/>
            <a:ext cx="4721164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/>
            <a:r>
              <a:rPr lang="uk-UA" sz="2800" b="1" i="1" dirty="0" smtClean="0">
                <a:latin typeface="Bookman Old Style" pitchFamily="18" charset="0"/>
              </a:rPr>
              <a:t>4) Що вам сподобалося</a:t>
            </a:r>
          </a:p>
          <a:p>
            <a:pPr marL="742950" indent="-742950" algn="ctr"/>
            <a:r>
              <a:rPr lang="uk-UA" sz="2800" b="1" i="1" dirty="0" smtClean="0">
                <a:latin typeface="Bookman Old Style" pitchFamily="18" charset="0"/>
              </a:rPr>
              <a:t> на уроці?</a:t>
            </a:r>
            <a:endParaRPr lang="ru-RU" sz="2800" b="1" i="1" dirty="0" smtClean="0">
              <a:latin typeface="Bookman Old Style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1214422"/>
            <a:ext cx="487505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Bookman Old Style" pitchFamily="18" charset="0"/>
              </a:rPr>
              <a:t>2) </a:t>
            </a:r>
            <a:r>
              <a:rPr lang="ru-RU" sz="2800" b="1" i="1" dirty="0" err="1" smtClean="0">
                <a:latin typeface="Bookman Old Style" pitchFamily="18" charset="0"/>
              </a:rPr>
              <a:t>Які</a:t>
            </a:r>
            <a:r>
              <a:rPr lang="ru-RU" sz="2800" b="1" i="1" dirty="0" smtClean="0">
                <a:latin typeface="Bookman Old Style" pitchFamily="18" charset="0"/>
              </a:rPr>
              <a:t> </a:t>
            </a:r>
            <a:r>
              <a:rPr lang="uk-UA" sz="2800" b="1" i="1" dirty="0" smtClean="0">
                <a:latin typeface="Bookman Old Style" pitchFamily="18" charset="0"/>
              </a:rPr>
              <a:t>основні </a:t>
            </a:r>
          </a:p>
          <a:p>
            <a:r>
              <a:rPr lang="uk-UA" sz="2800" b="1" i="1" dirty="0" smtClean="0">
                <a:latin typeface="Bookman Old Style" pitchFamily="18" charset="0"/>
              </a:rPr>
              <a:t>початкові поняття ви</a:t>
            </a:r>
          </a:p>
          <a:p>
            <a:r>
              <a:rPr lang="uk-UA" sz="2800" b="1" i="1" dirty="0" smtClean="0">
                <a:latin typeface="Bookman Old Style" pitchFamily="18" charset="0"/>
              </a:rPr>
              <a:t> згадали? 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2714620"/>
            <a:ext cx="511710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b="1" i="1" dirty="0" smtClean="0">
                <a:latin typeface="Bookman Old Style" pitchFamily="18" charset="0"/>
              </a:rPr>
              <a:t>3) Які вміння ви сьогодні</a:t>
            </a:r>
          </a:p>
          <a:p>
            <a:r>
              <a:rPr lang="uk-UA" sz="2800" b="1" i="1" dirty="0" smtClean="0">
                <a:latin typeface="Bookman Old Style" pitchFamily="18" charset="0"/>
              </a:rPr>
              <a:t> розвинули?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571480"/>
            <a:ext cx="7585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latin typeface="Bookman Old Style" pitchFamily="18" charset="0"/>
              </a:rPr>
              <a:t>1) Що сьогодні відбувалося на уроці?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5143512"/>
            <a:ext cx="544732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latin typeface="Bookman Old Style" pitchFamily="18" charset="0"/>
              </a:rPr>
              <a:t>5) Чи досягли ми </a:t>
            </a:r>
          </a:p>
          <a:p>
            <a:r>
              <a:rPr lang="uk-UA" sz="2800" b="1" i="1" dirty="0" smtClean="0">
                <a:latin typeface="Bookman Old Style" pitchFamily="18" charset="0"/>
              </a:rPr>
              <a:t>очікуваних результатів? </a:t>
            </a:r>
            <a:endParaRPr lang="ru-RU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4572008"/>
            <a:ext cx="768191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i="1" dirty="0" err="1" smtClean="0">
                <a:latin typeface="Bookman Old Style" pitchFamily="18" charset="0"/>
              </a:rPr>
              <a:t>Дякую</a:t>
            </a:r>
            <a:r>
              <a:rPr lang="ru-RU" sz="6600" b="1" i="1" dirty="0" smtClean="0">
                <a:latin typeface="Bookman Old Style" pitchFamily="18" charset="0"/>
              </a:rPr>
              <a:t> за </a:t>
            </a:r>
            <a:r>
              <a:rPr lang="ru-RU" sz="6600" b="1" i="1" dirty="0" err="1" smtClean="0">
                <a:latin typeface="Bookman Old Style" pitchFamily="18" charset="0"/>
              </a:rPr>
              <a:t>увагу</a:t>
            </a:r>
            <a:r>
              <a:rPr lang="ru-RU" sz="6600" b="1" i="1" dirty="0" smtClean="0">
                <a:latin typeface="Bookman Old Style" pitchFamily="18" charset="0"/>
              </a:rPr>
              <a:t>!</a:t>
            </a:r>
            <a:endParaRPr lang="ru-RU" sz="6600" dirty="0"/>
          </a:p>
        </p:txBody>
      </p:sp>
      <p:pic>
        <p:nvPicPr>
          <p:cNvPr id="7" name="Рисунок 6" descr="http://s.pikabu.ru/post_img/2013/09/04/11/1378315282_76743645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642918"/>
            <a:ext cx="27146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0" descr="C:\Users\Admin\Desktop\20074042-set-di-icone-di-casa-Archivio-Fotografic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0" t="21635" r="74524" b="47716"/>
          <a:stretch>
            <a:fillRect/>
          </a:stretch>
        </p:blipFill>
        <p:spPr bwMode="auto">
          <a:xfrm>
            <a:off x="500034" y="0"/>
            <a:ext cx="7715304" cy="61656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/>
          <a:lstStyle/>
          <a:p>
            <a:r>
              <a:rPr lang="uk-UA" b="1" i="1" dirty="0" err="1" smtClean="0">
                <a:latin typeface="Bookman Old Style" pitchFamily="18" charset="0"/>
              </a:rPr>
              <a:t>Елементарія</a:t>
            </a:r>
            <a:r>
              <a:rPr lang="uk-UA" b="1" i="1" dirty="0" smtClean="0">
                <a:latin typeface="Bookman Old Style" pitchFamily="18" charset="0"/>
              </a:rPr>
              <a:t> </a:t>
            </a:r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1214422"/>
            <a:ext cx="209329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5000" b="1" dirty="0" smtClean="0">
                <a:solidFill>
                  <a:srgbClr val="FF3300"/>
                </a:solidFill>
                <a:latin typeface="Bookman Old Style" pitchFamily="18" charset="0"/>
              </a:rPr>
              <a:t>Н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71670" y="1142984"/>
            <a:ext cx="5057795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Mg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63229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1142984"/>
            <a:ext cx="209329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5000" b="1" dirty="0" smtClean="0">
                <a:solidFill>
                  <a:srgbClr val="FF3300"/>
                </a:solidFill>
                <a:latin typeface="Bookman Old Style" pitchFamily="18" charset="0"/>
              </a:rPr>
              <a:t>N</a:t>
            </a:r>
            <a:endParaRPr lang="ru-RU" sz="250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514</Words>
  <Application>Microsoft Office PowerPoint</Application>
  <PresentationFormat>Экран (4:3)</PresentationFormat>
  <Paragraphs>222</Paragraphs>
  <Slides>59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Тема Office</vt:lpstr>
      <vt:lpstr>Урок-подорож  у країну  «Хіміленд»  </vt:lpstr>
      <vt:lpstr>Слайд 2</vt:lpstr>
      <vt:lpstr>Слайд 3</vt:lpstr>
      <vt:lpstr>Слайд 4</vt:lpstr>
      <vt:lpstr>Слайд 5</vt:lpstr>
      <vt:lpstr>Елементарія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1 атом Нітрогену, 4 атоми Гідрогену, 1 атом Хлору</vt:lpstr>
      <vt:lpstr>Слайд 46</vt:lpstr>
      <vt:lpstr>Слайд 47</vt:lpstr>
      <vt:lpstr>Слайд 48</vt:lpstr>
      <vt:lpstr>Слайд 49</vt:lpstr>
      <vt:lpstr>Слайд 50</vt:lpstr>
      <vt:lpstr>Визначте оксид, в якому елемент має найбільшу валентність</vt:lpstr>
      <vt:lpstr>Слайд 52</vt:lpstr>
      <vt:lpstr>Слайд 53</vt:lpstr>
      <vt:lpstr>Слайд 54</vt:lpstr>
      <vt:lpstr>Який в тебе настрій?</vt:lpstr>
      <vt:lpstr>Слайд 56</vt:lpstr>
      <vt:lpstr>Слайд 57</vt:lpstr>
      <vt:lpstr>Слайд 58</vt:lpstr>
      <vt:lpstr>Слайд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Урок-подорож  у країну  «Хіміленд»  </dc:title>
  <dc:creator>Admin</dc:creator>
  <cp:lastModifiedBy>Admin</cp:lastModifiedBy>
  <cp:revision>13</cp:revision>
  <dcterms:created xsi:type="dcterms:W3CDTF">2016-06-10T06:14:31Z</dcterms:created>
  <dcterms:modified xsi:type="dcterms:W3CDTF">2016-06-16T06:06:09Z</dcterms:modified>
</cp:coreProperties>
</file>