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317" r:id="rId2"/>
    <p:sldId id="314" r:id="rId3"/>
    <p:sldId id="367" r:id="rId4"/>
    <p:sldId id="311" r:id="rId5"/>
    <p:sldId id="312" r:id="rId6"/>
    <p:sldId id="275" r:id="rId7"/>
    <p:sldId id="276" r:id="rId8"/>
    <p:sldId id="277" r:id="rId9"/>
    <p:sldId id="279" r:id="rId10"/>
    <p:sldId id="280" r:id="rId11"/>
    <p:sldId id="281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318" r:id="rId20"/>
    <p:sldId id="319" r:id="rId21"/>
    <p:sldId id="320" r:id="rId22"/>
    <p:sldId id="321" r:id="rId23"/>
    <p:sldId id="322" r:id="rId24"/>
    <p:sldId id="323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10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64" r:id="rId67"/>
    <p:sldId id="365" r:id="rId68"/>
  </p:sldIdLst>
  <p:sldSz cx="9144000" cy="6858000" type="screen4x3"/>
  <p:notesSz cx="6858000" cy="99456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FF"/>
    <a:srgbClr val="003366"/>
    <a:srgbClr val="4D4D4D"/>
    <a:srgbClr val="DDDDDD"/>
    <a:srgbClr val="B2B2B2"/>
    <a:srgbClr val="292929"/>
    <a:srgbClr val="969696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8" autoAdjust="0"/>
    <p:restoredTop sz="98665" autoAdjust="0"/>
  </p:normalViewPr>
  <p:slideViewPr>
    <p:cSldViewPr>
      <p:cViewPr>
        <p:scale>
          <a:sx n="75" d="100"/>
          <a:sy n="75" d="100"/>
        </p:scale>
        <p:origin x="-3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C73A78-F92C-4DA5-B2A3-5CB313B69C32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C6FFE1-E799-48AD-BD49-45547B8CB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808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3DE1AFE-7BFB-4CEC-920B-DE5E0456DB32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0B08BD-9269-4230-AB71-E480C1863F0E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562946-EE74-4080-B271-B7B02549BBEC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0298D2-9E02-439C-A845-9DC68E6BEADA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19189E-9E6B-4290-B788-EDA0DC984CA6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98A40F-4D5D-4E5A-BF7C-873D51BADF0C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C2A93-64EC-4443-B3EE-A7F33F76C1A6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4D9ACB-4234-47E1-B803-5C545BC51289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77F88A-03DC-4B06-9A6A-F4FDF8969BDA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81DF7C-985C-4DF0-8A70-AF96451D7E61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6B55D1-0285-4CE9-9C5E-C32E3F6DCA11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A553AD-9C71-458B-9482-44DB8DA49C61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D8CE-4645-4E17-950C-FE3B978915F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1861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8C05A-2397-438E-8028-34DAF2CDDE4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7912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258A9-8368-4295-B675-E7EAB10C052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5425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C2A7-992B-4BA0-923F-8642052E77D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1570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0B598-A327-45C4-B793-4B0B87E2164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1679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AD7FB-B4EC-48DF-81DB-5D6C7C5CD54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3838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EADC4-8028-4237-A4AB-EECB5875D3D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3102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0E4D-6C81-4126-8ECC-0A0B0356723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8560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16433-AF07-4786-BC68-5D0163C5885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2514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EA327-82D1-4834-821C-35518B7C070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8445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41CC6-5043-4330-B76F-5BB326D6553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0828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C3FC194-B745-46A0-8FC0-88751C1E891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3313" y="1988840"/>
            <a:ext cx="4957770" cy="3648175"/>
          </a:xfrm>
        </p:spPr>
        <p:txBody>
          <a:bodyPr>
            <a:no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uk-UA" sz="24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Міні</a:t>
            </a:r>
            <a:r>
              <a:rPr lang="ru-RU" altLang="uk-UA" sz="2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uk-UA" sz="24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alt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uk-UA" sz="1400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підручником</a:t>
            </a:r>
            <a:r>
              <a:rPr lang="ru-RU" alt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А.Г.Мерзляка,  </a:t>
            </a:r>
            <a:r>
              <a:rPr lang="ru-RU" altLang="uk-UA" sz="1400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В.Б.Полонського</a:t>
            </a:r>
            <a:r>
              <a:rPr lang="ru-RU" alt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uk-UA" sz="1400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М.С.Якора</a:t>
            </a:r>
            <a:r>
              <a:rPr lang="ru-RU" alt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uk-UA" sz="18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Геометр</a:t>
            </a:r>
            <a:r>
              <a:rPr lang="uk-UA" altLang="uk-UA" sz="18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uk-UA" sz="18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я – 8</a:t>
            </a:r>
            <a:br>
              <a:rPr lang="ru-RU" altLang="uk-UA" sz="18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(для </a:t>
            </a:r>
            <a:r>
              <a:rPr lang="ru-RU" altLang="uk-UA" sz="1400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загальноосвітніх</a:t>
            </a:r>
            <a:r>
              <a:rPr lang="ru-RU" alt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400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alt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uk-UA" sz="1400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alt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uk-UA" sz="1400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400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поглибленим</a:t>
            </a:r>
            <a:r>
              <a:rPr lang="ru-RU" alt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400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вивченням</a:t>
            </a:r>
            <a:r>
              <a:rPr lang="ru-RU" alt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математики)</a:t>
            </a:r>
            <a:br>
              <a:rPr lang="ru-RU" alt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uk-UA" sz="24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Центральні</a:t>
            </a:r>
            <a:r>
              <a:rPr lang="ru-RU" altLang="uk-UA" sz="2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uk-UA" sz="2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4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вписані</a:t>
            </a:r>
            <a:r>
              <a:rPr lang="ru-RU" altLang="uk-UA" sz="2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кути.</a:t>
            </a:r>
            <a:br>
              <a:rPr lang="ru-RU" altLang="uk-UA" sz="2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uk-UA" sz="2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uk-UA" sz="24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Вписані</a:t>
            </a:r>
            <a:r>
              <a:rPr lang="ru-RU" altLang="uk-UA" sz="2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uk-UA" sz="24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описані</a:t>
            </a:r>
            <a:r>
              <a:rPr lang="ru-RU" altLang="uk-UA" sz="2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uk-UA" sz="24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чотирикутники</a:t>
            </a:r>
            <a:r>
              <a:rPr lang="uk-UA" sz="1400" b="1" dirty="0" smtClean="0">
                <a:solidFill>
                  <a:srgbClr val="006666"/>
                </a:solidFill>
              </a:rPr>
              <a:t/>
            </a:r>
            <a:br>
              <a:rPr lang="uk-UA" sz="1400" b="1" dirty="0" smtClean="0">
                <a:solidFill>
                  <a:srgbClr val="006666"/>
                </a:solidFill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4809476"/>
            <a:ext cx="3062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Вчитель математики </a:t>
            </a:r>
          </a:p>
          <a:p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Сукач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Тетяна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Вікторівна</a:t>
            </a: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779912" y="620688"/>
            <a:ext cx="43924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rgbClr val="006666"/>
                </a:solidFill>
              </a:rPr>
              <a:t/>
            </a:r>
            <a:br>
              <a:rPr lang="uk-UA" sz="1800" b="1" dirty="0" smtClean="0">
                <a:solidFill>
                  <a:srgbClr val="006666"/>
                </a:solidFill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Ліцей №4 </a:t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міста Новограда-Волинського</a:t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Житомирської області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800" b="1" smtClean="0">
                <a:solidFill>
                  <a:srgbClr val="006666"/>
                </a:solidFill>
              </a:rPr>
              <a:t>Хорда, яка сполучає кінці дуги</a:t>
            </a:r>
          </a:p>
        </p:txBody>
      </p:sp>
      <p:sp>
        <p:nvSpPr>
          <p:cNvPr id="36867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uk-UA" altLang="uk-UA" sz="2400" dirty="0" smtClean="0">
                <a:solidFill>
                  <a:srgbClr val="006666"/>
                </a:solidFill>
              </a:rPr>
              <a:t>Про хорду, яка сполучає кінці дуги, говорять, що хорда стягує дугу.</a:t>
            </a:r>
          </a:p>
          <a:p>
            <a:pPr marL="0" indent="0" eaLnBrk="1" hangingPunct="1">
              <a:buFontTx/>
              <a:buNone/>
            </a:pPr>
            <a:r>
              <a:rPr lang="uk-UA" altLang="uk-UA" sz="2400" dirty="0" smtClean="0">
                <a:solidFill>
                  <a:srgbClr val="006666"/>
                </a:solidFill>
              </a:rPr>
              <a:t>				На рисунку: хорда АВ 				</a:t>
            </a:r>
            <a:r>
              <a:rPr lang="en-US" altLang="uk-UA" sz="2400" dirty="0" smtClean="0">
                <a:solidFill>
                  <a:srgbClr val="006666"/>
                </a:solidFill>
              </a:rPr>
              <a:t>	</a:t>
            </a:r>
            <a:r>
              <a:rPr lang="uk-UA" altLang="uk-UA" sz="2400" dirty="0" smtClean="0">
                <a:solidFill>
                  <a:srgbClr val="006666"/>
                </a:solidFill>
              </a:rPr>
              <a:t>стягує кожну із дуг АВ і АКВ.</a:t>
            </a:r>
          </a:p>
          <a:p>
            <a:pPr marL="0" indent="0" eaLnBrk="1" hangingPunct="1">
              <a:buFontTx/>
              <a:buNone/>
            </a:pPr>
            <a:r>
              <a:rPr lang="uk-UA" altLang="uk-UA" sz="2400" dirty="0" smtClean="0">
                <a:solidFill>
                  <a:srgbClr val="006666"/>
                </a:solidFill>
              </a:rPr>
              <a:t>				Будь-яка хорда стягує дві дуги, </a:t>
            </a:r>
            <a:r>
              <a:rPr lang="en-US" altLang="uk-UA" sz="2400" dirty="0" smtClean="0">
                <a:solidFill>
                  <a:srgbClr val="006666"/>
                </a:solidFill>
              </a:rPr>
              <a:t>				</a:t>
            </a:r>
            <a:r>
              <a:rPr lang="uk-UA" altLang="uk-UA" sz="2400" dirty="0" smtClean="0">
                <a:solidFill>
                  <a:srgbClr val="006666"/>
                </a:solidFill>
              </a:rPr>
              <a:t>сума градусних мір</a:t>
            </a:r>
            <a:r>
              <a:rPr lang="en-US" altLang="uk-UA" sz="2400" dirty="0" smtClean="0">
                <a:solidFill>
                  <a:srgbClr val="006666"/>
                </a:solidFill>
              </a:rPr>
              <a:t> </a:t>
            </a:r>
            <a:r>
              <a:rPr lang="uk-UA" altLang="uk-UA" sz="2400" dirty="0" smtClean="0">
                <a:solidFill>
                  <a:srgbClr val="006666"/>
                </a:solidFill>
              </a:rPr>
              <a:t>яких </a:t>
            </a:r>
            <a:r>
              <a:rPr lang="en-US" altLang="uk-UA" sz="2400" dirty="0" smtClean="0">
                <a:solidFill>
                  <a:srgbClr val="006666"/>
                </a:solidFill>
              </a:rPr>
              <a:t>                  				</a:t>
            </a:r>
            <a:r>
              <a:rPr lang="uk-UA" altLang="uk-UA" sz="2400" dirty="0" smtClean="0">
                <a:solidFill>
                  <a:srgbClr val="006666"/>
                </a:solidFill>
              </a:rPr>
              <a:t>дорівнює 360</a:t>
            </a:r>
            <a:r>
              <a:rPr lang="ru-RU" altLang="uk-UA" sz="2400" b="1" dirty="0" err="1" smtClean="0">
                <a:solidFill>
                  <a:srgbClr val="006666"/>
                </a:solidFill>
              </a:rPr>
              <a:t>º</a:t>
            </a:r>
            <a:r>
              <a:rPr lang="uk-UA" altLang="uk-UA" sz="2400" dirty="0" smtClean="0">
                <a:solidFill>
                  <a:srgbClr val="006666"/>
                </a:solidFill>
              </a:rPr>
              <a:t> </a:t>
            </a:r>
          </a:p>
        </p:txBody>
      </p:sp>
      <p:pic>
        <p:nvPicPr>
          <p:cNvPr id="3686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24144" r="77692" b="37688"/>
          <a:stretch>
            <a:fillRect/>
          </a:stretch>
        </p:blipFill>
        <p:spPr bwMode="auto">
          <a:xfrm>
            <a:off x="1319213" y="2543175"/>
            <a:ext cx="21605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0113" y="3255963"/>
            <a:ext cx="40640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A</a:t>
            </a:r>
            <a:endParaRPr lang="uk-UA" sz="2400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975" y="4652963"/>
            <a:ext cx="3889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B</a:t>
            </a:r>
            <a:endParaRPr lang="uk-UA" sz="2400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913" y="4365625"/>
            <a:ext cx="407987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K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10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uk-UA" altLang="uk-UA" sz="2800" b="1" smtClean="0">
                <a:solidFill>
                  <a:srgbClr val="006666"/>
                </a:solidFill>
              </a:rPr>
              <a:t>Який кут називають вписаним в коло?</a:t>
            </a:r>
          </a:p>
        </p:txBody>
      </p:sp>
      <p:sp>
        <p:nvSpPr>
          <p:cNvPr id="37891" name="Місце для вмісту 2"/>
          <p:cNvSpPr>
            <a:spLocks noGrp="1"/>
          </p:cNvSpPr>
          <p:nvPr>
            <p:ph idx="1"/>
          </p:nvPr>
        </p:nvSpPr>
        <p:spPr>
          <a:xfrm>
            <a:off x="571500" y="1000125"/>
            <a:ext cx="8229600" cy="55006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altLang="uk-UA" sz="2400" dirty="0" smtClean="0">
                <a:solidFill>
                  <a:srgbClr val="006666"/>
                </a:solidFill>
              </a:rPr>
              <a:t>Кут, вершина якого лежить на колі, а сторони перетинають коло, називають вписаним у коло.</a:t>
            </a:r>
          </a:p>
          <a:p>
            <a:pPr marL="0" indent="0" eaLnBrk="1" hangingPunct="1">
              <a:buFontTx/>
              <a:buNone/>
            </a:pPr>
            <a:r>
              <a:rPr lang="uk-UA" altLang="uk-UA" sz="2400" dirty="0" smtClean="0">
                <a:solidFill>
                  <a:srgbClr val="006666"/>
                </a:solidFill>
              </a:rPr>
              <a:t>На рисунку ∠АВС – вписаний. ∪АС належить цьому куту, а ∪АВС – не належить. </a:t>
            </a:r>
          </a:p>
          <a:p>
            <a:pPr marL="0" indent="0" eaLnBrk="1" hangingPunct="1">
              <a:buFontTx/>
              <a:buNone/>
            </a:pPr>
            <a:r>
              <a:rPr lang="en-US" altLang="uk-UA" sz="2400" dirty="0" smtClean="0">
                <a:solidFill>
                  <a:srgbClr val="006666"/>
                </a:solidFill>
              </a:rPr>
              <a:t>				</a:t>
            </a:r>
            <a:r>
              <a:rPr lang="uk-UA" altLang="uk-UA" sz="2400" dirty="0" smtClean="0">
                <a:solidFill>
                  <a:srgbClr val="006666"/>
                </a:solidFill>
              </a:rPr>
              <a:t>У такому випадку говорять, що </a:t>
            </a:r>
            <a:r>
              <a:rPr lang="en-US" altLang="uk-UA" sz="2400" dirty="0" smtClean="0">
                <a:solidFill>
                  <a:srgbClr val="006666"/>
                </a:solidFill>
              </a:rPr>
              <a:t>				</a:t>
            </a:r>
            <a:r>
              <a:rPr lang="uk-UA" altLang="uk-UA" sz="2400" dirty="0" smtClean="0">
                <a:solidFill>
                  <a:srgbClr val="006666"/>
                </a:solidFill>
              </a:rPr>
              <a:t>вписаний кут АВС спирається на </a:t>
            </a:r>
            <a:r>
              <a:rPr lang="en-US" altLang="uk-UA" sz="2400" dirty="0" smtClean="0">
                <a:solidFill>
                  <a:srgbClr val="006666"/>
                </a:solidFill>
              </a:rPr>
              <a:t>				</a:t>
            </a:r>
            <a:r>
              <a:rPr lang="uk-UA" altLang="uk-UA" sz="2400" dirty="0" smtClean="0">
                <a:solidFill>
                  <a:srgbClr val="006666"/>
                </a:solidFill>
              </a:rPr>
              <a:t>дугу АС або вписаний кут АВС </a:t>
            </a:r>
            <a:r>
              <a:rPr lang="en-US" altLang="uk-UA" sz="2400" dirty="0" smtClean="0">
                <a:solidFill>
                  <a:srgbClr val="006666"/>
                </a:solidFill>
              </a:rPr>
              <a:t>				</a:t>
            </a:r>
            <a:r>
              <a:rPr lang="uk-UA" altLang="uk-UA" sz="2400" dirty="0" smtClean="0">
                <a:solidFill>
                  <a:srgbClr val="006666"/>
                </a:solidFill>
              </a:rPr>
              <a:t>спирається на хорду АС. </a:t>
            </a:r>
          </a:p>
          <a:p>
            <a:pPr marL="0" indent="0"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6666"/>
                </a:solidFill>
              </a:rPr>
              <a:t>                                                Властивість вписаного кута</a:t>
            </a:r>
          </a:p>
          <a:p>
            <a:pPr marL="0" indent="0" algn="ctr" eaLnBrk="1" hangingPunct="1">
              <a:buFontTx/>
              <a:buNone/>
            </a:pPr>
            <a:r>
              <a:rPr lang="uk-UA" altLang="uk-UA" sz="2400" dirty="0" smtClean="0">
                <a:solidFill>
                  <a:srgbClr val="006666"/>
                </a:solidFill>
              </a:rPr>
              <a:t>                                    Градусна міра вписаного кута </a:t>
            </a:r>
          </a:p>
          <a:p>
            <a:pPr marL="0" indent="0" algn="ctr" eaLnBrk="1" hangingPunct="1">
              <a:buFontTx/>
              <a:buNone/>
            </a:pPr>
            <a:r>
              <a:rPr lang="uk-UA" altLang="uk-UA" sz="2400" dirty="0" smtClean="0">
                <a:solidFill>
                  <a:srgbClr val="006666"/>
                </a:solidFill>
              </a:rPr>
              <a:t>                         дорівнює половині  градусної міри       </a:t>
            </a:r>
          </a:p>
          <a:p>
            <a:pPr marL="0" indent="0" algn="ctr" eaLnBrk="1" hangingPunct="1">
              <a:buFontTx/>
              <a:buNone/>
            </a:pPr>
            <a:r>
              <a:rPr lang="uk-UA" altLang="uk-UA" sz="2400" dirty="0" smtClean="0">
                <a:solidFill>
                  <a:srgbClr val="006666"/>
                </a:solidFill>
              </a:rPr>
              <a:t>                                   дуги, на яку він спирається, або половині    </a:t>
            </a:r>
          </a:p>
          <a:p>
            <a:pPr marL="0" indent="0" algn="ctr" eaLnBrk="1" hangingPunct="1">
              <a:buFontTx/>
              <a:buNone/>
            </a:pPr>
            <a:r>
              <a:rPr lang="uk-UA" altLang="uk-UA" sz="2400" dirty="0" smtClean="0">
                <a:solidFill>
                  <a:srgbClr val="006666"/>
                </a:solidFill>
              </a:rPr>
              <a:t>                       градусної міри центрального кута.</a:t>
            </a:r>
          </a:p>
          <a:p>
            <a:pPr marL="0" indent="0" eaLnBrk="1" hangingPunct="1">
              <a:buFontTx/>
              <a:buNone/>
            </a:pPr>
            <a:endParaRPr lang="uk-UA" altLang="uk-UA" sz="2400" dirty="0" smtClean="0">
              <a:solidFill>
                <a:srgbClr val="006666"/>
              </a:solidFill>
            </a:endParaRPr>
          </a:p>
        </p:txBody>
      </p:sp>
      <p:pic>
        <p:nvPicPr>
          <p:cNvPr id="3789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25375" r="81845" b="45074"/>
          <a:stretch>
            <a:fillRect/>
          </a:stretch>
        </p:blipFill>
        <p:spPr bwMode="auto">
          <a:xfrm>
            <a:off x="1571625" y="2857500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8875" y="2500313"/>
            <a:ext cx="24606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B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13" y="4429125"/>
            <a:ext cx="3905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C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63" y="4429125"/>
            <a:ext cx="3365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A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38" y="3857625"/>
            <a:ext cx="4238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O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11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800" b="1" smtClean="0">
                <a:solidFill>
                  <a:srgbClr val="006666"/>
                </a:solidFill>
              </a:rPr>
              <a:t>Випадки розташування центра кола відносно вписаного кута.</a:t>
            </a:r>
          </a:p>
        </p:txBody>
      </p:sp>
      <p:pic>
        <p:nvPicPr>
          <p:cNvPr id="3891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1968" r="36163" b="23422"/>
          <a:stretch>
            <a:fillRect/>
          </a:stretch>
        </p:blipFill>
        <p:spPr bwMode="auto">
          <a:xfrm>
            <a:off x="900113" y="177323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4" t="55907" r="35057" b="20470"/>
          <a:stretch>
            <a:fillRect/>
          </a:stretch>
        </p:blipFill>
        <p:spPr bwMode="auto">
          <a:xfrm>
            <a:off x="3476625" y="1773238"/>
            <a:ext cx="2174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6" t="55907" r="36165" b="18501"/>
          <a:stretch>
            <a:fillRect/>
          </a:stretch>
        </p:blipFill>
        <p:spPr bwMode="auto">
          <a:xfrm>
            <a:off x="6372225" y="177323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89088" y="1484313"/>
            <a:ext cx="3905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B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5938" y="1412875"/>
            <a:ext cx="3905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B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950" y="1527175"/>
            <a:ext cx="3889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B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113" y="3213100"/>
            <a:ext cx="4064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A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375" y="3213100"/>
            <a:ext cx="4079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A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8700" y="2565400"/>
            <a:ext cx="4079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A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9088" y="3429000"/>
            <a:ext cx="3905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C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6825" y="3141663"/>
            <a:ext cx="38893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C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5088" y="3213100"/>
            <a:ext cx="3889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C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150" y="2420938"/>
            <a:ext cx="4079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O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0200" y="2573338"/>
            <a:ext cx="4079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O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1225" y="2573338"/>
            <a:ext cx="4064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O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4663" y="3471863"/>
            <a:ext cx="4064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K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2950" y="3500438"/>
            <a:ext cx="4064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K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79613" y="4293096"/>
                <a:ext cx="5214938" cy="10166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uk-UA" sz="2400" dirty="0" smtClean="0">
                    <a:solidFill>
                      <a:srgbClr val="006666"/>
                    </a:solidFill>
                    <a:latin typeface="+mn-lt"/>
                  </a:rPr>
                  <a:t>Незалежно від </a:t>
                </a:r>
                <a:r>
                  <a:rPr lang="uk-UA" sz="2400" dirty="0" err="1">
                    <a:solidFill>
                      <a:srgbClr val="006666"/>
                    </a:solidFill>
                    <a:latin typeface="+mn-lt"/>
                  </a:rPr>
                  <a:t>роміщення</a:t>
                </a:r>
                <a:r>
                  <a:rPr lang="uk-UA" sz="2400" dirty="0">
                    <a:solidFill>
                      <a:srgbClr val="006666"/>
                    </a:solidFill>
                    <a:latin typeface="+mn-lt"/>
                  </a:rPr>
                  <a:t> центра </a:t>
                </a:r>
                <a:r>
                  <a:rPr lang="uk-UA" sz="2400" dirty="0" smtClean="0">
                    <a:solidFill>
                      <a:srgbClr val="006666"/>
                    </a:solidFill>
                    <a:latin typeface="+mn-lt"/>
                  </a:rPr>
                  <a:t>кола</a:t>
                </a:r>
              </a:p>
              <a:p>
                <a:pPr algn="ctr">
                  <a:defRPr/>
                </a:pPr>
                <a:r>
                  <a:rPr lang="uk-UA" altLang="uk-UA" sz="2400" dirty="0" smtClean="0">
                    <a:solidFill>
                      <a:srgbClr val="006666"/>
                    </a:solidFill>
                    <a:latin typeface="+mn-lt"/>
                  </a:rPr>
                  <a:t>∠</a:t>
                </a:r>
                <a:r>
                  <a:rPr lang="en-US" altLang="uk-UA" sz="2400" dirty="0" smtClean="0">
                    <a:solidFill>
                      <a:srgbClr val="006666"/>
                    </a:solidFill>
                    <a:latin typeface="+mn-lt"/>
                  </a:rPr>
                  <a:t>ABC=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uk-UA" sz="2400" i="1" smtClean="0">
                            <a:solidFill>
                              <a:srgbClr val="0066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uk-UA" sz="2400" b="0" i="1" smtClean="0">
                            <a:solidFill>
                              <a:srgbClr val="006666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uk-UA" sz="2400" b="0" i="1" smtClean="0">
                            <a:solidFill>
                              <a:srgbClr val="006666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altLang="uk-UA" sz="2400" dirty="0" smtClean="0">
                    <a:solidFill>
                      <a:srgbClr val="006666"/>
                    </a:solidFill>
                    <a:latin typeface="+mn-lt"/>
                  </a:rPr>
                  <a:t>∪</a:t>
                </a:r>
                <a:r>
                  <a:rPr lang="en-US" altLang="uk-UA" sz="2400" dirty="0" smtClean="0">
                    <a:solidFill>
                      <a:srgbClr val="006666"/>
                    </a:solidFill>
                    <a:latin typeface="+mn-lt"/>
                  </a:rPr>
                  <a:t>AC</a:t>
                </a:r>
                <a:endParaRPr lang="ru-RU" sz="2400" dirty="0">
                  <a:solidFill>
                    <a:srgbClr val="00666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13" y="4293096"/>
                <a:ext cx="5214938" cy="1016689"/>
              </a:xfrm>
              <a:prstGeom prst="rect">
                <a:avLst/>
              </a:prstGeom>
              <a:blipFill rotWithShape="1">
                <a:blip r:embed="rId5"/>
                <a:stretch>
                  <a:fillRect l="-1871" t="-4790" r="-936" b="-239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12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7" t="43109" r="47234" b="33267"/>
          <a:stretch>
            <a:fillRect/>
          </a:stretch>
        </p:blipFill>
        <p:spPr bwMode="auto">
          <a:xfrm>
            <a:off x="1889125" y="3024188"/>
            <a:ext cx="22320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800" b="1" smtClean="0">
                <a:solidFill>
                  <a:srgbClr val="006666"/>
                </a:solidFill>
              </a:rPr>
              <a:t>Наслідки із властивості вписаного кута </a:t>
            </a:r>
            <a:br>
              <a:rPr lang="uk-UA" altLang="uk-UA" sz="2800" b="1" smtClean="0">
                <a:solidFill>
                  <a:srgbClr val="006666"/>
                </a:solidFill>
              </a:rPr>
            </a:br>
            <a:r>
              <a:rPr lang="uk-UA" altLang="uk-UA" sz="2800" b="1" smtClean="0">
                <a:solidFill>
                  <a:srgbClr val="006666"/>
                </a:solidFill>
              </a:rPr>
              <a:t>(або наслідки із теореми про вписаний кут)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0550" y="4622800"/>
            <a:ext cx="4079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A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4788" y="2636838"/>
            <a:ext cx="4587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M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7750" y="2924175"/>
            <a:ext cx="4079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N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4300" y="3716338"/>
            <a:ext cx="3556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P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375" y="4652963"/>
            <a:ext cx="4079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K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8175" y="2997200"/>
            <a:ext cx="371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L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7250" y="1571625"/>
                <a:ext cx="7858125" cy="39378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uk-UA" sz="2400" b="1" i="1" dirty="0">
                    <a:solidFill>
                      <a:srgbClr val="006666"/>
                    </a:solidFill>
                    <a:latin typeface="+mn-lt"/>
                  </a:rPr>
                  <a:t>Наслідок 1.</a:t>
                </a:r>
              </a:p>
              <a:p>
                <a:pPr>
                  <a:defRPr/>
                </a:pPr>
                <a:r>
                  <a:rPr lang="uk-UA" sz="2400" dirty="0">
                    <a:solidFill>
                      <a:srgbClr val="006666"/>
                    </a:solidFill>
                    <a:latin typeface="+mn-lt"/>
                  </a:rPr>
                  <a:t>Вписані кути, які спираються на одну і ту саму дугу, </a:t>
                </a:r>
                <a:endParaRPr lang="en-US" sz="2400" dirty="0" smtClean="0">
                  <a:solidFill>
                    <a:srgbClr val="006666"/>
                  </a:solidFill>
                  <a:latin typeface="+mn-lt"/>
                </a:endParaRPr>
              </a:p>
              <a:p>
                <a:pPr>
                  <a:defRPr/>
                </a:pPr>
                <a:r>
                  <a:rPr lang="uk-UA" sz="2400" b="1" u="sng" dirty="0" smtClean="0">
                    <a:solidFill>
                      <a:srgbClr val="006666"/>
                    </a:solidFill>
                    <a:latin typeface="+mn-lt"/>
                  </a:rPr>
                  <a:t>рівні</a:t>
                </a:r>
                <a:r>
                  <a:rPr lang="uk-UA" sz="2400" dirty="0" smtClean="0">
                    <a:solidFill>
                      <a:srgbClr val="006666"/>
                    </a:solidFill>
                    <a:latin typeface="+mn-lt"/>
                  </a:rPr>
                  <a:t>.</a:t>
                </a:r>
                <a:endParaRPr lang="en-US" sz="2400" dirty="0" smtClean="0">
                  <a:solidFill>
                    <a:srgbClr val="006666"/>
                  </a:solidFill>
                  <a:latin typeface="+mn-lt"/>
                </a:endParaRPr>
              </a:p>
              <a:p>
                <a:pPr>
                  <a:defRPr/>
                </a:pPr>
                <a:endParaRPr lang="en-US" sz="2400" dirty="0">
                  <a:solidFill>
                    <a:srgbClr val="006666"/>
                  </a:solidFill>
                  <a:latin typeface="+mn-lt"/>
                </a:endParaRPr>
              </a:p>
              <a:p>
                <a:pPr>
                  <a:defRPr/>
                </a:pPr>
                <a:endParaRPr lang="en-US" sz="2400" dirty="0">
                  <a:solidFill>
                    <a:srgbClr val="006666"/>
                  </a:solidFill>
                  <a:latin typeface="+mn-lt"/>
                </a:endParaRPr>
              </a:p>
              <a:p>
                <a:pPr>
                  <a:defRPr/>
                </a:pPr>
                <a:r>
                  <a:rPr lang="ru-RU" sz="2400" dirty="0" smtClean="0">
                    <a:solidFill>
                      <a:srgbClr val="006666"/>
                    </a:solidFill>
                    <a:latin typeface="+mn-lt"/>
                  </a:rPr>
                  <a:t>На рисунку: </a:t>
                </a:r>
              </a:p>
              <a:p>
                <a:pPr>
                  <a:defRPr/>
                </a:pPr>
                <a:r>
                  <a:rPr lang="uk-UA" altLang="uk-UA" sz="2400" dirty="0" smtClean="0">
                    <a:solidFill>
                      <a:srgbClr val="006666"/>
                    </a:solidFill>
                  </a:rPr>
                  <a:t>∠</a:t>
                </a:r>
                <a:r>
                  <a:rPr lang="en-US" altLang="uk-UA" sz="2400" dirty="0" smtClean="0">
                    <a:solidFill>
                      <a:srgbClr val="006666"/>
                    </a:solidFill>
                    <a:latin typeface="+mn-lt"/>
                  </a:rPr>
                  <a:t>ALK</a:t>
                </a:r>
                <a:r>
                  <a:rPr lang="uk-UA" altLang="uk-UA" sz="2400" dirty="0" smtClean="0">
                    <a:solidFill>
                      <a:srgbClr val="006666"/>
                    </a:solidFill>
                  </a:rPr>
                  <a:t>=</a:t>
                </a:r>
                <a:r>
                  <a:rPr lang="uk-UA" altLang="uk-UA" sz="2400" dirty="0" smtClean="0">
                    <a:solidFill>
                      <a:srgbClr val="006666"/>
                    </a:solidFill>
                    <a:latin typeface="+mn-lt"/>
                  </a:rPr>
                  <a:t>∠</a:t>
                </a:r>
                <a:r>
                  <a:rPr lang="en-US" altLang="uk-UA" sz="2400" dirty="0" smtClean="0">
                    <a:solidFill>
                      <a:srgbClr val="006666"/>
                    </a:solidFill>
                    <a:latin typeface="+mn-lt"/>
                  </a:rPr>
                  <a:t>AMK=</a:t>
                </a:r>
                <a:endParaRPr lang="uk-UA" altLang="uk-UA" sz="2400" dirty="0">
                  <a:solidFill>
                    <a:srgbClr val="006666"/>
                  </a:solidFill>
                  <a:latin typeface="+mn-lt"/>
                </a:endParaRPr>
              </a:p>
              <a:p>
                <a:pPr>
                  <a:defRPr/>
                </a:pPr>
                <a:r>
                  <a:rPr lang="uk-UA" altLang="uk-UA" sz="2400" dirty="0" smtClean="0">
                    <a:solidFill>
                      <a:srgbClr val="006666"/>
                    </a:solidFill>
                    <a:latin typeface="+mn-lt"/>
                  </a:rPr>
                  <a:t>				=∠</a:t>
                </a:r>
                <a:r>
                  <a:rPr lang="en-US" altLang="uk-UA" sz="2400" dirty="0" smtClean="0">
                    <a:solidFill>
                      <a:srgbClr val="006666"/>
                    </a:solidFill>
                    <a:latin typeface="+mn-lt"/>
                  </a:rPr>
                  <a:t>ANK=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uk-UA" altLang="uk-UA" sz="2400" dirty="0">
                        <a:solidFill>
                          <a:srgbClr val="006666"/>
                        </a:solidFill>
                        <a:latin typeface="+mn-lt"/>
                      </a:rPr>
                      <m:t>∠</m:t>
                    </m:r>
                    <m:r>
                      <m:rPr>
                        <m:nor/>
                      </m:rPr>
                      <a:rPr lang="en-US" altLang="uk-UA" sz="2400" dirty="0">
                        <a:solidFill>
                          <a:srgbClr val="006666"/>
                        </a:solidFill>
                        <a:latin typeface="+mn-lt"/>
                      </a:rPr>
                      <m:t>A</m:t>
                    </m:r>
                    <m:r>
                      <m:rPr>
                        <m:nor/>
                      </m:rPr>
                      <a:rPr lang="en-US" altLang="uk-UA" sz="2400" b="0" i="0" dirty="0" smtClean="0">
                        <a:solidFill>
                          <a:srgbClr val="006666"/>
                        </a:solidFill>
                        <a:latin typeface="+mn-lt"/>
                      </a:rPr>
                      <m:t>PK</m:t>
                    </m:r>
                    <m:r>
                      <m:rPr>
                        <m:nor/>
                      </m:rPr>
                      <a:rPr lang="en-US" altLang="uk-UA" sz="2400" dirty="0">
                        <a:solidFill>
                          <a:srgbClr val="006666"/>
                        </a:solidFill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altLang="uk-UA" sz="2400" i="1">
                            <a:solidFill>
                              <a:srgbClr val="0066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uk-UA" sz="2400" i="1">
                            <a:solidFill>
                              <a:srgbClr val="006666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uk-UA" sz="2400" i="1">
                            <a:solidFill>
                              <a:srgbClr val="006666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altLang="uk-UA" sz="2400" dirty="0">
                    <a:solidFill>
                      <a:srgbClr val="006666"/>
                    </a:solidFill>
                    <a:latin typeface="+mn-lt"/>
                  </a:rPr>
                  <a:t>∪</a:t>
                </a:r>
                <a:r>
                  <a:rPr lang="en-US" altLang="uk-UA" sz="2400" dirty="0" smtClean="0">
                    <a:solidFill>
                      <a:srgbClr val="006666"/>
                    </a:solidFill>
                    <a:latin typeface="+mn-lt"/>
                  </a:rPr>
                  <a:t>A</a:t>
                </a:r>
                <a:r>
                  <a:rPr lang="ru-RU" altLang="uk-UA" sz="2400" dirty="0" smtClean="0">
                    <a:solidFill>
                      <a:srgbClr val="006666"/>
                    </a:solidFill>
                    <a:latin typeface="+mn-lt"/>
                  </a:rPr>
                  <a:t>К</a:t>
                </a:r>
                <a:endParaRPr lang="ru-RU" sz="2400" dirty="0">
                  <a:solidFill>
                    <a:srgbClr val="006666"/>
                  </a:solidFill>
                  <a:latin typeface="+mn-lt"/>
                </a:endParaRPr>
              </a:p>
              <a:p>
                <a:pPr>
                  <a:defRPr/>
                </a:pPr>
                <a:endParaRPr lang="ru-RU" sz="2400" dirty="0">
                  <a:solidFill>
                    <a:srgbClr val="00666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1571625"/>
                <a:ext cx="7858125" cy="3937873"/>
              </a:xfrm>
              <a:prstGeom prst="rect">
                <a:avLst/>
              </a:prstGeom>
              <a:blipFill rotWithShape="1">
                <a:blip r:embed="rId3"/>
                <a:stretch>
                  <a:fillRect l="-1241" t="-123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13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8624" y="571500"/>
                <a:ext cx="8535864" cy="3937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uk-UA" sz="2400" b="1" i="1" dirty="0">
                    <a:solidFill>
                      <a:srgbClr val="006666"/>
                    </a:solidFill>
                    <a:latin typeface="+mn-lt"/>
                  </a:rPr>
                  <a:t>Наслідок 2.</a:t>
                </a:r>
              </a:p>
              <a:p>
                <a:pPr>
                  <a:defRPr/>
                </a:pPr>
                <a:r>
                  <a:rPr lang="uk-UA" sz="2400" dirty="0">
                    <a:solidFill>
                      <a:srgbClr val="006666"/>
                    </a:solidFill>
                    <a:latin typeface="+mn-lt"/>
                  </a:rPr>
                  <a:t>Вписаний кут, який спирається на діаметр (півколо), - </a:t>
                </a:r>
                <a:endParaRPr lang="en-US" sz="2400" dirty="0" smtClean="0">
                  <a:solidFill>
                    <a:srgbClr val="006666"/>
                  </a:solidFill>
                  <a:latin typeface="+mn-lt"/>
                </a:endParaRPr>
              </a:p>
              <a:p>
                <a:pPr>
                  <a:defRPr/>
                </a:pPr>
                <a:r>
                  <a:rPr lang="uk-UA" sz="2400" b="1" u="sng" dirty="0" smtClean="0">
                    <a:solidFill>
                      <a:srgbClr val="006666"/>
                    </a:solidFill>
                    <a:latin typeface="+mn-lt"/>
                  </a:rPr>
                  <a:t>прямий</a:t>
                </a:r>
                <a:r>
                  <a:rPr lang="uk-UA" sz="2400" b="1" u="sng" dirty="0">
                    <a:solidFill>
                      <a:srgbClr val="006666"/>
                    </a:solidFill>
                    <a:latin typeface="+mn-lt"/>
                  </a:rPr>
                  <a:t>.</a:t>
                </a:r>
              </a:p>
              <a:p>
                <a:pPr>
                  <a:defRPr/>
                </a:pPr>
                <a:endParaRPr lang="uk-UA" sz="2400" dirty="0">
                  <a:solidFill>
                    <a:srgbClr val="006666"/>
                  </a:solidFill>
                  <a:latin typeface="+mn-lt"/>
                </a:endParaRPr>
              </a:p>
              <a:p>
                <a:pPr>
                  <a:defRPr/>
                </a:pPr>
                <a:endParaRPr lang="uk-UA" sz="2400" dirty="0">
                  <a:solidFill>
                    <a:srgbClr val="006666"/>
                  </a:solidFill>
                  <a:latin typeface="+mn-lt"/>
                </a:endParaRPr>
              </a:p>
              <a:p>
                <a:pPr>
                  <a:defRPr/>
                </a:pPr>
                <a:endParaRPr lang="uk-UA" sz="2400" dirty="0">
                  <a:solidFill>
                    <a:srgbClr val="006666"/>
                  </a:solidFill>
                  <a:latin typeface="+mn-lt"/>
                </a:endParaRPr>
              </a:p>
              <a:p>
                <a:pPr>
                  <a:defRPr/>
                </a:pPr>
                <a:r>
                  <a:rPr lang="uk-UA" sz="2400" dirty="0" smtClean="0">
                    <a:solidFill>
                      <a:srgbClr val="006666"/>
                    </a:solidFill>
                    <a:latin typeface="+mn-lt"/>
                  </a:rPr>
                  <a:t>На </a:t>
                </a:r>
                <a:r>
                  <a:rPr lang="uk-UA" sz="2400" dirty="0">
                    <a:solidFill>
                      <a:srgbClr val="006666"/>
                    </a:solidFill>
                    <a:latin typeface="+mn-lt"/>
                  </a:rPr>
                  <a:t>рисунку</a:t>
                </a:r>
                <a:r>
                  <a:rPr lang="uk-UA" sz="2400" dirty="0" smtClean="0">
                    <a:solidFill>
                      <a:srgbClr val="006666"/>
                    </a:solidFill>
                    <a:latin typeface="+mn-lt"/>
                  </a:rPr>
                  <a:t>:</a:t>
                </a:r>
                <a:endParaRPr lang="en-US" sz="2400" dirty="0" smtClean="0">
                  <a:solidFill>
                    <a:srgbClr val="006666"/>
                  </a:solidFill>
                  <a:latin typeface="+mn-lt"/>
                </a:endParaRPr>
              </a:p>
              <a:p>
                <a:pPr>
                  <a:defRPr/>
                </a:pPr>
                <a:endParaRPr lang="en-US" sz="2400" dirty="0" smtClean="0">
                  <a:solidFill>
                    <a:srgbClr val="006666"/>
                  </a:solidFill>
                  <a:latin typeface="+mn-lt"/>
                </a:endParaRPr>
              </a:p>
              <a:p>
                <a:pPr>
                  <a:defRPr/>
                </a:pPr>
                <a:r>
                  <a:rPr lang="uk-UA" altLang="uk-UA" sz="2400" dirty="0" smtClean="0">
                    <a:solidFill>
                      <a:srgbClr val="006666"/>
                    </a:solidFill>
                    <a:latin typeface="+mn-lt"/>
                  </a:rPr>
                  <a:t>∠</a:t>
                </a:r>
                <a:r>
                  <a:rPr lang="en-US" altLang="uk-UA" sz="2400" dirty="0" smtClean="0">
                    <a:solidFill>
                      <a:srgbClr val="006666"/>
                    </a:solidFill>
                    <a:latin typeface="+mn-lt"/>
                  </a:rPr>
                  <a:t>ABE=</a:t>
                </a:r>
                <a:r>
                  <a:rPr lang="uk-UA" altLang="uk-UA" sz="2400" dirty="0">
                    <a:solidFill>
                      <a:srgbClr val="006666"/>
                    </a:solidFill>
                    <a:latin typeface="+mn-lt"/>
                  </a:rPr>
                  <a:t>∠</a:t>
                </a:r>
                <a:r>
                  <a:rPr lang="en-US" altLang="uk-UA" sz="2400" dirty="0" smtClean="0">
                    <a:solidFill>
                      <a:srgbClr val="006666"/>
                    </a:solidFill>
                    <a:latin typeface="+mn-lt"/>
                  </a:rPr>
                  <a:t>ACE=</a:t>
                </a:r>
              </a:p>
              <a:p>
                <a:pPr>
                  <a:defRPr/>
                </a:pPr>
                <a:r>
                  <a:rPr lang="en-US" altLang="uk-UA" sz="2400" dirty="0" smtClean="0">
                    <a:solidFill>
                      <a:srgbClr val="006666"/>
                    </a:solidFill>
                    <a:latin typeface="+mn-lt"/>
                  </a:rPr>
                  <a:t>				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uk-UA" altLang="uk-UA" sz="2400" dirty="0">
                        <a:solidFill>
                          <a:srgbClr val="006666"/>
                        </a:solidFill>
                        <a:latin typeface="+mn-lt"/>
                      </a:rPr>
                      <m:t>∠</m:t>
                    </m:r>
                    <m:r>
                      <m:rPr>
                        <m:nor/>
                      </m:rPr>
                      <a:rPr lang="en-US" altLang="uk-UA" sz="2400" dirty="0">
                        <a:solidFill>
                          <a:srgbClr val="006666"/>
                        </a:solidFill>
                        <a:latin typeface="+mn-lt"/>
                      </a:rPr>
                      <m:t>A</m:t>
                    </m:r>
                    <m:r>
                      <m:rPr>
                        <m:nor/>
                      </m:rPr>
                      <a:rPr lang="en-US" altLang="uk-UA" sz="2400" b="0" i="0" dirty="0" smtClean="0">
                        <a:solidFill>
                          <a:srgbClr val="006666"/>
                        </a:solidFill>
                        <a:latin typeface="+mn-lt"/>
                      </a:rPr>
                      <m:t>DE</m:t>
                    </m:r>
                    <m:r>
                      <m:rPr>
                        <m:nor/>
                      </m:rPr>
                      <a:rPr lang="en-US" altLang="uk-UA" sz="2400" dirty="0">
                        <a:solidFill>
                          <a:srgbClr val="006666"/>
                        </a:solidFill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altLang="uk-UA" sz="2400" i="1">
                            <a:solidFill>
                              <a:srgbClr val="0066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uk-UA" sz="2400" i="1">
                            <a:solidFill>
                              <a:srgbClr val="006666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uk-UA" sz="2400" i="1">
                            <a:solidFill>
                              <a:srgbClr val="006666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altLang="uk-UA" sz="2400" dirty="0">
                    <a:solidFill>
                      <a:srgbClr val="006666"/>
                    </a:solidFill>
                    <a:latin typeface="+mn-lt"/>
                  </a:rPr>
                  <a:t>∪</a:t>
                </a:r>
                <a:r>
                  <a:rPr lang="en-US" altLang="uk-UA" sz="2400" dirty="0" smtClean="0">
                    <a:solidFill>
                      <a:srgbClr val="006666"/>
                    </a:solidFill>
                    <a:latin typeface="+mn-lt"/>
                  </a:rPr>
                  <a:t>AE=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uk-UA" sz="2400" i="1">
                            <a:solidFill>
                              <a:srgbClr val="0066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uk-UA" sz="2400" i="1">
                            <a:solidFill>
                              <a:srgbClr val="006666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uk-UA" sz="2400" i="1">
                            <a:solidFill>
                              <a:srgbClr val="006666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006666"/>
                    </a:solidFill>
                    <a:latin typeface="+mn-lt"/>
                  </a:rPr>
                  <a:t>∙</a:t>
                </a:r>
                <a:r>
                  <a:rPr lang="en-US" sz="2400" dirty="0" smtClean="0">
                    <a:solidFill>
                      <a:srgbClr val="006666"/>
                    </a:solidFill>
                    <a:latin typeface="+mn-lt"/>
                  </a:rPr>
                  <a:t>180</a:t>
                </a:r>
                <a:r>
                  <a:rPr lang="ru-RU" sz="2400" dirty="0" smtClean="0">
                    <a:solidFill>
                      <a:srgbClr val="006666"/>
                    </a:solidFill>
                    <a:latin typeface="+mn-lt"/>
                    <a:cs typeface="Arial" panose="020B0604020202020204" pitchFamily="34" charset="0"/>
                  </a:rPr>
                  <a:t>º</a:t>
                </a:r>
                <a:r>
                  <a:rPr lang="en-US" sz="2400" dirty="0" smtClean="0">
                    <a:solidFill>
                      <a:srgbClr val="006666"/>
                    </a:solidFill>
                    <a:latin typeface="+mn-lt"/>
                  </a:rPr>
                  <a:t>=90</a:t>
                </a:r>
                <a:r>
                  <a:rPr lang="ru-RU" sz="2400" dirty="0" smtClean="0">
                    <a:solidFill>
                      <a:srgbClr val="006666"/>
                    </a:solidFill>
                    <a:latin typeface="+mn-lt"/>
                    <a:cs typeface="Arial" panose="020B0604020202020204" pitchFamily="34" charset="0"/>
                  </a:rPr>
                  <a:t>º</a:t>
                </a:r>
                <a:endParaRPr lang="ru-RU" sz="2400" dirty="0">
                  <a:solidFill>
                    <a:srgbClr val="00666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4" y="571500"/>
                <a:ext cx="8535864" cy="3937873"/>
              </a:xfrm>
              <a:prstGeom prst="rect">
                <a:avLst/>
              </a:prstGeom>
              <a:blipFill rotWithShape="1">
                <a:blip r:embed="rId2"/>
                <a:stretch>
                  <a:fillRect l="-1071" t="-1238" b="-61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0" t="19662" r="49927" b="46224"/>
          <a:stretch/>
        </p:blipFill>
        <p:spPr bwMode="auto">
          <a:xfrm>
            <a:off x="1547664" y="1844823"/>
            <a:ext cx="2505076" cy="249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309259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A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3206" y="17008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B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55679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C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184482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D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284364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E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306896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O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14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800" b="1" dirty="0" smtClean="0">
                <a:solidFill>
                  <a:srgbClr val="006666"/>
                </a:solidFill>
              </a:rPr>
              <a:t>Залежності між дугами і хордами.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arenR"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У колі рівні дуги стягуються рівними хордами.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Рівні хорди стягують рівні дуги.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Діаметр, перпендикулярний до хорди</a:t>
            </a:r>
            <a:r>
              <a:rPr lang="en-US" sz="2400" dirty="0">
                <a:solidFill>
                  <a:srgbClr val="006666"/>
                </a:solidFill>
              </a:rPr>
              <a:t>,</a:t>
            </a:r>
            <a:r>
              <a:rPr lang="uk-UA" sz="2400" dirty="0" smtClean="0">
                <a:solidFill>
                  <a:srgbClr val="006666"/>
                </a:solidFill>
              </a:rPr>
              <a:t> ділить цю хорду і дуги, які вона стягує, навпіл.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 				</a:t>
            </a:r>
            <a:r>
              <a:rPr lang="en-US" sz="2400" dirty="0" smtClean="0">
                <a:solidFill>
                  <a:srgbClr val="006666"/>
                </a:solidFill>
              </a:rPr>
              <a:t>CD –</a:t>
            </a:r>
            <a:r>
              <a:rPr lang="uk-UA" sz="2400" dirty="0" smtClean="0">
                <a:solidFill>
                  <a:srgbClr val="006666"/>
                </a:solidFill>
              </a:rPr>
              <a:t> хорда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				</a:t>
            </a:r>
            <a:r>
              <a:rPr lang="en-US" sz="2400" dirty="0" smtClean="0">
                <a:solidFill>
                  <a:srgbClr val="006666"/>
                </a:solidFill>
              </a:rPr>
              <a:t>AB – </a:t>
            </a:r>
            <a:r>
              <a:rPr lang="uk-UA" sz="2400" dirty="0" smtClean="0">
                <a:solidFill>
                  <a:srgbClr val="006666"/>
                </a:solidFill>
              </a:rPr>
              <a:t>діаметр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				</a:t>
            </a:r>
            <a:r>
              <a:rPr lang="en-US" sz="2400" dirty="0" smtClean="0">
                <a:solidFill>
                  <a:srgbClr val="006666"/>
                </a:solidFill>
              </a:rPr>
              <a:t>AB ┴ CD</a:t>
            </a:r>
            <a:r>
              <a:rPr lang="uk-UA" sz="2400" dirty="0" smtClean="0">
                <a:solidFill>
                  <a:srgbClr val="006666"/>
                </a:solidFill>
              </a:rPr>
              <a:t>, тоді </a:t>
            </a:r>
            <a:r>
              <a:rPr lang="en-US" sz="2400" dirty="0" smtClean="0">
                <a:solidFill>
                  <a:srgbClr val="006666"/>
                </a:solidFill>
              </a:rPr>
              <a:t>CN=ND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006666"/>
                </a:solidFill>
              </a:rPr>
              <a:t>			</a:t>
            </a:r>
            <a:r>
              <a:rPr lang="uk-UA" sz="2400" dirty="0" smtClean="0">
                <a:solidFill>
                  <a:srgbClr val="006666"/>
                </a:solidFill>
              </a:rPr>
              <a:t>	і ∪</a:t>
            </a:r>
            <a:r>
              <a:rPr lang="en-US" sz="2400" dirty="0" smtClean="0">
                <a:solidFill>
                  <a:srgbClr val="006666"/>
                </a:solidFill>
              </a:rPr>
              <a:t>CB=</a:t>
            </a:r>
            <a:r>
              <a:rPr lang="uk-UA" sz="2400" dirty="0" smtClean="0">
                <a:solidFill>
                  <a:srgbClr val="006666"/>
                </a:solidFill>
              </a:rPr>
              <a:t> ∪</a:t>
            </a:r>
            <a:r>
              <a:rPr lang="en-US" sz="2400" dirty="0" smtClean="0">
                <a:solidFill>
                  <a:srgbClr val="006666"/>
                </a:solidFill>
              </a:rPr>
              <a:t>DB, </a:t>
            </a:r>
            <a:r>
              <a:rPr lang="uk-UA" sz="2400" dirty="0" smtClean="0">
                <a:solidFill>
                  <a:srgbClr val="006666"/>
                </a:solidFill>
              </a:rPr>
              <a:t>∪</a:t>
            </a:r>
            <a:r>
              <a:rPr lang="en-US" sz="2400" dirty="0" smtClean="0">
                <a:solidFill>
                  <a:srgbClr val="006666"/>
                </a:solidFill>
              </a:rPr>
              <a:t>CA=</a:t>
            </a:r>
            <a:r>
              <a:rPr lang="uk-UA" sz="2400" dirty="0" smtClean="0">
                <a:solidFill>
                  <a:srgbClr val="006666"/>
                </a:solidFill>
              </a:rPr>
              <a:t>∪</a:t>
            </a:r>
            <a:r>
              <a:rPr lang="en-US" sz="2400" dirty="0" smtClean="0">
                <a:solidFill>
                  <a:srgbClr val="006666"/>
                </a:solidFill>
              </a:rPr>
              <a:t>AD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	</a:t>
            </a:r>
            <a:r>
              <a:rPr lang="en-US" sz="2400" dirty="0" smtClean="0">
                <a:solidFill>
                  <a:srgbClr val="006666"/>
                </a:solidFill>
              </a:rPr>
              <a:t>4) </a:t>
            </a:r>
            <a:r>
              <a:rPr lang="uk-UA" sz="2400" dirty="0" smtClean="0">
                <a:solidFill>
                  <a:srgbClr val="006666"/>
                </a:solidFill>
              </a:rPr>
              <a:t>  Дуги кола, які містяться між двома паралельними 		хордами , рівні.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1" t="43880" r="47584" b="21181"/>
          <a:stretch/>
        </p:blipFill>
        <p:spPr bwMode="auto">
          <a:xfrm>
            <a:off x="1763688" y="3429000"/>
            <a:ext cx="1704394" cy="167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6326" y="406778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A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422108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O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0462" y="34917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C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6486" y="42930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N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6526" y="406778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B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0502" y="478786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D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15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800" b="1" smtClean="0">
                <a:solidFill>
                  <a:srgbClr val="006666"/>
                </a:solidFill>
              </a:rPr>
              <a:t>Залежності між кутами і дугами.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0063" y="1357313"/>
                <a:ext cx="8072437" cy="373095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uk-UA" sz="2400" dirty="0">
                    <a:solidFill>
                      <a:srgbClr val="006666"/>
                    </a:solidFill>
                    <a:latin typeface="+mn-lt"/>
                  </a:rPr>
                  <a:t>1)Властивість кута між дотичною та хордою : </a:t>
                </a:r>
                <a:endParaRPr lang="en-US" sz="2400" dirty="0" smtClean="0">
                  <a:solidFill>
                    <a:srgbClr val="006666"/>
                  </a:solidFill>
                  <a:latin typeface="+mn-lt"/>
                </a:endParaRPr>
              </a:p>
              <a:p>
                <a:pPr>
                  <a:defRPr/>
                </a:pPr>
                <a:r>
                  <a:rPr lang="uk-UA" sz="2400" dirty="0" smtClean="0">
                    <a:solidFill>
                      <a:srgbClr val="006666"/>
                    </a:solidFill>
                    <a:latin typeface="+mn-lt"/>
                  </a:rPr>
                  <a:t>кут </a:t>
                </a:r>
                <a:r>
                  <a:rPr lang="uk-UA" sz="2400" dirty="0">
                    <a:solidFill>
                      <a:srgbClr val="006666"/>
                    </a:solidFill>
                    <a:latin typeface="+mn-lt"/>
                  </a:rPr>
                  <a:t>між дотичною та хордою, яка проходить через </a:t>
                </a:r>
                <a:r>
                  <a:rPr lang="uk-UA" sz="2400" dirty="0" smtClean="0">
                    <a:solidFill>
                      <a:srgbClr val="006666"/>
                    </a:solidFill>
                    <a:latin typeface="+mn-lt"/>
                  </a:rPr>
                  <a:t>точку </a:t>
                </a:r>
                <a:r>
                  <a:rPr lang="uk-UA" sz="2400" dirty="0">
                    <a:solidFill>
                      <a:srgbClr val="006666"/>
                    </a:solidFill>
                    <a:latin typeface="+mn-lt"/>
                  </a:rPr>
                  <a:t>дотику, вимірюється половиною дуги, що </a:t>
                </a:r>
                <a:r>
                  <a:rPr lang="uk-UA" sz="2400" dirty="0" smtClean="0">
                    <a:solidFill>
                      <a:srgbClr val="006666"/>
                    </a:solidFill>
                    <a:latin typeface="+mn-lt"/>
                  </a:rPr>
                  <a:t>лежить </a:t>
                </a:r>
                <a:r>
                  <a:rPr lang="uk-UA" sz="2400" dirty="0">
                    <a:solidFill>
                      <a:srgbClr val="006666"/>
                    </a:solidFill>
                    <a:latin typeface="+mn-lt"/>
                  </a:rPr>
                  <a:t>між його сторонами.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006666"/>
                    </a:solidFill>
                    <a:latin typeface="+mn-lt"/>
                  </a:rPr>
                  <a:t>MN - </a:t>
                </a:r>
                <a:r>
                  <a:rPr lang="uk-UA" sz="2400" dirty="0">
                    <a:solidFill>
                      <a:srgbClr val="006666"/>
                    </a:solidFill>
                    <a:latin typeface="+mn-lt"/>
                  </a:rPr>
                  <a:t>дотична</a:t>
                </a:r>
                <a:endParaRPr lang="en-US" sz="2400" dirty="0">
                  <a:solidFill>
                    <a:srgbClr val="006666"/>
                  </a:solidFill>
                  <a:latin typeface="+mn-lt"/>
                </a:endParaRPr>
              </a:p>
              <a:p>
                <a:pPr>
                  <a:defRPr/>
                </a:pPr>
                <a:r>
                  <a:rPr lang="en-US" sz="2400" dirty="0">
                    <a:solidFill>
                      <a:srgbClr val="006666"/>
                    </a:solidFill>
                    <a:latin typeface="+mn-lt"/>
                  </a:rPr>
                  <a:t>AB</a:t>
                </a:r>
                <a:r>
                  <a:rPr lang="uk-UA" sz="2400" dirty="0">
                    <a:solidFill>
                      <a:srgbClr val="006666"/>
                    </a:solidFill>
                    <a:latin typeface="+mn-lt"/>
                  </a:rPr>
                  <a:t> - хорда</a:t>
                </a:r>
                <a:endParaRPr lang="en-US" sz="2400" dirty="0">
                  <a:solidFill>
                    <a:srgbClr val="006666"/>
                  </a:solidFill>
                  <a:latin typeface="+mn-lt"/>
                </a:endParaRPr>
              </a:p>
              <a:p>
                <a:pPr>
                  <a:defRPr/>
                </a:pPr>
                <a:r>
                  <a:rPr lang="uk-UA" altLang="uk-UA" sz="2400" dirty="0">
                    <a:solidFill>
                      <a:srgbClr val="006666"/>
                    </a:solidFill>
                    <a:latin typeface="+mn-lt"/>
                  </a:rPr>
                  <a:t>					∠</a:t>
                </a:r>
                <a:r>
                  <a:rPr lang="en-US" altLang="uk-UA" sz="2400" dirty="0">
                    <a:solidFill>
                      <a:srgbClr val="006666"/>
                    </a:solidFill>
                    <a:latin typeface="+mn-lt"/>
                  </a:rPr>
                  <a:t>MAB=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uk-UA" sz="2400" i="1">
                            <a:solidFill>
                              <a:srgbClr val="0066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uk-UA" sz="2400" i="1">
                            <a:solidFill>
                              <a:srgbClr val="006666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uk-UA" sz="2400" i="1">
                            <a:solidFill>
                              <a:srgbClr val="006666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altLang="uk-UA" sz="2400" dirty="0">
                    <a:solidFill>
                      <a:srgbClr val="006666"/>
                    </a:solidFill>
                    <a:latin typeface="+mn-lt"/>
                  </a:rPr>
                  <a:t>∪</a:t>
                </a:r>
                <a:r>
                  <a:rPr lang="en-US" altLang="uk-UA" sz="2400" dirty="0" smtClean="0">
                    <a:solidFill>
                      <a:srgbClr val="006666"/>
                    </a:solidFill>
                    <a:latin typeface="+mn-lt"/>
                  </a:rPr>
                  <a:t>AB</a:t>
                </a:r>
              </a:p>
              <a:p>
                <a:pPr>
                  <a:defRPr/>
                </a:pPr>
                <a:r>
                  <a:rPr lang="uk-UA" altLang="uk-UA" sz="2400" dirty="0" smtClean="0">
                    <a:solidFill>
                      <a:srgbClr val="006666"/>
                    </a:solidFill>
                    <a:latin typeface="+mn-lt"/>
                  </a:rPr>
                  <a:t>∠</a:t>
                </a:r>
                <a:r>
                  <a:rPr lang="en-US" altLang="uk-UA" sz="2400" dirty="0" smtClean="0">
                    <a:solidFill>
                      <a:srgbClr val="006666"/>
                    </a:solidFill>
                    <a:latin typeface="+mn-lt"/>
                  </a:rPr>
                  <a:t>NAB=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uk-UA" sz="2400" i="1">
                            <a:solidFill>
                              <a:srgbClr val="0066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uk-UA" sz="2400" i="1">
                            <a:solidFill>
                              <a:srgbClr val="006666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uk-UA" sz="2400" i="1">
                            <a:solidFill>
                              <a:srgbClr val="006666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altLang="uk-UA" sz="2400" dirty="0" smtClean="0">
                    <a:solidFill>
                      <a:srgbClr val="006666"/>
                    </a:solidFill>
                    <a:latin typeface="+mn-lt"/>
                  </a:rPr>
                  <a:t>∪</a:t>
                </a:r>
                <a:r>
                  <a:rPr lang="en-US" altLang="uk-UA" sz="2400" dirty="0" smtClean="0">
                    <a:solidFill>
                      <a:srgbClr val="006666"/>
                    </a:solidFill>
                    <a:latin typeface="+mn-lt"/>
                  </a:rPr>
                  <a:t>ADB</a:t>
                </a:r>
                <a:endParaRPr lang="ru-RU" sz="2400" dirty="0">
                  <a:solidFill>
                    <a:srgbClr val="006666"/>
                  </a:solidFill>
                  <a:latin typeface="+mn-lt"/>
                </a:endParaRPr>
              </a:p>
              <a:p>
                <a:pPr>
                  <a:defRPr/>
                </a:pPr>
                <a:endParaRPr lang="ru-RU" sz="2400" dirty="0">
                  <a:solidFill>
                    <a:srgbClr val="00666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63" y="1357313"/>
                <a:ext cx="8072437" cy="3730958"/>
              </a:xfrm>
              <a:prstGeom prst="rect">
                <a:avLst/>
              </a:prstGeom>
              <a:blipFill rotWithShape="1">
                <a:blip r:embed="rId2"/>
                <a:stretch>
                  <a:fillRect l="-1133" t="-130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8" t="46354" r="47584" b="17882"/>
          <a:stretch/>
        </p:blipFill>
        <p:spPr bwMode="auto">
          <a:xfrm>
            <a:off x="1835696" y="3068960"/>
            <a:ext cx="2400176" cy="24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808" y="530120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A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2350" y="530120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M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2590" y="530120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N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350" y="34197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B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8574" y="32129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D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16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1" t="28125" r="48267" b="37153"/>
          <a:stretch/>
        </p:blipFill>
        <p:spPr bwMode="auto">
          <a:xfrm>
            <a:off x="1763688" y="2780928"/>
            <a:ext cx="25400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4398" y="270892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A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3446" y="414908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B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2590" y="292494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D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6326" y="364502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C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49171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M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764704"/>
            <a:ext cx="8352928" cy="3982757"/>
          </a:xfrm>
          <a:prstGeom prst="rect">
            <a:avLst/>
          </a:prstGeom>
          <a:blipFill rotWithShape="1">
            <a:blip r:embed="rId3"/>
            <a:stretch>
              <a:fillRect l="-1168" t="-1223"/>
            </a:stretch>
          </a:blipFill>
        </p:spPr>
        <p:txBody>
          <a:bodyPr/>
          <a:lstStyle/>
          <a:p>
            <a:endParaRPr lang="uk-UA" dirty="0" smtClean="0">
              <a:noFill/>
            </a:endParaRPr>
          </a:p>
          <a:p>
            <a:endParaRPr lang="uk-UA" dirty="0" smtClean="0">
              <a:noFill/>
            </a:endParaRPr>
          </a:p>
          <a:p>
            <a:endParaRPr lang="uk-UA" dirty="0" smtClean="0">
              <a:noFill/>
            </a:endParaRPr>
          </a:p>
          <a:p>
            <a:endParaRPr lang="uk-UA" dirty="0" smtClean="0">
              <a:noFill/>
            </a:endParaRPr>
          </a:p>
          <a:p>
            <a:endParaRPr lang="uk-UA" dirty="0" smtClean="0">
              <a:noFill/>
            </a:endParaRPr>
          </a:p>
          <a:p>
            <a:endParaRPr lang="uk-UA" dirty="0" smtClean="0">
              <a:noFill/>
            </a:endParaRPr>
          </a:p>
          <a:p>
            <a:r>
              <a:rPr lang="uk-UA" dirty="0" smtClean="0">
                <a:noFill/>
              </a:rPr>
              <a:t>                                                                                                   </a:t>
            </a:r>
          </a:p>
          <a:p>
            <a:endParaRPr lang="uk-UA" dirty="0" smtClean="0">
              <a:noFill/>
            </a:endParaRPr>
          </a:p>
          <a:p>
            <a:endParaRPr lang="uk-UA" dirty="0" smtClean="0">
              <a:noFill/>
            </a:endParaRPr>
          </a:p>
          <a:p>
            <a:r>
              <a:rPr lang="uk-UA" dirty="0" smtClean="0">
                <a:noFill/>
              </a:rPr>
              <a:t>                                                                                                                     </a:t>
            </a:r>
          </a:p>
          <a:p>
            <a:r>
              <a:rPr lang="uk-UA" dirty="0" smtClean="0">
                <a:noFill/>
              </a:rPr>
              <a:t>                                                                 </a:t>
            </a:r>
            <a:r>
              <a:rPr lang="uk-UA" dirty="0" smtClean="0">
                <a:solidFill>
                  <a:srgbClr val="006666"/>
                </a:solidFill>
              </a:rPr>
              <a:t>або</a:t>
            </a:r>
            <a:r>
              <a:rPr lang="uk-UA" dirty="0" smtClean="0">
                <a:noFill/>
              </a:rPr>
              <a:t> </a:t>
            </a:r>
            <a:endParaRPr lang="uk-UA" dirty="0">
              <a:noFill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17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0" t="23437" r="17228" b="27604"/>
          <a:stretch/>
        </p:blipFill>
        <p:spPr bwMode="auto">
          <a:xfrm>
            <a:off x="1403648" y="2564904"/>
            <a:ext cx="4312220" cy="26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77163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A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292494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B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3206" y="50038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C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42117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D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0302" y="313167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66"/>
                </a:solidFill>
                <a:latin typeface="+mn-lt"/>
              </a:rPr>
              <a:t>M</a:t>
            </a:r>
            <a:endParaRPr lang="uk-UA" dirty="0">
              <a:solidFill>
                <a:srgbClr val="006666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1804" y="764704"/>
                <a:ext cx="8356775" cy="3486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400" dirty="0" smtClean="0">
                    <a:solidFill>
                      <a:srgbClr val="006666"/>
                    </a:solidFill>
                    <a:latin typeface="+mn-lt"/>
                  </a:rPr>
                  <a:t>3)Властивість кута з вершиною поза колом:</a:t>
                </a:r>
              </a:p>
              <a:p>
                <a:r>
                  <a:rPr lang="uk-UA" sz="2400" dirty="0" smtClean="0">
                    <a:solidFill>
                      <a:srgbClr val="006666"/>
                    </a:solidFill>
                    <a:latin typeface="+mn-lt"/>
                  </a:rPr>
                  <a:t>	кут, сторони якого перетинають коло, вимірюється </a:t>
                </a:r>
              </a:p>
              <a:p>
                <a:r>
                  <a:rPr lang="uk-UA" sz="2400" dirty="0" smtClean="0">
                    <a:solidFill>
                      <a:srgbClr val="006666"/>
                    </a:solidFill>
                    <a:latin typeface="+mn-lt"/>
                  </a:rPr>
                  <a:t>	піврізницею більшої та меншої дуг, які містяться між </a:t>
                </a:r>
              </a:p>
              <a:p>
                <a:r>
                  <a:rPr lang="uk-UA" sz="2400" dirty="0" smtClean="0">
                    <a:solidFill>
                      <a:srgbClr val="006666"/>
                    </a:solidFill>
                    <a:latin typeface="+mn-lt"/>
                  </a:rPr>
                  <a:t>	його сторонами.</a:t>
                </a:r>
              </a:p>
              <a:p>
                <a:endParaRPr lang="uk-UA" sz="2400" dirty="0" smtClean="0">
                  <a:solidFill>
                    <a:srgbClr val="006666"/>
                  </a:solidFill>
                  <a:latin typeface="+mn-lt"/>
                </a:endParaRPr>
              </a:p>
              <a:p>
                <a:endParaRPr lang="uk-UA" altLang="uk-UA" sz="2400" dirty="0">
                  <a:solidFill>
                    <a:srgbClr val="006666"/>
                  </a:solidFill>
                  <a:latin typeface="+mn-lt"/>
                </a:endParaRPr>
              </a:p>
              <a:p>
                <a:endParaRPr lang="uk-UA" altLang="uk-UA" sz="2400" dirty="0" smtClean="0">
                  <a:solidFill>
                    <a:srgbClr val="006666"/>
                  </a:solidFill>
                  <a:latin typeface="+mn-lt"/>
                </a:endParaRPr>
              </a:p>
              <a:p>
                <a:r>
                  <a:rPr lang="uk-UA" altLang="uk-UA" sz="2400" dirty="0" smtClean="0">
                    <a:solidFill>
                      <a:srgbClr val="006666"/>
                    </a:solidFill>
                    <a:latin typeface="+mn-lt"/>
                  </a:rPr>
                  <a:t>				         ∠</a:t>
                </a:r>
                <a:r>
                  <a:rPr lang="en-US" altLang="uk-UA" sz="2400" dirty="0">
                    <a:solidFill>
                      <a:srgbClr val="006666"/>
                    </a:solidFill>
                    <a:latin typeface="+mn-lt"/>
                  </a:rPr>
                  <a:t>AMC=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uk-UA" sz="2400" i="1">
                            <a:solidFill>
                              <a:srgbClr val="00666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uk-UA" sz="2400" i="1">
                            <a:solidFill>
                              <a:srgbClr val="006666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uk-UA" sz="2400" i="1">
                            <a:solidFill>
                              <a:srgbClr val="006666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uk-UA" sz="2400" dirty="0">
                    <a:solidFill>
                      <a:srgbClr val="006666"/>
                    </a:solidFill>
                    <a:latin typeface="+mn-lt"/>
                  </a:rPr>
                  <a:t>(</a:t>
                </a:r>
                <a:r>
                  <a:rPr lang="uk-UA" altLang="uk-UA" sz="2400" dirty="0">
                    <a:solidFill>
                      <a:srgbClr val="006666"/>
                    </a:solidFill>
                    <a:latin typeface="+mn-lt"/>
                  </a:rPr>
                  <a:t>∪</a:t>
                </a:r>
                <a:r>
                  <a:rPr lang="en-US" altLang="uk-UA" sz="2400" dirty="0" smtClean="0">
                    <a:solidFill>
                      <a:srgbClr val="006666"/>
                    </a:solidFill>
                    <a:latin typeface="+mn-lt"/>
                  </a:rPr>
                  <a:t>AC</a:t>
                </a:r>
                <a:r>
                  <a:rPr lang="uk-UA" altLang="uk-UA" sz="2400" dirty="0" smtClean="0">
                    <a:solidFill>
                      <a:srgbClr val="006666"/>
                    </a:solidFill>
                    <a:latin typeface="+mn-lt"/>
                  </a:rPr>
                  <a:t>-∪</a:t>
                </a:r>
                <a:r>
                  <a:rPr lang="en-US" altLang="uk-UA" sz="2400" dirty="0" smtClean="0">
                    <a:solidFill>
                      <a:srgbClr val="006666"/>
                    </a:solidFill>
                    <a:latin typeface="+mn-lt"/>
                  </a:rPr>
                  <a:t>BD</a:t>
                </a:r>
                <a:r>
                  <a:rPr lang="en-US" altLang="uk-UA" sz="2400" dirty="0">
                    <a:solidFill>
                      <a:srgbClr val="006666"/>
                    </a:solidFill>
                    <a:latin typeface="+mn-lt"/>
                  </a:rPr>
                  <a:t>)</a:t>
                </a:r>
              </a:p>
              <a:p>
                <a:endParaRPr lang="uk-UA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04" y="764704"/>
                <a:ext cx="8356775" cy="3486404"/>
              </a:xfrm>
              <a:prstGeom prst="rect">
                <a:avLst/>
              </a:prstGeom>
              <a:blipFill rotWithShape="1">
                <a:blip r:embed="rId3"/>
                <a:stretch>
                  <a:fillRect l="-1094" t="-1399" r="-7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18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3175"/>
            <a:ext cx="8064500" cy="1071563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006666"/>
                </a:solidFill>
              </a:rPr>
              <a:t>Метод допоміжного кола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765175"/>
            <a:ext cx="8280400" cy="59039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sz="2300" b="1" i="1" dirty="0" smtClean="0">
                <a:solidFill>
                  <a:srgbClr val="006666"/>
                </a:solidFill>
              </a:rPr>
              <a:t>Задача (ознака належності чотирьох точок одному колу). </a:t>
            </a:r>
          </a:p>
          <a:p>
            <a:pPr marL="0" indent="0" eaLnBrk="1" hangingPunct="1">
              <a:buFontTx/>
              <a:buNone/>
            </a:pPr>
            <a:r>
              <a:rPr lang="uk-UA" sz="2400" dirty="0" smtClean="0">
                <a:solidFill>
                  <a:srgbClr val="006666"/>
                </a:solidFill>
              </a:rPr>
              <a:t>Точки </a:t>
            </a:r>
            <a:r>
              <a:rPr lang="en-US" sz="2400" dirty="0" smtClean="0">
                <a:solidFill>
                  <a:srgbClr val="006666"/>
                </a:solidFill>
              </a:rPr>
              <a:t>A,M,N,B </a:t>
            </a:r>
            <a:r>
              <a:rPr lang="uk-UA" sz="2400" dirty="0" smtClean="0">
                <a:solidFill>
                  <a:srgbClr val="006666"/>
                </a:solidFill>
              </a:rPr>
              <a:t>такі, що </a:t>
            </a:r>
            <a:r>
              <a:rPr lang="uk-UA" altLang="uk-UA" sz="2400" dirty="0" smtClean="0">
                <a:solidFill>
                  <a:srgbClr val="006666"/>
                </a:solidFill>
              </a:rPr>
              <a:t>∠</a:t>
            </a:r>
            <a:r>
              <a:rPr lang="uk-UA" sz="2400" dirty="0" smtClean="0">
                <a:solidFill>
                  <a:srgbClr val="006666"/>
                </a:solidFill>
              </a:rPr>
              <a:t>АМВ=</a:t>
            </a:r>
            <a:r>
              <a:rPr lang="uk-UA" altLang="uk-UA" sz="2400" dirty="0" smtClean="0">
                <a:solidFill>
                  <a:srgbClr val="006666"/>
                </a:solidFill>
              </a:rPr>
              <a:t>∠</a:t>
            </a:r>
            <a:r>
              <a:rPr lang="uk-UA" sz="2400" dirty="0" smtClean="0">
                <a:solidFill>
                  <a:srgbClr val="006666"/>
                </a:solidFill>
              </a:rPr>
              <a:t>А</a:t>
            </a:r>
            <a:r>
              <a:rPr lang="en-US" sz="2400" dirty="0" smtClean="0">
                <a:solidFill>
                  <a:srgbClr val="006666"/>
                </a:solidFill>
              </a:rPr>
              <a:t>NB,</a:t>
            </a:r>
            <a:r>
              <a:rPr lang="uk-UA" sz="2400" dirty="0" smtClean="0">
                <a:solidFill>
                  <a:srgbClr val="006666"/>
                </a:solidFill>
              </a:rPr>
              <a:t> причому точки </a:t>
            </a:r>
            <a:r>
              <a:rPr lang="en-US" sz="2400" dirty="0" smtClean="0">
                <a:solidFill>
                  <a:srgbClr val="006666"/>
                </a:solidFill>
              </a:rPr>
              <a:t>M</a:t>
            </a:r>
            <a:r>
              <a:rPr lang="uk-UA" sz="2400" dirty="0" smtClean="0">
                <a:solidFill>
                  <a:srgbClr val="006666"/>
                </a:solidFill>
              </a:rPr>
              <a:t> і</a:t>
            </a:r>
            <a:r>
              <a:rPr lang="en-US" sz="2400" dirty="0" smtClean="0">
                <a:solidFill>
                  <a:srgbClr val="006666"/>
                </a:solidFill>
              </a:rPr>
              <a:t> N</a:t>
            </a:r>
            <a:r>
              <a:rPr lang="uk-UA" sz="2400" dirty="0" smtClean="0">
                <a:solidFill>
                  <a:srgbClr val="006666"/>
                </a:solidFill>
              </a:rPr>
              <a:t> лежать в одній півплощині відносно прямої АВ. Довести, що точки </a:t>
            </a:r>
            <a:r>
              <a:rPr lang="en-US" sz="2400" dirty="0" smtClean="0">
                <a:solidFill>
                  <a:srgbClr val="006666"/>
                </a:solidFill>
              </a:rPr>
              <a:t>A,M,N,B</a:t>
            </a:r>
            <a:r>
              <a:rPr lang="uk-UA" sz="2400" dirty="0" smtClean="0">
                <a:solidFill>
                  <a:srgbClr val="006666"/>
                </a:solidFill>
              </a:rPr>
              <a:t> лежать на одному колі.</a:t>
            </a:r>
          </a:p>
          <a:p>
            <a:pPr marL="0" indent="0" algn="ctr" eaLnBrk="1" hangingPunct="1">
              <a:buFontTx/>
              <a:buNone/>
            </a:pPr>
            <a:r>
              <a:rPr lang="uk-UA" sz="2400" dirty="0" err="1" smtClean="0">
                <a:solidFill>
                  <a:srgbClr val="006666"/>
                </a:solidFill>
              </a:rPr>
              <a:t>Розв</a:t>
            </a:r>
            <a:r>
              <a:rPr lang="en-US" sz="2400" dirty="0" smtClean="0">
                <a:solidFill>
                  <a:srgbClr val="006666"/>
                </a:solidFill>
              </a:rPr>
              <a:t>’</a:t>
            </a:r>
            <a:r>
              <a:rPr lang="uk-UA" sz="2400" dirty="0" err="1" smtClean="0">
                <a:solidFill>
                  <a:srgbClr val="006666"/>
                </a:solidFill>
              </a:rPr>
              <a:t>язання</a:t>
            </a:r>
            <a:r>
              <a:rPr lang="uk-UA" sz="2400" dirty="0" smtClean="0">
                <a:solidFill>
                  <a:srgbClr val="006666"/>
                </a:solidFill>
              </a:rPr>
              <a:t> </a:t>
            </a:r>
            <a:endParaRPr lang="en-US" sz="2400" dirty="0" smtClean="0">
              <a:solidFill>
                <a:srgbClr val="006666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solidFill>
                  <a:srgbClr val="006666"/>
                </a:solidFill>
              </a:rPr>
              <a:t>	</a:t>
            </a:r>
            <a:r>
              <a:rPr lang="uk-UA" sz="2400" dirty="0" smtClean="0">
                <a:solidFill>
                  <a:srgbClr val="006666"/>
                </a:solidFill>
              </a:rPr>
              <a:t>   Нехай </a:t>
            </a:r>
            <a:r>
              <a:rPr lang="uk-UA" altLang="uk-UA" sz="2400" dirty="0" smtClean="0">
                <a:solidFill>
                  <a:srgbClr val="006666"/>
                </a:solidFill>
              </a:rPr>
              <a:t>∠</a:t>
            </a:r>
            <a:r>
              <a:rPr lang="uk-UA" sz="2400" dirty="0" smtClean="0">
                <a:solidFill>
                  <a:srgbClr val="006666"/>
                </a:solidFill>
              </a:rPr>
              <a:t>АМВ=</a:t>
            </a:r>
            <a:r>
              <a:rPr lang="uk-UA" altLang="uk-UA" sz="2400" dirty="0" smtClean="0">
                <a:solidFill>
                  <a:srgbClr val="006666"/>
                </a:solidFill>
              </a:rPr>
              <a:t>∠</a:t>
            </a:r>
            <a:r>
              <a:rPr lang="uk-UA" sz="2400" dirty="0" smtClean="0">
                <a:solidFill>
                  <a:srgbClr val="006666"/>
                </a:solidFill>
              </a:rPr>
              <a:t>А</a:t>
            </a:r>
            <a:r>
              <a:rPr lang="en-US" sz="2400" dirty="0" smtClean="0">
                <a:solidFill>
                  <a:srgbClr val="006666"/>
                </a:solidFill>
              </a:rPr>
              <a:t>NB</a:t>
            </a:r>
            <a:r>
              <a:rPr lang="uk-UA" sz="2400" dirty="0" smtClean="0">
                <a:solidFill>
                  <a:srgbClr val="006666"/>
                </a:solidFill>
              </a:rPr>
              <a:t>=</a:t>
            </a:r>
            <a:r>
              <a:rPr lang="uk-UA" altLang="uk-UA" sz="2400" dirty="0" smtClean="0">
                <a:solidFill>
                  <a:srgbClr val="006666"/>
                </a:solidFill>
              </a:rPr>
              <a:t>∠</a:t>
            </a:r>
            <a:r>
              <a:rPr lang="el-GR" sz="2400" dirty="0" smtClean="0">
                <a:solidFill>
                  <a:srgbClr val="006666"/>
                </a:solidFill>
              </a:rPr>
              <a:t>α</a:t>
            </a:r>
            <a:r>
              <a:rPr lang="uk-UA" sz="2400" dirty="0" smtClean="0">
                <a:solidFill>
                  <a:srgbClr val="006666"/>
                </a:solidFill>
              </a:rPr>
              <a:t>. Навколо трикутника АМВ </a:t>
            </a:r>
            <a:r>
              <a:rPr lang="en-US" sz="2400" dirty="0" smtClean="0">
                <a:solidFill>
                  <a:srgbClr val="006666"/>
                </a:solidFill>
              </a:rPr>
              <a:t>	</a:t>
            </a:r>
            <a:r>
              <a:rPr lang="uk-UA" sz="2400" dirty="0" smtClean="0">
                <a:solidFill>
                  <a:srgbClr val="006666"/>
                </a:solidFill>
              </a:rPr>
              <a:t>    опишемо коло. Нехай С – довільна точка кола, яка</a:t>
            </a:r>
            <a:r>
              <a:rPr lang="en-US" sz="2400" dirty="0" smtClean="0">
                <a:solidFill>
                  <a:srgbClr val="006666"/>
                </a:solidFill>
              </a:rPr>
              <a:t>	</a:t>
            </a:r>
            <a:r>
              <a:rPr lang="uk-UA" sz="2400" dirty="0" smtClean="0">
                <a:solidFill>
                  <a:srgbClr val="006666"/>
                </a:solidFill>
              </a:rPr>
              <a:t>    не належить дузі АМВ. Тоді чотирикутник АСВМ  	 вписаний. Звідси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uk-UA" altLang="uk-UA" sz="2400" dirty="0" smtClean="0">
                <a:solidFill>
                  <a:srgbClr val="006666"/>
                </a:solidFill>
              </a:rPr>
              <a:t>∠</a:t>
            </a:r>
            <a:r>
              <a:rPr lang="uk-UA" sz="2400" dirty="0" smtClean="0">
                <a:solidFill>
                  <a:srgbClr val="006666"/>
                </a:solidFill>
              </a:rPr>
              <a:t>С=180</a:t>
            </a:r>
            <a:r>
              <a:rPr lang="ru-RU" altLang="uk-UA" sz="2400" b="1" dirty="0" err="1" smtClean="0">
                <a:solidFill>
                  <a:srgbClr val="006666"/>
                </a:solidFill>
              </a:rPr>
              <a:t>º</a:t>
            </a:r>
            <a:r>
              <a:rPr lang="uk-UA" sz="2400" dirty="0" smtClean="0">
                <a:solidFill>
                  <a:srgbClr val="006666"/>
                </a:solidFill>
              </a:rPr>
              <a:t>-</a:t>
            </a:r>
            <a:r>
              <a:rPr lang="el-GR" sz="2400" dirty="0" smtClean="0">
                <a:solidFill>
                  <a:srgbClr val="006666"/>
                </a:solidFill>
              </a:rPr>
              <a:t>α</a:t>
            </a:r>
            <a:r>
              <a:rPr lang="en-US" sz="2400" dirty="0" smtClean="0">
                <a:solidFill>
                  <a:srgbClr val="006666"/>
                </a:solidFill>
              </a:rPr>
              <a:t>.</a:t>
            </a:r>
            <a:r>
              <a:rPr lang="uk-UA" sz="2400" dirty="0" smtClean="0">
                <a:solidFill>
                  <a:srgbClr val="006666"/>
                </a:solidFill>
              </a:rPr>
              <a:t>Маємо:</a:t>
            </a:r>
            <a:r>
              <a:rPr lang="uk-UA" altLang="uk-UA" sz="2400" dirty="0" smtClean="0">
                <a:solidFill>
                  <a:srgbClr val="006666"/>
                </a:solidFill>
              </a:rPr>
              <a:t>∠</a:t>
            </a:r>
            <a:r>
              <a:rPr lang="uk-UA" sz="2400" dirty="0" smtClean="0">
                <a:solidFill>
                  <a:srgbClr val="006666"/>
                </a:solidFill>
              </a:rPr>
              <a:t>С+</a:t>
            </a:r>
            <a:r>
              <a:rPr lang="uk-UA" altLang="uk-UA" sz="2400" dirty="0" smtClean="0">
                <a:solidFill>
                  <a:srgbClr val="006666"/>
                </a:solidFill>
              </a:rPr>
              <a:t>∠</a:t>
            </a:r>
            <a:r>
              <a:rPr lang="en-US" sz="2400" dirty="0" smtClean="0">
                <a:solidFill>
                  <a:srgbClr val="006666"/>
                </a:solidFill>
              </a:rPr>
              <a:t>N</a:t>
            </a:r>
            <a:r>
              <a:rPr lang="uk-UA" sz="2400" dirty="0" smtClean="0">
                <a:solidFill>
                  <a:srgbClr val="006666"/>
                </a:solidFill>
              </a:rPr>
              <a:t>= </a:t>
            </a:r>
            <a:r>
              <a:rPr lang="en-US" sz="2400" dirty="0" smtClean="0">
                <a:solidFill>
                  <a:srgbClr val="006666"/>
                </a:solidFill>
              </a:rPr>
              <a:t>180</a:t>
            </a:r>
            <a:r>
              <a:rPr lang="ru-RU" altLang="uk-UA" sz="2400" b="1" dirty="0" err="1" smtClean="0">
                <a:solidFill>
                  <a:srgbClr val="006666"/>
                </a:solidFill>
              </a:rPr>
              <a:t>º</a:t>
            </a:r>
            <a:r>
              <a:rPr lang="en-US" sz="2400" dirty="0" smtClean="0">
                <a:solidFill>
                  <a:srgbClr val="006666"/>
                </a:solidFill>
              </a:rPr>
              <a:t>. </a:t>
            </a:r>
            <a:r>
              <a:rPr lang="uk-UA" sz="2400" dirty="0" smtClean="0">
                <a:solidFill>
                  <a:srgbClr val="006666"/>
                </a:solidFill>
              </a:rPr>
              <a:t>	Отже, за теоремою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uk-UA" sz="2400" dirty="0" smtClean="0">
                <a:solidFill>
                  <a:srgbClr val="006666"/>
                </a:solidFill>
              </a:rPr>
              <a:t>(</a:t>
            </a:r>
            <a:r>
              <a:rPr lang="uk-UA" sz="2400" i="1" dirty="0" smtClean="0">
                <a:solidFill>
                  <a:srgbClr val="006666"/>
                </a:solidFill>
              </a:rPr>
              <a:t>якщо в чотирикутнику сума             	протилежних кутів дорівнює</a:t>
            </a:r>
            <a:r>
              <a:rPr lang="en-US" sz="2400" i="1" dirty="0" smtClean="0">
                <a:solidFill>
                  <a:srgbClr val="006666"/>
                </a:solidFill>
              </a:rPr>
              <a:t> </a:t>
            </a:r>
            <a:r>
              <a:rPr lang="uk-UA" sz="2400" i="1" dirty="0" smtClean="0">
                <a:solidFill>
                  <a:srgbClr val="006666"/>
                </a:solidFill>
              </a:rPr>
              <a:t>180</a:t>
            </a:r>
            <a:r>
              <a:rPr lang="ru-RU" altLang="uk-UA" sz="2400" b="1" dirty="0" err="1" smtClean="0">
                <a:solidFill>
                  <a:srgbClr val="006666"/>
                </a:solidFill>
              </a:rPr>
              <a:t>º</a:t>
            </a:r>
            <a:r>
              <a:rPr lang="uk-UA" sz="2400" i="1" dirty="0" smtClean="0">
                <a:solidFill>
                  <a:srgbClr val="006666"/>
                </a:solidFill>
              </a:rPr>
              <a:t>, то він є вписаним</a:t>
            </a:r>
            <a:r>
              <a:rPr lang="uk-UA" sz="2400" dirty="0" smtClean="0">
                <a:solidFill>
                  <a:srgbClr val="006666"/>
                </a:solidFill>
              </a:rPr>
              <a:t>) 	чотирикутник </a:t>
            </a:r>
            <a:r>
              <a:rPr lang="uk-UA" sz="2400" dirty="0" err="1" smtClean="0">
                <a:solidFill>
                  <a:srgbClr val="006666"/>
                </a:solidFill>
              </a:rPr>
              <a:t>АСВ</a:t>
            </a:r>
            <a:r>
              <a:rPr lang="en-US" sz="2400" dirty="0" smtClean="0">
                <a:solidFill>
                  <a:srgbClr val="006666"/>
                </a:solidFill>
              </a:rPr>
              <a:t>N</a:t>
            </a:r>
            <a:r>
              <a:rPr lang="uk-UA" sz="2400" dirty="0" smtClean="0">
                <a:solidFill>
                  <a:srgbClr val="006666"/>
                </a:solidFill>
              </a:rPr>
              <a:t> </a:t>
            </a:r>
            <a:r>
              <a:rPr lang="ru-RU" sz="2400" dirty="0" err="1" smtClean="0">
                <a:solidFill>
                  <a:srgbClr val="006666"/>
                </a:solidFill>
              </a:rPr>
              <a:t>також</a:t>
            </a:r>
            <a:r>
              <a:rPr lang="ru-RU" sz="2400" dirty="0" smtClean="0">
                <a:solidFill>
                  <a:srgbClr val="006666"/>
                </a:solidFill>
              </a:rPr>
              <a:t> </a:t>
            </a:r>
            <a:r>
              <a:rPr lang="ru-RU" sz="2400" dirty="0" err="1" smtClean="0">
                <a:solidFill>
                  <a:srgbClr val="006666"/>
                </a:solidFill>
              </a:rPr>
              <a:t>вписаний</a:t>
            </a:r>
            <a:r>
              <a:rPr lang="ru-RU" sz="2400" dirty="0" smtClean="0">
                <a:solidFill>
                  <a:srgbClr val="006666"/>
                </a:solidFill>
              </a:rPr>
              <a:t>. </a:t>
            </a:r>
            <a:r>
              <a:rPr lang="en-US" sz="2400" dirty="0" smtClean="0">
                <a:solidFill>
                  <a:srgbClr val="006666"/>
                </a:solidFill>
              </a:rPr>
              <a:t>		</a:t>
            </a:r>
            <a:r>
              <a:rPr lang="uk-UA" sz="2400" dirty="0" smtClean="0">
                <a:solidFill>
                  <a:srgbClr val="006666"/>
                </a:solidFill>
              </a:rPr>
              <a:t>		</a:t>
            </a:r>
            <a:r>
              <a:rPr lang="ru-RU" sz="2400" dirty="0" err="1" smtClean="0">
                <a:solidFill>
                  <a:srgbClr val="006666"/>
                </a:solidFill>
              </a:rPr>
              <a:t>Оскільки</a:t>
            </a:r>
            <a:r>
              <a:rPr lang="ru-RU" sz="2400" dirty="0" smtClean="0">
                <a:solidFill>
                  <a:srgbClr val="006666"/>
                </a:solidFill>
              </a:rPr>
              <a:t> </a:t>
            </a:r>
            <a:r>
              <a:rPr lang="ru-RU" sz="2400" dirty="0" err="1" smtClean="0">
                <a:solidFill>
                  <a:srgbClr val="006666"/>
                </a:solidFill>
              </a:rPr>
              <a:t>навколо</a:t>
            </a:r>
            <a:r>
              <a:rPr lang="ru-RU" sz="2400" dirty="0" smtClean="0">
                <a:solidFill>
                  <a:srgbClr val="006666"/>
                </a:solidFill>
              </a:rPr>
              <a:t> </a:t>
            </a:r>
            <a:r>
              <a:rPr lang="ru-RU" sz="2400" dirty="0" err="1" smtClean="0">
                <a:solidFill>
                  <a:srgbClr val="006666"/>
                </a:solidFill>
              </a:rPr>
              <a:t>трикутника</a:t>
            </a:r>
            <a:r>
              <a:rPr lang="ru-RU" sz="2400" dirty="0" smtClean="0">
                <a:solidFill>
                  <a:srgbClr val="006666"/>
                </a:solidFill>
              </a:rPr>
              <a:t> АВС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r>
              <a:rPr lang="ru-RU" sz="2400" dirty="0" err="1" smtClean="0">
                <a:solidFill>
                  <a:srgbClr val="006666"/>
                </a:solidFill>
              </a:rPr>
              <a:t>можна</a:t>
            </a:r>
            <a:r>
              <a:rPr lang="ru-RU" sz="2400" dirty="0" smtClean="0">
                <a:solidFill>
                  <a:srgbClr val="006666"/>
                </a:solidFill>
              </a:rPr>
              <a:t> </a:t>
            </a:r>
            <a:r>
              <a:rPr lang="en-US" sz="2400" dirty="0" smtClean="0">
                <a:solidFill>
                  <a:srgbClr val="006666"/>
                </a:solidFill>
              </a:rPr>
              <a:t>		</a:t>
            </a:r>
            <a:r>
              <a:rPr lang="ru-RU" sz="2400" dirty="0" err="1" smtClean="0">
                <a:solidFill>
                  <a:srgbClr val="006666"/>
                </a:solidFill>
              </a:rPr>
              <a:t>описати</a:t>
            </a:r>
            <a:r>
              <a:rPr lang="ru-RU" sz="2400" dirty="0" smtClean="0">
                <a:solidFill>
                  <a:srgbClr val="006666"/>
                </a:solidFill>
              </a:rPr>
              <a:t> </a:t>
            </a:r>
            <a:r>
              <a:rPr lang="ru-RU" sz="2400" dirty="0" err="1" smtClean="0">
                <a:solidFill>
                  <a:srgbClr val="006666"/>
                </a:solidFill>
              </a:rPr>
              <a:t>тільки</a:t>
            </a:r>
            <a:r>
              <a:rPr lang="en-US" sz="2400" dirty="0" smtClean="0">
                <a:solidFill>
                  <a:srgbClr val="006666"/>
                </a:solidFill>
              </a:rPr>
              <a:t>  </a:t>
            </a:r>
            <a:r>
              <a:rPr lang="ru-RU" sz="2400" dirty="0" err="1" smtClean="0">
                <a:solidFill>
                  <a:srgbClr val="006666"/>
                </a:solidFill>
              </a:rPr>
              <a:t>одне</a:t>
            </a:r>
            <a:r>
              <a:rPr lang="ru-RU" sz="2400" dirty="0" smtClean="0">
                <a:solidFill>
                  <a:srgbClr val="006666"/>
                </a:solidFill>
              </a:rPr>
              <a:t> коло, то </a:t>
            </a:r>
            <a:r>
              <a:rPr lang="ru-RU" sz="2400" dirty="0" err="1" smtClean="0">
                <a:solidFill>
                  <a:srgbClr val="006666"/>
                </a:solidFill>
              </a:rPr>
              <a:t>цьому</a:t>
            </a:r>
            <a:r>
              <a:rPr lang="ru-RU" sz="2400" dirty="0" smtClean="0">
                <a:solidFill>
                  <a:srgbClr val="006666"/>
                </a:solidFill>
              </a:rPr>
              <a:t> колу </a:t>
            </a:r>
            <a:r>
              <a:rPr lang="en-US" sz="2400" dirty="0" smtClean="0">
                <a:solidFill>
                  <a:srgbClr val="006666"/>
                </a:solidFill>
              </a:rPr>
              <a:t>			             </a:t>
            </a:r>
            <a:r>
              <a:rPr lang="ru-RU" sz="2400" dirty="0" smtClean="0">
                <a:solidFill>
                  <a:srgbClr val="006666"/>
                </a:solidFill>
              </a:rPr>
              <a:t>належать як </a:t>
            </a:r>
            <a:r>
              <a:rPr lang="en-US" sz="2400" dirty="0" smtClean="0">
                <a:solidFill>
                  <a:srgbClr val="006666"/>
                </a:solidFill>
              </a:rPr>
              <a:t>	</a:t>
            </a:r>
            <a:r>
              <a:rPr lang="ru-RU" sz="2400" dirty="0" smtClean="0">
                <a:solidFill>
                  <a:srgbClr val="006666"/>
                </a:solidFill>
              </a:rPr>
              <a:t>точка М, так </a:t>
            </a:r>
            <a:r>
              <a:rPr lang="ru-RU" sz="2400" dirty="0" err="1" smtClean="0">
                <a:solidFill>
                  <a:srgbClr val="006666"/>
                </a:solidFill>
              </a:rPr>
              <a:t>і</a:t>
            </a:r>
            <a:r>
              <a:rPr lang="ru-RU" sz="2400" dirty="0" smtClean="0">
                <a:solidFill>
                  <a:srgbClr val="006666"/>
                </a:solidFill>
              </a:rPr>
              <a:t> точка</a:t>
            </a:r>
            <a:r>
              <a:rPr lang="en-US" sz="2400" dirty="0" smtClean="0">
                <a:solidFill>
                  <a:srgbClr val="006666"/>
                </a:solidFill>
              </a:rPr>
              <a:t> N.</a:t>
            </a:r>
            <a:endParaRPr lang="uk-UA" sz="2400" dirty="0" smtClean="0">
              <a:solidFill>
                <a:srgbClr val="006666"/>
              </a:solidFill>
            </a:endParaRPr>
          </a:p>
        </p:txBody>
      </p: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2"/>
          <a:srcRect l="28445" t="54366" r="59618" b="25397"/>
          <a:stretch>
            <a:fillRect/>
          </a:stretch>
        </p:blipFill>
        <p:spPr bwMode="auto">
          <a:xfrm>
            <a:off x="357158" y="2357430"/>
            <a:ext cx="155257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19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Анотація</a:t>
            </a:r>
            <a:endParaRPr lang="ru-RU" sz="1400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142984"/>
            <a:ext cx="692948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              Розробка  міні – підручника з геометрії містить запитання, завдання, корисні поради для учнів. Основні відомості, правила, формули подані в зручному форматі. </a:t>
            </a:r>
          </a:p>
          <a:p>
            <a:pPr>
              <a:buNone/>
            </a:pPr>
            <a:r>
              <a:rPr 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      У посібнику логічно упорядковано та систематизовано той мінімум основних і додаткових даних теми </a:t>
            </a:r>
            <a:r>
              <a:rPr lang="uk-UA" sz="1400" dirty="0" err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“Централні</a:t>
            </a:r>
            <a:r>
              <a:rPr 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і вписані кути. Вписані та описані </a:t>
            </a:r>
            <a:r>
              <a:rPr 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чотирикутники</a:t>
            </a:r>
            <a:r>
              <a:rPr 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”, котрий дає можливість розв'язувати </a:t>
            </a:r>
            <a:r>
              <a:rPr 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задачі.</a:t>
            </a:r>
            <a:endParaRPr lang="uk-UA" sz="1400" dirty="0" smtClean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              Кожне твердження ілюстровано відповідним рисунком. Посібник допоможе наочно уявити навчальний матеріал і швидко знайти необхідні відомості. Такий посібник на столах учнів дозволить учителеві звільнити час уроку для розв'язування задач. </a:t>
            </a:r>
          </a:p>
          <a:p>
            <a:pPr>
              <a:buNone/>
            </a:pPr>
            <a:r>
              <a:rPr 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               Наочна форма викладення матеріалу допоможе учням в узагальненні та систематизації знань з названої теми. Скоротить час на повторення вивченого на передодні контрольної роботи. </a:t>
            </a:r>
          </a:p>
          <a:p>
            <a:pPr>
              <a:buNone/>
            </a:pPr>
            <a:r>
              <a:rPr 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              Посібник містить основні теоретичні питання теми, розв'язування типових задач, а також завдання для перевірки знань у чотирьох варіантах.</a:t>
            </a:r>
          </a:p>
          <a:p>
            <a:pPr>
              <a:buNone/>
            </a:pPr>
            <a:r>
              <a:rPr 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              Рекомендується для використання на різних етапах уроку геометрії з метою підвищення інтересу учнів до предмету.</a:t>
            </a:r>
          </a:p>
          <a:p>
            <a:pPr>
              <a:buNone/>
            </a:pPr>
            <a:r>
              <a:rPr lang="uk-UA" sz="1400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              Посібник може бути використаний  учнями для повторення, узагальнення теми в роботі за будь – яким підручником з геометрії для загальноосвітніх шкіл, а також учителями математики загальноосвітніх навчальних закладів, зокрема, тими, що викладають математику на поглибленому рівні.</a:t>
            </a:r>
            <a:endParaRPr lang="ru-RU" sz="1400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064500" cy="1071563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006666"/>
                </a:solidFill>
              </a:rPr>
              <a:t>Метод допоміжного кола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35150" y="1744663"/>
            <a:ext cx="6553200" cy="51133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sz="2400" smtClean="0">
                <a:solidFill>
                  <a:srgbClr val="006666"/>
                </a:solidFill>
              </a:rPr>
              <a:t>     Якщо під час розв</a:t>
            </a:r>
            <a:r>
              <a:rPr lang="en-US" sz="2400" smtClean="0">
                <a:solidFill>
                  <a:srgbClr val="006666"/>
                </a:solidFill>
              </a:rPr>
              <a:t>’</a:t>
            </a:r>
            <a:r>
              <a:rPr lang="uk-UA" sz="2400" smtClean="0">
                <a:solidFill>
                  <a:srgbClr val="006666"/>
                </a:solidFill>
              </a:rPr>
              <a:t>язування задачі вдалося довести, що деякі чотири точки лежать на одному колі, то завдяки цьому ми отримуємо можливість використати властивості кола та його елементів. </a:t>
            </a:r>
          </a:p>
          <a:p>
            <a:pPr marL="0" indent="0" eaLnBrk="1" hangingPunct="1">
              <a:buFontTx/>
              <a:buNone/>
            </a:pPr>
            <a:r>
              <a:rPr lang="uk-UA" sz="2400" smtClean="0">
                <a:solidFill>
                  <a:srgbClr val="006666"/>
                </a:solidFill>
              </a:rPr>
              <a:t>     Тому пошук такого </a:t>
            </a:r>
            <a:r>
              <a:rPr lang="uk-UA" sz="2400" b="1" smtClean="0">
                <a:solidFill>
                  <a:srgbClr val="006666"/>
                </a:solidFill>
              </a:rPr>
              <a:t>допоміжного кола</a:t>
            </a:r>
            <a:r>
              <a:rPr lang="uk-UA" sz="2400" smtClean="0">
                <a:solidFill>
                  <a:srgbClr val="006666"/>
                </a:solidFill>
              </a:rPr>
              <a:t> є красивим і ефективним прийомом для розв</a:t>
            </a:r>
            <a:r>
              <a:rPr lang="en-US" sz="2400" smtClean="0">
                <a:solidFill>
                  <a:srgbClr val="006666"/>
                </a:solidFill>
              </a:rPr>
              <a:t>’</a:t>
            </a:r>
            <a:r>
              <a:rPr lang="uk-UA" sz="2400" smtClean="0">
                <a:solidFill>
                  <a:srgbClr val="006666"/>
                </a:solidFill>
              </a:rPr>
              <a:t>язування задач.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20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15888"/>
            <a:ext cx="8064500" cy="1071562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006666"/>
                </a:solidFill>
              </a:rPr>
              <a:t>Приклади розв</a:t>
            </a:r>
            <a:r>
              <a:rPr lang="en-US" sz="2800" b="1" smtClean="0">
                <a:solidFill>
                  <a:srgbClr val="006666"/>
                </a:solidFill>
              </a:rPr>
              <a:t>’</a:t>
            </a:r>
            <a:r>
              <a:rPr lang="uk-UA" sz="2800" b="1" smtClean="0">
                <a:solidFill>
                  <a:srgbClr val="006666"/>
                </a:solidFill>
              </a:rPr>
              <a:t>язування задач </a:t>
            </a:r>
            <a:br>
              <a:rPr lang="uk-UA" sz="2800" b="1" smtClean="0">
                <a:solidFill>
                  <a:srgbClr val="006666"/>
                </a:solidFill>
              </a:rPr>
            </a:br>
            <a:r>
              <a:rPr lang="uk-UA" sz="2800" b="1" smtClean="0">
                <a:solidFill>
                  <a:srgbClr val="006666"/>
                </a:solidFill>
              </a:rPr>
              <a:t>методом допоміжного кола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8353425" cy="29527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sz="2400" b="1" smtClean="0">
                <a:solidFill>
                  <a:srgbClr val="006666"/>
                </a:solidFill>
              </a:rPr>
              <a:t>Задача 1.  </a:t>
            </a:r>
            <a:r>
              <a:rPr lang="uk-UA" sz="2400" smtClean="0">
                <a:solidFill>
                  <a:srgbClr val="006666"/>
                </a:solidFill>
              </a:rPr>
              <a:t>З довільної точки М катета АС прямокутного 	     трикутника АВС опущено перпендикуляр МК на 	     гіпотенузу АВ. Довести, що </a:t>
            </a:r>
            <a:r>
              <a:rPr lang="uk-UA" altLang="uk-UA" sz="2400" smtClean="0">
                <a:solidFill>
                  <a:srgbClr val="006666"/>
                </a:solidFill>
              </a:rPr>
              <a:t>∠</a:t>
            </a:r>
            <a:r>
              <a:rPr lang="uk-UA" sz="2400" smtClean="0">
                <a:solidFill>
                  <a:srgbClr val="006666"/>
                </a:solidFill>
              </a:rPr>
              <a:t>МКС=</a:t>
            </a:r>
            <a:r>
              <a:rPr lang="uk-UA" altLang="uk-UA" sz="2400" smtClean="0">
                <a:solidFill>
                  <a:srgbClr val="006666"/>
                </a:solidFill>
              </a:rPr>
              <a:t> ∠</a:t>
            </a:r>
            <a:r>
              <a:rPr lang="uk-UA" sz="2400" smtClean="0">
                <a:solidFill>
                  <a:srgbClr val="006666"/>
                </a:solidFill>
              </a:rPr>
              <a:t>МВС.</a:t>
            </a:r>
            <a:endParaRPr lang="en-US" sz="2400" smtClean="0">
              <a:solidFill>
                <a:srgbClr val="006666"/>
              </a:solidFill>
            </a:endParaRPr>
          </a:p>
          <a:p>
            <a:pPr marL="0" indent="0" eaLnBrk="1" hangingPunct="1">
              <a:buFontTx/>
              <a:buNone/>
            </a:pPr>
            <a:endParaRPr lang="uk-UA" sz="2400" smtClean="0">
              <a:solidFill>
                <a:srgbClr val="006666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uk-UA" sz="2400" smtClean="0">
                <a:solidFill>
                  <a:srgbClr val="006666"/>
                </a:solidFill>
              </a:rPr>
              <a:t>Розв</a:t>
            </a:r>
            <a:r>
              <a:rPr lang="en-US" sz="2400" smtClean="0">
                <a:solidFill>
                  <a:srgbClr val="006666"/>
                </a:solidFill>
              </a:rPr>
              <a:t>’</a:t>
            </a:r>
            <a:r>
              <a:rPr lang="uk-UA" sz="2400" smtClean="0">
                <a:solidFill>
                  <a:srgbClr val="006666"/>
                </a:solidFill>
              </a:rPr>
              <a:t>язання</a:t>
            </a:r>
          </a:p>
          <a:p>
            <a:pPr marL="0" indent="0" eaLnBrk="1" hangingPunct="1">
              <a:buFontTx/>
              <a:buNone/>
            </a:pPr>
            <a:r>
              <a:rPr lang="uk-UA" sz="2400" smtClean="0">
                <a:solidFill>
                  <a:srgbClr val="006666"/>
                </a:solidFill>
              </a:rPr>
              <a:t>			 Маємо:</a:t>
            </a:r>
            <a:r>
              <a:rPr lang="uk-UA" altLang="uk-UA" sz="2400" smtClean="0">
                <a:solidFill>
                  <a:srgbClr val="006666"/>
                </a:solidFill>
              </a:rPr>
              <a:t>∠</a:t>
            </a:r>
            <a:r>
              <a:rPr lang="uk-UA" sz="2400" smtClean="0">
                <a:solidFill>
                  <a:srgbClr val="006666"/>
                </a:solidFill>
              </a:rPr>
              <a:t>ВСА=90</a:t>
            </a:r>
            <a:r>
              <a:rPr lang="ru-RU" altLang="uk-UA" sz="2400" b="1" smtClean="0">
                <a:solidFill>
                  <a:srgbClr val="006666"/>
                </a:solidFill>
              </a:rPr>
              <a:t>º</a:t>
            </a:r>
            <a:r>
              <a:rPr lang="uk-UA" sz="2400" smtClean="0">
                <a:solidFill>
                  <a:srgbClr val="006666"/>
                </a:solidFill>
              </a:rPr>
              <a:t>, </a:t>
            </a:r>
            <a:r>
              <a:rPr lang="uk-UA" altLang="uk-UA" sz="2400" smtClean="0">
                <a:solidFill>
                  <a:srgbClr val="006666"/>
                </a:solidFill>
              </a:rPr>
              <a:t>∠</a:t>
            </a:r>
            <a:r>
              <a:rPr lang="uk-UA" sz="2400" smtClean="0">
                <a:solidFill>
                  <a:srgbClr val="006666"/>
                </a:solidFill>
              </a:rPr>
              <a:t>МКВ=90</a:t>
            </a:r>
            <a:r>
              <a:rPr lang="ru-RU" altLang="uk-UA" sz="2400" b="1" smtClean="0">
                <a:solidFill>
                  <a:srgbClr val="006666"/>
                </a:solidFill>
              </a:rPr>
              <a:t>º</a:t>
            </a:r>
            <a:r>
              <a:rPr lang="uk-UA" sz="2400" smtClean="0">
                <a:solidFill>
                  <a:srgbClr val="006666"/>
                </a:solidFill>
              </a:rPr>
              <a:t>, тоді</a:t>
            </a:r>
          </a:p>
          <a:p>
            <a:pPr marL="0" indent="0" eaLnBrk="1" hangingPunct="1">
              <a:buFontTx/>
              <a:buNone/>
            </a:pPr>
            <a:r>
              <a:rPr lang="uk-UA" sz="2400" smtClean="0">
                <a:solidFill>
                  <a:srgbClr val="006666"/>
                </a:solidFill>
              </a:rPr>
              <a:t>			</a:t>
            </a:r>
            <a:r>
              <a:rPr lang="uk-UA" altLang="uk-UA" sz="2400" smtClean="0">
                <a:solidFill>
                  <a:srgbClr val="006666"/>
                </a:solidFill>
              </a:rPr>
              <a:t> ∠</a:t>
            </a:r>
            <a:r>
              <a:rPr lang="uk-UA" sz="2400" smtClean="0">
                <a:solidFill>
                  <a:srgbClr val="006666"/>
                </a:solidFill>
              </a:rPr>
              <a:t>ВСА+</a:t>
            </a:r>
            <a:r>
              <a:rPr lang="uk-UA" altLang="uk-UA" sz="2400" smtClean="0">
                <a:solidFill>
                  <a:srgbClr val="006666"/>
                </a:solidFill>
              </a:rPr>
              <a:t> ∠</a:t>
            </a:r>
            <a:r>
              <a:rPr lang="uk-UA" sz="2400" smtClean="0">
                <a:solidFill>
                  <a:srgbClr val="006666"/>
                </a:solidFill>
              </a:rPr>
              <a:t>МКВ=180</a:t>
            </a:r>
            <a:r>
              <a:rPr lang="ru-RU" altLang="uk-UA" sz="2400" b="1" smtClean="0">
                <a:solidFill>
                  <a:srgbClr val="006666"/>
                </a:solidFill>
              </a:rPr>
              <a:t>º</a:t>
            </a:r>
            <a:r>
              <a:rPr lang="uk-UA" sz="2400" smtClean="0">
                <a:solidFill>
                  <a:srgbClr val="006666"/>
                </a:solidFill>
              </a:rPr>
              <a:t>. </a:t>
            </a:r>
          </a:p>
          <a:p>
            <a:pPr marL="0" indent="0" eaLnBrk="1" hangingPunct="1">
              <a:buFontTx/>
              <a:buNone/>
            </a:pPr>
            <a:r>
              <a:rPr lang="uk-UA" sz="2400" smtClean="0">
                <a:solidFill>
                  <a:srgbClr val="006666"/>
                </a:solidFill>
              </a:rPr>
              <a:t>			Отже, навколо чотирикутника СВКМ 			можна описати  коло. </a:t>
            </a:r>
          </a:p>
          <a:p>
            <a:pPr marL="0" indent="0" eaLnBrk="1" hangingPunct="1">
              <a:buFontTx/>
              <a:buNone/>
            </a:pPr>
            <a:r>
              <a:rPr lang="uk-UA" sz="2400" smtClean="0">
                <a:solidFill>
                  <a:srgbClr val="006666"/>
                </a:solidFill>
              </a:rPr>
              <a:t>		Кути </a:t>
            </a:r>
            <a:r>
              <a:rPr lang="uk-UA" altLang="uk-UA" sz="2400" smtClean="0">
                <a:solidFill>
                  <a:srgbClr val="006666"/>
                </a:solidFill>
              </a:rPr>
              <a:t>∠</a:t>
            </a:r>
            <a:r>
              <a:rPr lang="uk-UA" sz="2400" smtClean="0">
                <a:solidFill>
                  <a:srgbClr val="006666"/>
                </a:solidFill>
              </a:rPr>
              <a:t>МКС і </a:t>
            </a:r>
            <a:r>
              <a:rPr lang="uk-UA" altLang="uk-UA" sz="2400" smtClean="0">
                <a:solidFill>
                  <a:srgbClr val="006666"/>
                </a:solidFill>
              </a:rPr>
              <a:t>∠</a:t>
            </a:r>
            <a:r>
              <a:rPr lang="uk-UA" sz="2400" smtClean="0">
                <a:solidFill>
                  <a:srgbClr val="006666"/>
                </a:solidFill>
              </a:rPr>
              <a:t>МВС є вписаними, які 			спираються на одну й ту саму дугу СМ. 			Звідси </a:t>
            </a:r>
            <a:r>
              <a:rPr lang="uk-UA" altLang="uk-UA" sz="2400" smtClean="0">
                <a:solidFill>
                  <a:srgbClr val="006666"/>
                </a:solidFill>
              </a:rPr>
              <a:t>∠</a:t>
            </a:r>
            <a:r>
              <a:rPr lang="uk-UA" sz="2400" smtClean="0">
                <a:solidFill>
                  <a:srgbClr val="006666"/>
                </a:solidFill>
              </a:rPr>
              <a:t>МКС=</a:t>
            </a:r>
            <a:r>
              <a:rPr lang="uk-UA" altLang="uk-UA" sz="2400" smtClean="0">
                <a:solidFill>
                  <a:srgbClr val="006666"/>
                </a:solidFill>
              </a:rPr>
              <a:t>∠</a:t>
            </a:r>
            <a:r>
              <a:rPr lang="uk-UA" sz="2400" smtClean="0">
                <a:solidFill>
                  <a:srgbClr val="006666"/>
                </a:solidFill>
              </a:rPr>
              <a:t>МВС, що і треба було довести</a:t>
            </a:r>
            <a:r>
              <a:rPr lang="uk-UA" sz="2400" smtClean="0">
                <a:solidFill>
                  <a:srgbClr val="008080"/>
                </a:solidFill>
              </a:rPr>
              <a:t>.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 l="29227" t="42262" r="53259" b="34921"/>
          <a:stretch>
            <a:fillRect/>
          </a:stretch>
        </p:blipFill>
        <p:spPr bwMode="auto">
          <a:xfrm>
            <a:off x="1116013" y="2492375"/>
            <a:ext cx="227806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21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15888"/>
            <a:ext cx="8064500" cy="1071562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006666"/>
                </a:solidFill>
              </a:rPr>
              <a:t>Приклади розв</a:t>
            </a:r>
            <a:r>
              <a:rPr lang="en-US" sz="2800" b="1" smtClean="0">
                <a:solidFill>
                  <a:srgbClr val="006666"/>
                </a:solidFill>
              </a:rPr>
              <a:t>’</a:t>
            </a:r>
            <a:r>
              <a:rPr lang="uk-UA" sz="2800" b="1" smtClean="0">
                <a:solidFill>
                  <a:srgbClr val="006666"/>
                </a:solidFill>
              </a:rPr>
              <a:t>язування задач </a:t>
            </a:r>
            <a:br>
              <a:rPr lang="uk-UA" sz="2800" b="1" smtClean="0">
                <a:solidFill>
                  <a:srgbClr val="006666"/>
                </a:solidFill>
              </a:rPr>
            </a:br>
            <a:r>
              <a:rPr lang="uk-UA" sz="2800" b="1" smtClean="0">
                <a:solidFill>
                  <a:srgbClr val="006666"/>
                </a:solidFill>
              </a:rPr>
              <a:t>методом допоміжного кола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8281987" cy="54721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sz="2300" b="1" smtClean="0">
                <a:solidFill>
                  <a:srgbClr val="006666"/>
                </a:solidFill>
              </a:rPr>
              <a:t>Задача 2.  </a:t>
            </a:r>
            <a:r>
              <a:rPr lang="ru-RU" sz="2300" smtClean="0">
                <a:solidFill>
                  <a:srgbClr val="006666"/>
                </a:solidFill>
              </a:rPr>
              <a:t>На сторонах ВС </a:t>
            </a:r>
            <a:r>
              <a:rPr lang="en-US" sz="2300" smtClean="0">
                <a:solidFill>
                  <a:srgbClr val="006666"/>
                </a:solidFill>
              </a:rPr>
              <a:t>i CD </a:t>
            </a:r>
            <a:r>
              <a:rPr lang="uk-UA" sz="2300" smtClean="0">
                <a:solidFill>
                  <a:srgbClr val="006666"/>
                </a:solidFill>
              </a:rPr>
              <a:t>Квадрата АВС</a:t>
            </a:r>
            <a:r>
              <a:rPr lang="en-US" sz="2300" smtClean="0">
                <a:solidFill>
                  <a:srgbClr val="006666"/>
                </a:solidFill>
              </a:rPr>
              <a:t>D</a:t>
            </a:r>
            <a:r>
              <a:rPr lang="uk-UA" sz="2300" smtClean="0">
                <a:solidFill>
                  <a:srgbClr val="006666"/>
                </a:solidFill>
              </a:rPr>
              <a:t> узято точки М і </a:t>
            </a:r>
            <a:r>
              <a:rPr lang="en-US" sz="2300" smtClean="0">
                <a:solidFill>
                  <a:srgbClr val="006666"/>
                </a:solidFill>
              </a:rPr>
              <a:t>N</a:t>
            </a:r>
            <a:r>
              <a:rPr lang="uk-UA" sz="2300" smtClean="0">
                <a:solidFill>
                  <a:srgbClr val="006666"/>
                </a:solidFill>
              </a:rPr>
              <a:t> так, що 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МА</a:t>
            </a:r>
            <a:r>
              <a:rPr lang="en-US" sz="2300" smtClean="0">
                <a:solidFill>
                  <a:srgbClr val="006666"/>
                </a:solidFill>
              </a:rPr>
              <a:t>N=45</a:t>
            </a:r>
            <a:r>
              <a:rPr lang="ru-RU" altLang="uk-UA" sz="2000" b="1" smtClean="0">
                <a:solidFill>
                  <a:srgbClr val="006666"/>
                </a:solidFill>
              </a:rPr>
              <a:t>º</a:t>
            </a:r>
            <a:r>
              <a:rPr lang="en-US" sz="2300" smtClean="0">
                <a:solidFill>
                  <a:srgbClr val="006666"/>
                </a:solidFill>
              </a:rPr>
              <a:t>.</a:t>
            </a:r>
            <a:r>
              <a:rPr lang="uk-UA" sz="2300" smtClean="0">
                <a:solidFill>
                  <a:srgbClr val="006666"/>
                </a:solidFill>
              </a:rPr>
              <a:t> За допомогою лише лінійки опустіть перпендикуляр із точки А на пряму </a:t>
            </a:r>
            <a:r>
              <a:rPr lang="en-US" sz="2300" smtClean="0">
                <a:solidFill>
                  <a:srgbClr val="006666"/>
                </a:solidFill>
              </a:rPr>
              <a:t>MN.</a:t>
            </a:r>
            <a:endParaRPr lang="uk-UA" sz="2300" smtClean="0">
              <a:solidFill>
                <a:srgbClr val="006666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Розв</a:t>
            </a:r>
            <a:r>
              <a:rPr lang="en-US" sz="2300" smtClean="0">
                <a:solidFill>
                  <a:srgbClr val="006666"/>
                </a:solidFill>
              </a:rPr>
              <a:t>’</a:t>
            </a:r>
            <a:r>
              <a:rPr lang="uk-UA" sz="2300" smtClean="0">
                <a:solidFill>
                  <a:srgbClr val="006666"/>
                </a:solidFill>
              </a:rPr>
              <a:t>язання</a:t>
            </a: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		</a:t>
            </a:r>
            <a:r>
              <a:rPr lang="en-US" sz="2300" smtClean="0">
                <a:solidFill>
                  <a:srgbClr val="006666"/>
                </a:solidFill>
              </a:rPr>
              <a:t>    </a:t>
            </a:r>
            <a:r>
              <a:rPr lang="ru-RU" sz="2300" smtClean="0">
                <a:solidFill>
                  <a:srgbClr val="006666"/>
                </a:solidFill>
              </a:rPr>
              <a:t>Проведемо д</a:t>
            </a:r>
            <a:r>
              <a:rPr lang="uk-UA" sz="2300" smtClean="0">
                <a:solidFill>
                  <a:srgbClr val="006666"/>
                </a:solidFill>
              </a:rPr>
              <a:t>і</a:t>
            </a:r>
            <a:r>
              <a:rPr lang="ru-RU" sz="2300" smtClean="0">
                <a:solidFill>
                  <a:srgbClr val="006666"/>
                </a:solidFill>
              </a:rPr>
              <a:t>агональ В</a:t>
            </a:r>
            <a:r>
              <a:rPr lang="en-US" sz="2300" smtClean="0">
                <a:solidFill>
                  <a:srgbClr val="006666"/>
                </a:solidFill>
              </a:rPr>
              <a:t>D</a:t>
            </a:r>
            <a:r>
              <a:rPr lang="uk-UA" sz="2300" smtClean="0">
                <a:solidFill>
                  <a:srgbClr val="006666"/>
                </a:solidFill>
              </a:rPr>
              <a:t>. Вона перетинає 		    відрізки </a:t>
            </a:r>
            <a:r>
              <a:rPr lang="en-US" sz="2300" smtClean="0">
                <a:solidFill>
                  <a:srgbClr val="006666"/>
                </a:solidFill>
              </a:rPr>
              <a:t>AN </a:t>
            </a:r>
            <a:r>
              <a:rPr lang="uk-UA" sz="2300" smtClean="0">
                <a:solidFill>
                  <a:srgbClr val="006666"/>
                </a:solidFill>
              </a:rPr>
              <a:t>і</a:t>
            </a:r>
            <a:r>
              <a:rPr lang="en-US" sz="2300" smtClean="0">
                <a:solidFill>
                  <a:srgbClr val="006666"/>
                </a:solidFill>
              </a:rPr>
              <a:t> AM</a:t>
            </a:r>
            <a:r>
              <a:rPr lang="uk-UA" sz="2300" smtClean="0">
                <a:solidFill>
                  <a:srgbClr val="006666"/>
                </a:solidFill>
              </a:rPr>
              <a:t> у точках К і Р відповідно.</a:t>
            </a: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	      	    Маємо: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МВК=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МАК=45</a:t>
            </a:r>
            <a:r>
              <a:rPr lang="ru-RU" altLang="uk-UA" sz="2000" b="1" smtClean="0">
                <a:solidFill>
                  <a:srgbClr val="006666"/>
                </a:solidFill>
              </a:rPr>
              <a:t>º</a:t>
            </a:r>
            <a:r>
              <a:rPr lang="uk-UA" sz="2300" smtClean="0">
                <a:solidFill>
                  <a:srgbClr val="006666"/>
                </a:solidFill>
              </a:rPr>
              <a:t>.Отже, точки А,В,</a:t>
            </a:r>
            <a:r>
              <a:rPr lang="en-US" sz="2300" smtClean="0">
                <a:solidFill>
                  <a:srgbClr val="006666"/>
                </a:solidFill>
              </a:rPr>
              <a:t>M </a:t>
            </a:r>
            <a:r>
              <a:rPr lang="uk-UA" sz="2300" smtClean="0">
                <a:solidFill>
                  <a:srgbClr val="006666"/>
                </a:solidFill>
              </a:rPr>
              <a:t>		    і К лежать на одному колі.              </a:t>
            </a: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                            Звідси 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АВМ+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АКМ=180</a:t>
            </a:r>
            <a:r>
              <a:rPr lang="ru-RU" altLang="uk-UA" sz="2000" b="1" smtClean="0">
                <a:solidFill>
                  <a:srgbClr val="006666"/>
                </a:solidFill>
              </a:rPr>
              <a:t>º</a:t>
            </a:r>
            <a:r>
              <a:rPr lang="uk-UA" sz="2300" smtClean="0">
                <a:solidFill>
                  <a:srgbClr val="006666"/>
                </a:solidFill>
              </a:rPr>
              <a:t>.Оскільки 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АВМ=90</a:t>
            </a:r>
            <a:r>
              <a:rPr lang="ru-RU" altLang="uk-UA" sz="2000" b="1" smtClean="0">
                <a:solidFill>
                  <a:srgbClr val="006666"/>
                </a:solidFill>
              </a:rPr>
              <a:t>º </a:t>
            </a:r>
            <a:r>
              <a:rPr lang="uk-UA" sz="2300" smtClean="0">
                <a:solidFill>
                  <a:srgbClr val="006666"/>
                </a:solidFill>
              </a:rPr>
              <a:t> 		то 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АКМ=90</a:t>
            </a:r>
            <a:r>
              <a:rPr lang="ru-RU" altLang="uk-UA" sz="2000" b="1" smtClean="0">
                <a:solidFill>
                  <a:srgbClr val="006666"/>
                </a:solidFill>
              </a:rPr>
              <a:t>º</a:t>
            </a:r>
            <a:r>
              <a:rPr lang="uk-UA" sz="2300" smtClean="0">
                <a:solidFill>
                  <a:srgbClr val="006666"/>
                </a:solidFill>
              </a:rPr>
              <a:t>. Таким чином, відрізок МК – 			висота 	трикутника АМ</a:t>
            </a:r>
            <a:r>
              <a:rPr lang="en-US" sz="2300" smtClean="0">
                <a:solidFill>
                  <a:srgbClr val="006666"/>
                </a:solidFill>
              </a:rPr>
              <a:t>N.  </a:t>
            </a:r>
            <a:r>
              <a:rPr lang="uk-UA" sz="2300" smtClean="0">
                <a:solidFill>
                  <a:srgbClr val="006666"/>
                </a:solidFill>
              </a:rPr>
              <a:t>Аналогічно 			доводимо, що відрізок </a:t>
            </a:r>
            <a:r>
              <a:rPr lang="en-US" sz="2300" smtClean="0">
                <a:solidFill>
                  <a:srgbClr val="006666"/>
                </a:solidFill>
              </a:rPr>
              <a:t>NP – 	</a:t>
            </a:r>
            <a:r>
              <a:rPr lang="uk-UA" sz="2300" smtClean="0">
                <a:solidFill>
                  <a:srgbClr val="006666"/>
                </a:solidFill>
              </a:rPr>
              <a:t>висота трикутника 		А</a:t>
            </a:r>
            <a:r>
              <a:rPr lang="en-US" sz="2300" smtClean="0">
                <a:solidFill>
                  <a:srgbClr val="006666"/>
                </a:solidFill>
              </a:rPr>
              <a:t>MN.</a:t>
            </a:r>
            <a:r>
              <a:rPr lang="uk-UA" sz="2300" smtClean="0">
                <a:solidFill>
                  <a:srgbClr val="006666"/>
                </a:solidFill>
              </a:rPr>
              <a:t>Отже,пряма яка проходить через точку А 		     і точку  перетину відрізків </a:t>
            </a:r>
            <a:r>
              <a:rPr lang="en-US" sz="2300" smtClean="0">
                <a:solidFill>
                  <a:srgbClr val="006666"/>
                </a:solidFill>
              </a:rPr>
              <a:t>MK </a:t>
            </a:r>
            <a:r>
              <a:rPr lang="uk-UA" sz="2300" smtClean="0">
                <a:solidFill>
                  <a:srgbClr val="006666"/>
                </a:solidFill>
              </a:rPr>
              <a:t>і </a:t>
            </a:r>
            <a:r>
              <a:rPr lang="en-US" sz="2300" smtClean="0">
                <a:solidFill>
                  <a:srgbClr val="006666"/>
                </a:solidFill>
              </a:rPr>
              <a:t>NP</a:t>
            </a:r>
            <a:r>
              <a:rPr lang="uk-UA" sz="2300" smtClean="0">
                <a:solidFill>
                  <a:srgbClr val="006666"/>
                </a:solidFill>
              </a:rPr>
              <a:t>, 				перпендикулярна до прямої </a:t>
            </a:r>
            <a:r>
              <a:rPr lang="en-US" sz="2300" smtClean="0">
                <a:solidFill>
                  <a:srgbClr val="006666"/>
                </a:solidFill>
              </a:rPr>
              <a:t>MN.</a:t>
            </a:r>
            <a:endParaRPr lang="uk-UA" sz="2300" smtClean="0">
              <a:solidFill>
                <a:srgbClr val="006666"/>
              </a:solidFill>
            </a:endParaRP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/>
          <a:srcRect l="53992" t="42461" r="32845" b="35118"/>
          <a:stretch>
            <a:fillRect/>
          </a:stretch>
        </p:blipFill>
        <p:spPr bwMode="auto">
          <a:xfrm>
            <a:off x="1069975" y="2492375"/>
            <a:ext cx="171291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22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15888"/>
            <a:ext cx="8064500" cy="1071562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006666"/>
                </a:solidFill>
              </a:rPr>
              <a:t>Приклади розв</a:t>
            </a:r>
            <a:r>
              <a:rPr lang="en-US" sz="2800" b="1" smtClean="0">
                <a:solidFill>
                  <a:srgbClr val="006666"/>
                </a:solidFill>
              </a:rPr>
              <a:t>’</a:t>
            </a:r>
            <a:r>
              <a:rPr lang="uk-UA" sz="2800" b="1" smtClean="0">
                <a:solidFill>
                  <a:srgbClr val="006666"/>
                </a:solidFill>
              </a:rPr>
              <a:t>язування задач </a:t>
            </a:r>
            <a:br>
              <a:rPr lang="uk-UA" sz="2800" b="1" smtClean="0">
                <a:solidFill>
                  <a:srgbClr val="006666"/>
                </a:solidFill>
              </a:rPr>
            </a:br>
            <a:r>
              <a:rPr lang="uk-UA" sz="2800" b="1" smtClean="0">
                <a:solidFill>
                  <a:srgbClr val="006666"/>
                </a:solidFill>
              </a:rPr>
              <a:t>методом допоміжного кола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155700"/>
            <a:ext cx="8353425" cy="54737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sz="2300" b="1" smtClean="0">
                <a:solidFill>
                  <a:srgbClr val="006666"/>
                </a:solidFill>
              </a:rPr>
              <a:t>Задача 3. </a:t>
            </a:r>
            <a:r>
              <a:rPr lang="uk-UA" sz="2300" smtClean="0">
                <a:solidFill>
                  <a:srgbClr val="006666"/>
                </a:solidFill>
              </a:rPr>
              <a:t>У трикутнику АВС проведено медіани А</a:t>
            </a:r>
            <a:r>
              <a:rPr lang="en-US" sz="2300" smtClean="0">
                <a:solidFill>
                  <a:srgbClr val="006666"/>
                </a:solidFill>
              </a:rPr>
              <a:t>A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baseline="-25000" smtClean="0">
                <a:solidFill>
                  <a:srgbClr val="006666"/>
                </a:solidFill>
              </a:rPr>
              <a:t> </a:t>
            </a:r>
            <a:r>
              <a:rPr lang="uk-UA" sz="2300" b="1" smtClean="0">
                <a:solidFill>
                  <a:srgbClr val="006666"/>
                </a:solidFill>
              </a:rPr>
              <a:t> </a:t>
            </a:r>
            <a:r>
              <a:rPr lang="uk-UA" sz="2300" smtClean="0">
                <a:solidFill>
                  <a:srgbClr val="006666"/>
                </a:solidFill>
              </a:rPr>
              <a:t>і СС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baseline="-25000" smtClean="0">
                <a:solidFill>
                  <a:srgbClr val="006666"/>
                </a:solidFill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uk-UA" sz="2300" baseline="-25000" smtClean="0">
                <a:solidFill>
                  <a:srgbClr val="006666"/>
                </a:solidFill>
              </a:rPr>
              <a:t>	 </a:t>
            </a:r>
            <a:r>
              <a:rPr lang="uk-UA" sz="2300" smtClean="0">
                <a:solidFill>
                  <a:srgbClr val="006666"/>
                </a:solidFill>
              </a:rPr>
              <a:t>    Відомо, що 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А</a:t>
            </a:r>
            <a:r>
              <a:rPr lang="en-US" sz="2300" smtClean="0">
                <a:solidFill>
                  <a:srgbClr val="006666"/>
                </a:solidFill>
              </a:rPr>
              <a:t>A</a:t>
            </a:r>
            <a:r>
              <a:rPr lang="uk-UA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С=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СС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А. Довести, що трикутник 	     АВС рівнобедрений.</a:t>
            </a: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			  Дано: ∆АВС, А</a:t>
            </a:r>
            <a:r>
              <a:rPr lang="en-US" sz="2300" smtClean="0">
                <a:solidFill>
                  <a:srgbClr val="006666"/>
                </a:solidFill>
              </a:rPr>
              <a:t>A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baseline="-25000" smtClean="0">
                <a:solidFill>
                  <a:srgbClr val="006666"/>
                </a:solidFill>
              </a:rPr>
              <a:t> </a:t>
            </a:r>
            <a:r>
              <a:rPr lang="uk-UA" sz="2300" b="1" smtClean="0">
                <a:solidFill>
                  <a:srgbClr val="006666"/>
                </a:solidFill>
              </a:rPr>
              <a:t> </a:t>
            </a:r>
            <a:r>
              <a:rPr lang="uk-UA" sz="2300" smtClean="0">
                <a:solidFill>
                  <a:srgbClr val="006666"/>
                </a:solidFill>
              </a:rPr>
              <a:t>і СС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baseline="-25000" smtClean="0">
                <a:solidFill>
                  <a:srgbClr val="006666"/>
                </a:solidFill>
              </a:rPr>
              <a:t> </a:t>
            </a:r>
            <a:r>
              <a:rPr lang="uk-UA" sz="2300" smtClean="0">
                <a:solidFill>
                  <a:srgbClr val="006666"/>
                </a:solidFill>
              </a:rPr>
              <a:t>– медіани, </a:t>
            </a: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				 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А</a:t>
            </a:r>
            <a:r>
              <a:rPr lang="en-US" sz="2300" smtClean="0">
                <a:solidFill>
                  <a:srgbClr val="006666"/>
                </a:solidFill>
              </a:rPr>
              <a:t>A</a:t>
            </a:r>
            <a:r>
              <a:rPr lang="uk-UA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С=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СС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А.</a:t>
            </a: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			  Довести: ∆АВС – рівнобедрений.</a:t>
            </a:r>
          </a:p>
          <a:p>
            <a:pPr marL="0" indent="0" algn="ctr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			Доведення</a:t>
            </a: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			   1) Оскільки 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А</a:t>
            </a:r>
            <a:r>
              <a:rPr lang="en-US" sz="2300" smtClean="0">
                <a:solidFill>
                  <a:srgbClr val="006666"/>
                </a:solidFill>
              </a:rPr>
              <a:t>A</a:t>
            </a:r>
            <a:r>
              <a:rPr lang="uk-UA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С=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СС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А (за умовою), 			    то точки А,С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,</a:t>
            </a:r>
            <a:r>
              <a:rPr lang="en-US" sz="2300" smtClean="0">
                <a:solidFill>
                  <a:srgbClr val="006666"/>
                </a:solidFill>
              </a:rPr>
              <a:t>A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,С лежать на одному 	 		    колі, тобто навколо чотирикутника 			    АС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en-US" sz="2300" smtClean="0">
                <a:solidFill>
                  <a:srgbClr val="006666"/>
                </a:solidFill>
              </a:rPr>
              <a:t>A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С можна описати коло (за 			      ознакою належності чотирьох точок 			      одному колу), причому точки С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,</a:t>
            </a:r>
            <a:r>
              <a:rPr lang="en-US" sz="2300" smtClean="0">
                <a:solidFill>
                  <a:srgbClr val="006666"/>
                </a:solidFill>
              </a:rPr>
              <a:t>A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 лежать в 			одній півплощині відносно прямої АС.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/>
          <a:srcRect l="38152" t="27184" r="47794" b="30159"/>
          <a:stretch>
            <a:fillRect/>
          </a:stretch>
        </p:blipFill>
        <p:spPr bwMode="auto">
          <a:xfrm>
            <a:off x="1663700" y="2468563"/>
            <a:ext cx="18288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1" name="TextBox 1"/>
          <p:cNvSpPr txBox="1">
            <a:spLocks noChangeArrowheads="1"/>
          </p:cNvSpPr>
          <p:nvPr/>
        </p:nvSpPr>
        <p:spPr bwMode="auto">
          <a:xfrm>
            <a:off x="2195513" y="2411413"/>
            <a:ext cx="288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uk-UA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2" name="TextBox 6"/>
          <p:cNvSpPr txBox="1">
            <a:spLocks noChangeArrowheads="1"/>
          </p:cNvSpPr>
          <p:nvPr/>
        </p:nvSpPr>
        <p:spPr bwMode="auto">
          <a:xfrm>
            <a:off x="1763713" y="3635375"/>
            <a:ext cx="74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uk-UA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2987675" y="3708400"/>
            <a:ext cx="576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uk-UA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4" name="TextBox 8"/>
          <p:cNvSpPr txBox="1">
            <a:spLocks noChangeArrowheads="1"/>
          </p:cNvSpPr>
          <p:nvPr/>
        </p:nvSpPr>
        <p:spPr bwMode="auto">
          <a:xfrm>
            <a:off x="3319463" y="4941888"/>
            <a:ext cx="747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uk-UA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5" name="TextBox 9"/>
          <p:cNvSpPr txBox="1">
            <a:spLocks noChangeArrowheads="1"/>
          </p:cNvSpPr>
          <p:nvPr/>
        </p:nvSpPr>
        <p:spPr bwMode="auto">
          <a:xfrm>
            <a:off x="1539875" y="5013325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uk-UA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23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15888"/>
            <a:ext cx="8064500" cy="1071562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006666"/>
                </a:solidFill>
              </a:rPr>
              <a:t>Приклади розв</a:t>
            </a:r>
            <a:r>
              <a:rPr lang="en-US" sz="2800" b="1" smtClean="0">
                <a:solidFill>
                  <a:srgbClr val="006666"/>
                </a:solidFill>
              </a:rPr>
              <a:t>’</a:t>
            </a:r>
            <a:r>
              <a:rPr lang="uk-UA" sz="2800" b="1" smtClean="0">
                <a:solidFill>
                  <a:srgbClr val="006666"/>
                </a:solidFill>
              </a:rPr>
              <a:t>язування задач </a:t>
            </a:r>
            <a:br>
              <a:rPr lang="uk-UA" sz="2800" b="1" smtClean="0">
                <a:solidFill>
                  <a:srgbClr val="006666"/>
                </a:solidFill>
              </a:rPr>
            </a:br>
            <a:r>
              <a:rPr lang="uk-UA" sz="2800" b="1" smtClean="0">
                <a:solidFill>
                  <a:srgbClr val="006666"/>
                </a:solidFill>
              </a:rPr>
              <a:t>методом допоміжного кола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155700"/>
            <a:ext cx="8280400" cy="54737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2) 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С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А</a:t>
            </a:r>
            <a:r>
              <a:rPr lang="en-US" sz="2300" smtClean="0">
                <a:solidFill>
                  <a:srgbClr val="006666"/>
                </a:solidFill>
              </a:rPr>
              <a:t>A</a:t>
            </a:r>
            <a:r>
              <a:rPr lang="uk-UA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=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en-US" sz="2300" smtClean="0">
                <a:solidFill>
                  <a:srgbClr val="006666"/>
                </a:solidFill>
              </a:rPr>
              <a:t>A</a:t>
            </a:r>
            <a:r>
              <a:rPr lang="uk-UA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СС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, як вписані, що спираються на дугу С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en-US" sz="2300" smtClean="0">
                <a:solidFill>
                  <a:srgbClr val="006666"/>
                </a:solidFill>
              </a:rPr>
              <a:t>A</a:t>
            </a:r>
            <a:r>
              <a:rPr lang="uk-UA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. 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en-US" sz="2300" smtClean="0">
                <a:solidFill>
                  <a:srgbClr val="006666"/>
                </a:solidFill>
              </a:rPr>
              <a:t>A</a:t>
            </a:r>
            <a:r>
              <a:rPr lang="uk-UA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АС=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С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СА як вписаний що спирається на рівні дуги відповідно </a:t>
            </a:r>
            <a:r>
              <a:rPr lang="en-US" sz="2300" smtClean="0">
                <a:solidFill>
                  <a:srgbClr val="006666"/>
                </a:solidFill>
              </a:rPr>
              <a:t>A</a:t>
            </a:r>
            <a:r>
              <a:rPr lang="uk-UA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С і С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А. </a:t>
            </a: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Тоді 	 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С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en-US" sz="2300" smtClean="0">
                <a:solidFill>
                  <a:srgbClr val="006666"/>
                </a:solidFill>
              </a:rPr>
              <a:t>A</a:t>
            </a:r>
            <a:r>
              <a:rPr lang="uk-UA" sz="2300" smtClean="0">
                <a:solidFill>
                  <a:srgbClr val="006666"/>
                </a:solidFill>
              </a:rPr>
              <a:t>С=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С</a:t>
            </a:r>
            <a:r>
              <a:rPr lang="uk-UA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АА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+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en-US" sz="2300" smtClean="0">
                <a:solidFill>
                  <a:srgbClr val="006666"/>
                </a:solidFill>
              </a:rPr>
              <a:t>A</a:t>
            </a:r>
            <a:r>
              <a:rPr lang="uk-UA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АС і</a:t>
            </a: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	 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А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СА=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А</a:t>
            </a:r>
            <a:r>
              <a:rPr lang="uk-UA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СС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+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С</a:t>
            </a:r>
            <a:r>
              <a:rPr lang="uk-UA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СА.</a:t>
            </a: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Отже, 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С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en-US" sz="2300" smtClean="0">
                <a:solidFill>
                  <a:srgbClr val="006666"/>
                </a:solidFill>
              </a:rPr>
              <a:t>A</a:t>
            </a:r>
            <a:r>
              <a:rPr lang="uk-UA" sz="2300" smtClean="0">
                <a:solidFill>
                  <a:srgbClr val="006666"/>
                </a:solidFill>
              </a:rPr>
              <a:t>С=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А</a:t>
            </a:r>
            <a:r>
              <a:rPr lang="uk-UA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СА.</a:t>
            </a: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3) У ∆АВС 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ВАС=</a:t>
            </a:r>
            <a:r>
              <a:rPr lang="uk-UA" altLang="uk-UA" sz="20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ВСА. Маємо: в ∆АВС кути при основі рівні,         	а отже, ∆АВС – рівнобедрений, що й треба було 	довести.</a:t>
            </a:r>
          </a:p>
          <a:p>
            <a:pPr marL="0" indent="0" eaLnBrk="1" hangingPunct="1">
              <a:buFontTx/>
              <a:buNone/>
            </a:pPr>
            <a:r>
              <a:rPr lang="uk-UA" sz="2300" b="1" smtClean="0">
                <a:solidFill>
                  <a:srgbClr val="006666"/>
                </a:solidFill>
              </a:rPr>
              <a:t>		</a:t>
            </a:r>
            <a:r>
              <a:rPr lang="uk-UA" sz="2300" b="1" u="sng" smtClean="0">
                <a:solidFill>
                  <a:srgbClr val="006666"/>
                </a:solidFill>
              </a:rPr>
              <a:t>ІІ спосіб. </a:t>
            </a:r>
          </a:p>
          <a:p>
            <a:pPr marL="0" indent="0" eaLnBrk="1" hangingPunct="1">
              <a:buFontTx/>
              <a:buNone/>
            </a:pPr>
            <a:r>
              <a:rPr lang="uk-UA" sz="2300" b="1" smtClean="0">
                <a:solidFill>
                  <a:srgbClr val="006666"/>
                </a:solidFill>
              </a:rPr>
              <a:t>		</a:t>
            </a:r>
            <a:r>
              <a:rPr lang="uk-UA" sz="2300" smtClean="0">
                <a:solidFill>
                  <a:srgbClr val="006666"/>
                </a:solidFill>
              </a:rPr>
              <a:t>Виходячи з того, що С</a:t>
            </a:r>
            <a:r>
              <a:rPr lang="uk-UA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А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 – середня лінія 			∆АВС, приходимо до висновку, що 				чотирикутник АС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en-US" sz="2300" smtClean="0">
                <a:solidFill>
                  <a:srgbClr val="006666"/>
                </a:solidFill>
              </a:rPr>
              <a:t>A</a:t>
            </a:r>
            <a:r>
              <a:rPr lang="en-US" sz="2300" baseline="-25000" smtClean="0">
                <a:solidFill>
                  <a:srgbClr val="006666"/>
                </a:solidFill>
              </a:rPr>
              <a:t>1</a:t>
            </a:r>
            <a:r>
              <a:rPr lang="uk-UA" sz="2300" smtClean="0">
                <a:solidFill>
                  <a:srgbClr val="006666"/>
                </a:solidFill>
              </a:rPr>
              <a:t>С – рівнобічна трапеція.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24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143000"/>
          </a:xfrm>
        </p:spPr>
        <p:txBody>
          <a:bodyPr/>
          <a:lstStyle/>
          <a:p>
            <a:pPr eaLnBrk="1" hangingPunct="1"/>
            <a:r>
              <a:rPr lang="uk-UA" altLang="uk-UA" sz="2000" b="1" smtClean="0">
                <a:solidFill>
                  <a:srgbClr val="006666"/>
                </a:solidFill>
              </a:rPr>
              <a:t>Центральні і вписані кути. </a:t>
            </a:r>
            <a:r>
              <a:rPr lang="en-US" altLang="uk-UA" sz="2000" b="1" smtClean="0">
                <a:solidFill>
                  <a:srgbClr val="006666"/>
                </a:solidFill>
              </a:rPr>
              <a:t/>
            </a:r>
            <a:br>
              <a:rPr lang="en-US" altLang="uk-UA" sz="2000" b="1" smtClean="0">
                <a:solidFill>
                  <a:srgbClr val="006666"/>
                </a:solidFill>
              </a:rPr>
            </a:br>
            <a:r>
              <a:rPr lang="uk-UA" altLang="uk-UA" sz="2000" b="1" smtClean="0">
                <a:solidFill>
                  <a:srgbClr val="006666"/>
                </a:solidFill>
              </a:rPr>
              <a:t>Вписане та описане кола чотирикутника(</a:t>
            </a:r>
            <a:r>
              <a:rPr lang="en-US" altLang="uk-UA" sz="2000" b="1" smtClean="0">
                <a:solidFill>
                  <a:srgbClr val="006666"/>
                </a:solidFill>
              </a:rPr>
              <a:t>I)</a:t>
            </a:r>
            <a:endParaRPr lang="uk-UA" altLang="uk-UA" sz="2000" b="1" smtClean="0">
              <a:solidFill>
                <a:srgbClr val="006666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1800" b="1" i="1" dirty="0" smtClean="0">
                <a:solidFill>
                  <a:srgbClr val="006666"/>
                </a:solidFill>
              </a:rPr>
              <a:t>Завдання</a:t>
            </a:r>
            <a:r>
              <a:rPr lang="uk-UA" sz="1800" i="1" dirty="0" smtClean="0">
                <a:solidFill>
                  <a:srgbClr val="006666"/>
                </a:solidFill>
              </a:rPr>
              <a:t>: заповнити пропуски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дорівнює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дорівнює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Вписані кути, які спираються на одну й ту ж саму дугу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Кут який спирається на діаметр,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7)    Градусна міра кола дорівнює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8)    Коло називають вписаним в чотирикутник,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 	    9)    Коло називають описаним навколо чотирикутника,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10)   Якщо чотирикутник є описаним навколо кола, то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11) Якщо чотирикутник є вписаним у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endParaRPr lang="uk-UA" sz="1800" dirty="0" smtClean="0"/>
          </a:p>
        </p:txBody>
      </p:sp>
      <p:sp>
        <p:nvSpPr>
          <p:cNvPr id="4" name="Округлений прямокутник 3">
            <a:hlinkClick r:id="" action="ppaction://hlinkshowjump?jump=nextslide"/>
          </p:cNvPr>
          <p:cNvSpPr/>
          <p:nvPr/>
        </p:nvSpPr>
        <p:spPr>
          <a:xfrm>
            <a:off x="3348038" y="1489075"/>
            <a:ext cx="122396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3851275" y="1778000"/>
            <a:ext cx="1225550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2987675" y="2133600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3492500" y="2420938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6443663" y="27860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4284663" y="3068638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4787900" y="3433763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6372225" y="3794125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7164388" y="40814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7092950" y="4441825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300788" y="4724400"/>
            <a:ext cx="122396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25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01050" cy="1143000"/>
          </a:xfrm>
        </p:spPr>
        <p:txBody>
          <a:bodyPr/>
          <a:lstStyle/>
          <a:p>
            <a:pPr eaLnBrk="1" hangingPunct="1"/>
            <a:r>
              <a:rPr lang="uk-UA" altLang="uk-UA" sz="2000" b="1" smtClean="0">
                <a:solidFill>
                  <a:srgbClr val="006666"/>
                </a:solidFill>
              </a:rPr>
              <a:t>Центральні і вписані кути. </a:t>
            </a:r>
            <a:r>
              <a:rPr lang="en-US" altLang="uk-UA" sz="2000" b="1" smtClean="0">
                <a:solidFill>
                  <a:srgbClr val="006666"/>
                </a:solidFill>
              </a:rPr>
              <a:t/>
            </a:r>
            <a:br>
              <a:rPr lang="en-US" altLang="uk-UA" sz="2000" b="1" smtClean="0">
                <a:solidFill>
                  <a:srgbClr val="006666"/>
                </a:solidFill>
              </a:rPr>
            </a:br>
            <a:r>
              <a:rPr lang="uk-UA" altLang="uk-UA" sz="2000" b="1" smtClean="0">
                <a:solidFill>
                  <a:srgbClr val="006666"/>
                </a:solidFill>
              </a:rPr>
              <a:t>Вписане та описане кола чотирикутника(</a:t>
            </a:r>
            <a:r>
              <a:rPr lang="en-US" altLang="uk-UA" sz="2000" b="1" smtClean="0">
                <a:solidFill>
                  <a:srgbClr val="006666"/>
                </a:solidFill>
              </a:rPr>
              <a:t>I)</a:t>
            </a:r>
            <a:endParaRPr lang="uk-UA" altLang="uk-UA" sz="2000" b="1" smtClean="0">
              <a:solidFill>
                <a:srgbClr val="006666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1800" b="1" i="1" dirty="0" smtClean="0">
                <a:solidFill>
                  <a:srgbClr val="006666"/>
                </a:solidFill>
              </a:rPr>
              <a:t>Завдання</a:t>
            </a:r>
            <a:r>
              <a:rPr lang="uk-UA" sz="1800" i="1" dirty="0" smtClean="0">
                <a:solidFill>
                  <a:srgbClr val="006666"/>
                </a:solidFill>
              </a:rPr>
              <a:t>: заповнити пропуски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дорівнює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дорівнює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Вписані кути, які спираються на одну й ту ж саму дугу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Кут який спирається на діаметр,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7)    Градусна міра кола дорівнює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8)    Коло називають вписаним в чотирикутник,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 	    9)    Коло називають описаним навколо чотирикутника,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10)   Якщо чотирикутник є описаним навколо кола, то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11) Якщо чотирикутник є вписаним у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endParaRPr lang="uk-UA" sz="1800" dirty="0" smtClean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3348038" y="1489075"/>
            <a:ext cx="322421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кут з вершиною у центрі кола</a:t>
            </a:r>
          </a:p>
        </p:txBody>
      </p:sp>
      <p:sp>
        <p:nvSpPr>
          <p:cNvPr id="5" name="Округлений прямокутник 4">
            <a:hlinkClick r:id="" action="ppaction://hlinkshowjump?jump=nextslide"/>
          </p:cNvPr>
          <p:cNvSpPr/>
          <p:nvPr/>
        </p:nvSpPr>
        <p:spPr>
          <a:xfrm>
            <a:off x="3851275" y="1778000"/>
            <a:ext cx="1225550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 dirty="0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2987675" y="2133600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3492500" y="2420938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6443663" y="27860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4284663" y="3068638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4787900" y="3433763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6372225" y="3794125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7164388" y="40814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7092950" y="4441825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300788" y="4724400"/>
            <a:ext cx="122396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26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01063" cy="1143000"/>
          </a:xfrm>
        </p:spPr>
        <p:txBody>
          <a:bodyPr/>
          <a:lstStyle/>
          <a:p>
            <a:pPr eaLnBrk="1" hangingPunct="1"/>
            <a:r>
              <a:rPr lang="uk-UA" altLang="uk-UA" sz="2000" b="1" smtClean="0">
                <a:solidFill>
                  <a:srgbClr val="006666"/>
                </a:solidFill>
              </a:rPr>
              <a:t>Центральні і вписані кути. </a:t>
            </a:r>
            <a:r>
              <a:rPr lang="en-US" altLang="uk-UA" sz="2000" b="1" smtClean="0">
                <a:solidFill>
                  <a:srgbClr val="006666"/>
                </a:solidFill>
              </a:rPr>
              <a:t/>
            </a:r>
            <a:br>
              <a:rPr lang="en-US" altLang="uk-UA" sz="2000" b="1" smtClean="0">
                <a:solidFill>
                  <a:srgbClr val="006666"/>
                </a:solidFill>
              </a:rPr>
            </a:br>
            <a:r>
              <a:rPr lang="uk-UA" altLang="uk-UA" sz="2000" b="1" smtClean="0">
                <a:solidFill>
                  <a:srgbClr val="006666"/>
                </a:solidFill>
              </a:rPr>
              <a:t>Вписане та описане кола чотирикутника(</a:t>
            </a:r>
            <a:r>
              <a:rPr lang="en-US" altLang="uk-UA" sz="2000" b="1" smtClean="0">
                <a:solidFill>
                  <a:srgbClr val="006666"/>
                </a:solidFill>
              </a:rPr>
              <a:t>I)</a:t>
            </a:r>
            <a:endParaRPr lang="uk-UA" altLang="uk-UA" sz="2000" b="1" smtClean="0">
              <a:solidFill>
                <a:srgbClr val="006666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1800" b="1" i="1" dirty="0" smtClean="0">
                <a:solidFill>
                  <a:srgbClr val="006666"/>
                </a:solidFill>
              </a:rPr>
              <a:t>Завдання</a:t>
            </a:r>
            <a:r>
              <a:rPr lang="uk-UA" sz="1800" i="1" dirty="0" smtClean="0">
                <a:solidFill>
                  <a:srgbClr val="006666"/>
                </a:solidFill>
              </a:rPr>
              <a:t>: заповнити пропуски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дорівнює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дорівнює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Вписані кути, які спираються на одну й ту ж саму дугу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Кут який спирається на діаметр,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7)    Градусна міра кола дорівнює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8)    Коло називають вписаним в чотирикутник,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 	    9)    Коло називають описаним навколо чотирикутника,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10)   Якщо чотирикутник є описаним навколо кола, то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11) Якщо чотирикутник є вписаним у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endParaRPr lang="uk-UA" sz="1800" dirty="0" smtClean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3357563" y="1500188"/>
            <a:ext cx="322421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кут з вершиною у центрі кола</a:t>
            </a:r>
          </a:p>
        </p:txBody>
      </p:sp>
      <p:sp>
        <p:nvSpPr>
          <p:cNvPr id="5" name="Округлений прямокутник 4">
            <a:hlinkClick r:id="" action="ppaction://hlinkshowjump?jump=nextslide"/>
          </p:cNvPr>
          <p:cNvSpPr/>
          <p:nvPr/>
        </p:nvSpPr>
        <p:spPr>
          <a:xfrm>
            <a:off x="3851275" y="1778000"/>
            <a:ext cx="450691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градусній мірі дуги, на яку він спирається</a:t>
            </a:r>
          </a:p>
        </p:txBody>
      </p:sp>
      <p:sp>
        <p:nvSpPr>
          <p:cNvPr id="9" name="Округлений прямокутник 8">
            <a:hlinkClick r:id="" action="ppaction://hlinkshowjump?jump=nextslide"/>
          </p:cNvPr>
          <p:cNvSpPr/>
          <p:nvPr/>
        </p:nvSpPr>
        <p:spPr>
          <a:xfrm>
            <a:off x="2987675" y="2133600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3492500" y="2420938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6443663" y="27860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4284663" y="3068638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4787900" y="3433763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6372225" y="3794125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7164388" y="40814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7092950" y="4441825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300788" y="4724400"/>
            <a:ext cx="122396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27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01063" cy="1143000"/>
          </a:xfrm>
        </p:spPr>
        <p:txBody>
          <a:bodyPr/>
          <a:lstStyle/>
          <a:p>
            <a:pPr eaLnBrk="1" hangingPunct="1"/>
            <a:r>
              <a:rPr lang="uk-UA" altLang="uk-UA" sz="2000" b="1" smtClean="0">
                <a:solidFill>
                  <a:srgbClr val="006666"/>
                </a:solidFill>
              </a:rPr>
              <a:t>Центральні і вписані кути. </a:t>
            </a:r>
            <a:r>
              <a:rPr lang="en-US" altLang="uk-UA" sz="2000" b="1" smtClean="0">
                <a:solidFill>
                  <a:srgbClr val="006666"/>
                </a:solidFill>
              </a:rPr>
              <a:t/>
            </a:r>
            <a:br>
              <a:rPr lang="en-US" altLang="uk-UA" sz="2000" b="1" smtClean="0">
                <a:solidFill>
                  <a:srgbClr val="006666"/>
                </a:solidFill>
              </a:rPr>
            </a:br>
            <a:r>
              <a:rPr lang="uk-UA" altLang="uk-UA" sz="2000" b="1" smtClean="0">
                <a:solidFill>
                  <a:srgbClr val="006666"/>
                </a:solidFill>
              </a:rPr>
              <a:t>Вписане та описане кола чотирикутника(</a:t>
            </a:r>
            <a:r>
              <a:rPr lang="en-US" altLang="uk-UA" sz="2000" b="1" smtClean="0">
                <a:solidFill>
                  <a:srgbClr val="006666"/>
                </a:solidFill>
              </a:rPr>
              <a:t>I)</a:t>
            </a:r>
            <a:endParaRPr lang="uk-UA" altLang="uk-UA" sz="2000" b="1" smtClean="0">
              <a:solidFill>
                <a:srgbClr val="006666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1800" b="1" i="1" dirty="0" smtClean="0">
                <a:solidFill>
                  <a:srgbClr val="006666"/>
                </a:solidFill>
              </a:rPr>
              <a:t>Завдання</a:t>
            </a:r>
            <a:r>
              <a:rPr lang="uk-UA" sz="1800" i="1" dirty="0" smtClean="0">
                <a:solidFill>
                  <a:srgbClr val="006666"/>
                </a:solidFill>
              </a:rPr>
              <a:t>: заповнити пропуски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дорівнює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дорівнює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Вписані кути, які спираються на одну й ту ж саму дугу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Кут який спирається на діаметр,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7)    Градусна міра кола дорівнює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8)    Коло називають вписаним в чотирикутник,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 	    9)    Коло називають описаним навколо чотирикутника,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10)   Якщо чотирикутник є описаним навколо кола, то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11) Якщо чотирикутник є вписаним у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endParaRPr lang="uk-UA" sz="1800" dirty="0" smtClean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3348038" y="1489075"/>
            <a:ext cx="322421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кут з вершиною у центрі кола</a:t>
            </a:r>
          </a:p>
        </p:txBody>
      </p:sp>
      <p:sp>
        <p:nvSpPr>
          <p:cNvPr id="5" name="Округлений прямокутник 4">
            <a:hlinkClick r:id="" action="ppaction://hlinkshowjump?jump=nextslide"/>
          </p:cNvPr>
          <p:cNvSpPr/>
          <p:nvPr/>
        </p:nvSpPr>
        <p:spPr>
          <a:xfrm>
            <a:off x="3851275" y="1778000"/>
            <a:ext cx="450691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градусній мірі дуги, на яку він спирається</a:t>
            </a:r>
          </a:p>
        </p:txBody>
      </p:sp>
      <p:sp>
        <p:nvSpPr>
          <p:cNvPr id="9" name="Округлений прямокутник 8">
            <a:hlinkClick r:id="" action="ppaction://hlinkshowjump?jump=nextslide"/>
          </p:cNvPr>
          <p:cNvSpPr/>
          <p:nvPr/>
        </p:nvSpPr>
        <p:spPr>
          <a:xfrm>
            <a:off x="2987675" y="2133600"/>
            <a:ext cx="5799138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кут, вершина якого лежить на колі, а сторони перетинають коло</a:t>
            </a:r>
          </a:p>
        </p:txBody>
      </p:sp>
      <p:sp>
        <p:nvSpPr>
          <p:cNvPr id="10" name="Округлений прямокутник 9">
            <a:hlinkClick r:id="" action="ppaction://hlinkshowjump?jump=nextslide"/>
          </p:cNvPr>
          <p:cNvSpPr/>
          <p:nvPr/>
        </p:nvSpPr>
        <p:spPr>
          <a:xfrm>
            <a:off x="3492500" y="2420938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6443663" y="27860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4284663" y="3068638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4787900" y="3433763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6372225" y="3794125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7164388" y="40814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7092950" y="4441825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300788" y="4724400"/>
            <a:ext cx="122396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28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01063" cy="1143000"/>
          </a:xfrm>
        </p:spPr>
        <p:txBody>
          <a:bodyPr/>
          <a:lstStyle/>
          <a:p>
            <a:pPr eaLnBrk="1" hangingPunct="1"/>
            <a:r>
              <a:rPr lang="uk-UA" altLang="uk-UA" sz="2000" b="1" smtClean="0">
                <a:solidFill>
                  <a:srgbClr val="006666"/>
                </a:solidFill>
              </a:rPr>
              <a:t>Центральні і вписані кути. </a:t>
            </a:r>
            <a:r>
              <a:rPr lang="en-US" altLang="uk-UA" sz="2000" b="1" smtClean="0">
                <a:solidFill>
                  <a:srgbClr val="006666"/>
                </a:solidFill>
              </a:rPr>
              <a:t/>
            </a:r>
            <a:br>
              <a:rPr lang="en-US" altLang="uk-UA" sz="2000" b="1" smtClean="0">
                <a:solidFill>
                  <a:srgbClr val="006666"/>
                </a:solidFill>
              </a:rPr>
            </a:br>
            <a:r>
              <a:rPr lang="uk-UA" altLang="uk-UA" sz="2000" b="1" smtClean="0">
                <a:solidFill>
                  <a:srgbClr val="006666"/>
                </a:solidFill>
              </a:rPr>
              <a:t>Вписане та описане кола чотирикутника(</a:t>
            </a:r>
            <a:r>
              <a:rPr lang="en-US" altLang="uk-UA" sz="2000" b="1" smtClean="0">
                <a:solidFill>
                  <a:srgbClr val="006666"/>
                </a:solidFill>
              </a:rPr>
              <a:t>I)</a:t>
            </a:r>
            <a:endParaRPr lang="uk-UA" altLang="uk-UA" sz="2000" b="1" smtClean="0">
              <a:solidFill>
                <a:srgbClr val="006666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1800" b="1" i="1" dirty="0" smtClean="0">
                <a:solidFill>
                  <a:srgbClr val="006666"/>
                </a:solidFill>
              </a:rPr>
              <a:t>Завдання</a:t>
            </a:r>
            <a:r>
              <a:rPr lang="uk-UA" sz="1800" i="1" dirty="0" smtClean="0">
                <a:solidFill>
                  <a:srgbClr val="006666"/>
                </a:solidFill>
              </a:rPr>
              <a:t>: заповнити пропуски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дорівнює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дорівнює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Вписані кути, які спираються на одну й ту ж саму дугу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Кут який спирається на діаметр,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7)    Градусна міра кола дорівнює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8)    Коло називають вписаним в чотирикутник,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 	    9)    Коло називають описаним навколо чотирикутника,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10)   Якщо чотирикутник є описаним навколо кола, то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11) Якщо чотирикутник є вписаним у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endParaRPr lang="uk-UA" sz="1800" dirty="0" smtClean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3348038" y="1489075"/>
            <a:ext cx="322421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кут з вершиною у центрі кола</a:t>
            </a:r>
          </a:p>
        </p:txBody>
      </p:sp>
      <p:sp>
        <p:nvSpPr>
          <p:cNvPr id="5" name="Округлений прямокутник 4">
            <a:hlinkClick r:id="" action="ppaction://hlinkshowjump?jump=nextslide"/>
          </p:cNvPr>
          <p:cNvSpPr/>
          <p:nvPr/>
        </p:nvSpPr>
        <p:spPr>
          <a:xfrm>
            <a:off x="3851275" y="1778000"/>
            <a:ext cx="450691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градусній мірі дуги, на яку він спирається</a:t>
            </a:r>
          </a:p>
        </p:txBody>
      </p:sp>
      <p:sp>
        <p:nvSpPr>
          <p:cNvPr id="9" name="Округлений прямокутник 8">
            <a:hlinkClick r:id="" action="ppaction://hlinkshowjump?jump=nextslide"/>
          </p:cNvPr>
          <p:cNvSpPr/>
          <p:nvPr/>
        </p:nvSpPr>
        <p:spPr>
          <a:xfrm>
            <a:off x="2987675" y="2133600"/>
            <a:ext cx="5799138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кут, вершина якого лежить на колі, а сторони перетинають коло</a:t>
            </a:r>
          </a:p>
        </p:txBody>
      </p:sp>
      <p:sp>
        <p:nvSpPr>
          <p:cNvPr id="10" name="Округлений прямокутник 9">
            <a:hlinkClick r:id="" action="ppaction://hlinkshowjump?jump=nextslide"/>
          </p:cNvPr>
          <p:cNvSpPr/>
          <p:nvPr/>
        </p:nvSpPr>
        <p:spPr>
          <a:xfrm>
            <a:off x="3492500" y="2420938"/>
            <a:ext cx="4508500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половині градусної міри дуги, на яку він спирається</a:t>
            </a:r>
          </a:p>
        </p:txBody>
      </p:sp>
      <p:sp>
        <p:nvSpPr>
          <p:cNvPr id="11" name="Округлений прямокутник 10">
            <a:hlinkClick r:id="" action="ppaction://hlinkshowjump?jump=nextslide"/>
          </p:cNvPr>
          <p:cNvSpPr/>
          <p:nvPr/>
        </p:nvSpPr>
        <p:spPr>
          <a:xfrm>
            <a:off x="6443663" y="27860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4284663" y="3068638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4787900" y="3433763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6372225" y="3794125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7164388" y="40814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7092950" y="4441825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300788" y="4724400"/>
            <a:ext cx="122396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29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86766" cy="285752"/>
          </a:xfrm>
        </p:spPr>
        <p:txBody>
          <a:bodyPr/>
          <a:lstStyle/>
          <a:p>
            <a:r>
              <a:rPr lang="uk-UA" sz="1400" b="1" dirty="0" smtClean="0">
                <a:solidFill>
                  <a:srgbClr val="006666"/>
                </a:solidFill>
              </a:rPr>
              <a:t>Зміст</a:t>
            </a:r>
            <a:endParaRPr lang="ru-RU" sz="1400" b="1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929718" cy="635795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uk-UA" sz="1400" b="1" dirty="0" smtClean="0">
                <a:solidFill>
                  <a:srgbClr val="006666"/>
                </a:solidFill>
              </a:rPr>
              <a:t>		             Введення </a:t>
            </a:r>
            <a:r>
              <a:rPr lang="uk-UA" sz="1400" dirty="0" smtClean="0">
                <a:solidFill>
                  <a:srgbClr val="006666"/>
                </a:solidFill>
              </a:rPr>
              <a:t>…………………………………………………………………………………. 3</a:t>
            </a:r>
          </a:p>
          <a:p>
            <a:pPr>
              <a:spcBef>
                <a:spcPts val="0"/>
              </a:spcBef>
              <a:buNone/>
            </a:pPr>
            <a:r>
              <a:rPr lang="uk-UA" sz="1400" b="1" dirty="0" smtClean="0">
                <a:solidFill>
                  <a:srgbClr val="006666"/>
                </a:solidFill>
              </a:rPr>
              <a:t>		             Державні вимоги до рівня загальноосвітньої підготовки учнів </a:t>
            </a:r>
            <a:r>
              <a:rPr lang="uk-UA" sz="1400" dirty="0" smtClean="0">
                <a:solidFill>
                  <a:srgbClr val="006666"/>
                </a:solidFill>
              </a:rPr>
              <a:t>…………………. 4</a:t>
            </a:r>
            <a:endParaRPr lang="uk-UA" sz="1400" b="1" dirty="0" smtClean="0">
              <a:solidFill>
                <a:srgbClr val="006666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sz="1400" b="1" dirty="0" smtClean="0">
                <a:solidFill>
                  <a:srgbClr val="006666"/>
                </a:solidFill>
              </a:rPr>
              <a:t>		             І . Теоретичний аспект</a:t>
            </a:r>
          </a:p>
          <a:p>
            <a:pPr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			1. Який кут називають плоским кутом, центральним кутом ? ………………….. 6</a:t>
            </a:r>
          </a:p>
          <a:p>
            <a:pPr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			2.  Що називають дугою кола?  ……………………………………………………. 8</a:t>
            </a:r>
          </a:p>
          <a:p>
            <a:pPr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			3.  Як вимірюють і позначають дуги? …………………………………………….. 8</a:t>
            </a:r>
          </a:p>
          <a:p>
            <a:pPr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	    		4. Що називають градусною мірою дуги поля? ………………………………….. 8</a:t>
            </a:r>
          </a:p>
          <a:p>
            <a:pPr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			5. Чому дорівнює градусна  кола? півкола? ………………………………………. 9</a:t>
            </a:r>
          </a:p>
          <a:p>
            <a:pPr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			6. Хорда, яка сполучає кінці дуги? ………………………………………………...10</a:t>
            </a:r>
          </a:p>
          <a:p>
            <a:pPr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			7. Який кут називають вписаним в коло? ………………………………………… 11</a:t>
            </a:r>
          </a:p>
          <a:p>
            <a:pPr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			8. Випадки розташування центра кола відносно вписаного кута. ……………… 12</a:t>
            </a:r>
          </a:p>
          <a:p>
            <a:pPr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			9. Наслідки із властивості вписаного кута. ………………………………………. 13</a:t>
            </a:r>
          </a:p>
          <a:p>
            <a:pPr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			10. Залежності між дугами і хордами. …………………………………………….. 15</a:t>
            </a:r>
          </a:p>
          <a:p>
            <a:pPr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	     		11. Залежності між кутами і дугами. ……………………………………………… 16</a:t>
            </a:r>
          </a:p>
          <a:p>
            <a:pPr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			12. Метод допоміжного кола. ……………………………………………………… 19</a:t>
            </a:r>
          </a:p>
          <a:p>
            <a:pPr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		 	13. Приклади </a:t>
            </a:r>
            <a:r>
              <a:rPr lang="uk-UA" sz="1400" dirty="0" err="1" smtClean="0">
                <a:solidFill>
                  <a:srgbClr val="006666"/>
                </a:solidFill>
              </a:rPr>
              <a:t>розв</a:t>
            </a:r>
            <a:r>
              <a:rPr lang="en-US" sz="1400" dirty="0" smtClean="0">
                <a:solidFill>
                  <a:srgbClr val="006666"/>
                </a:solidFill>
              </a:rPr>
              <a:t>’</a:t>
            </a:r>
            <a:r>
              <a:rPr lang="uk-UA" sz="1400" dirty="0" err="1" smtClean="0">
                <a:solidFill>
                  <a:srgbClr val="006666"/>
                </a:solidFill>
              </a:rPr>
              <a:t>язування</a:t>
            </a:r>
            <a:r>
              <a:rPr lang="uk-UA" sz="1400" dirty="0" smtClean="0">
                <a:solidFill>
                  <a:srgbClr val="006666"/>
                </a:solidFill>
              </a:rPr>
              <a:t> задач методом допоміжного кола. ………………… 21</a:t>
            </a:r>
          </a:p>
          <a:p>
            <a:pPr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		             </a:t>
            </a:r>
            <a:r>
              <a:rPr lang="uk-UA" sz="1400" b="1" dirty="0" smtClean="0">
                <a:solidFill>
                  <a:srgbClr val="006666"/>
                </a:solidFill>
              </a:rPr>
              <a:t>ІІ. Практичний аспект (завдання)</a:t>
            </a:r>
          </a:p>
          <a:p>
            <a:pPr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		       	14. Заповни пропуски. ……………………………………………………………... 25</a:t>
            </a:r>
          </a:p>
          <a:p>
            <a:pPr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		                 	15. Знайди градусні міри невідомих кутів та градусні міри невідомих дуг. …… 45</a:t>
            </a:r>
          </a:p>
          <a:p>
            <a:pPr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			16. Знайди відповідність між умовою та відповіддю. …………………………… 52</a:t>
            </a:r>
          </a:p>
          <a:p>
            <a:pPr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			17. Перелік питань, що вивчалися протягом теми. ………………………………. 53</a:t>
            </a:r>
          </a:p>
          <a:p>
            <a:pPr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		                     18. Завдання для перевірки знань з теми( чотири варіанти). …………………… 54</a:t>
            </a:r>
          </a:p>
          <a:p>
            <a:pPr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		             </a:t>
            </a:r>
            <a:r>
              <a:rPr lang="uk-UA" sz="1400" b="1" dirty="0" smtClean="0">
                <a:solidFill>
                  <a:srgbClr val="006666"/>
                </a:solidFill>
              </a:rPr>
              <a:t>ІІІ. Висновок </a:t>
            </a:r>
            <a:r>
              <a:rPr lang="uk-UA" sz="1400" dirty="0" smtClean="0">
                <a:solidFill>
                  <a:srgbClr val="006666"/>
                </a:solidFill>
              </a:rPr>
              <a:t>……………………………………………………………………………. 66</a:t>
            </a:r>
            <a:endParaRPr lang="uk-UA" sz="1400" b="1" dirty="0" smtClean="0">
              <a:solidFill>
                <a:srgbClr val="006666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6666"/>
                </a:solidFill>
              </a:rPr>
              <a:t>		</a:t>
            </a:r>
            <a:r>
              <a:rPr lang="uk-UA" sz="1400" dirty="0" smtClean="0">
                <a:solidFill>
                  <a:srgbClr val="006666"/>
                </a:solidFill>
              </a:rPr>
              <a:t>            </a:t>
            </a:r>
            <a:r>
              <a:rPr lang="en-US" sz="1400" b="1" dirty="0" smtClean="0">
                <a:solidFill>
                  <a:srgbClr val="006666"/>
                </a:solidFill>
              </a:rPr>
              <a:t> IV. </a:t>
            </a:r>
            <a:r>
              <a:rPr lang="uk-UA" sz="1400" b="1" dirty="0" smtClean="0">
                <a:solidFill>
                  <a:srgbClr val="006666"/>
                </a:solidFill>
              </a:rPr>
              <a:t>Список використаних джерел </a:t>
            </a:r>
            <a:r>
              <a:rPr lang="uk-UA" sz="1400" dirty="0" smtClean="0">
                <a:solidFill>
                  <a:srgbClr val="006666"/>
                </a:solidFill>
              </a:rPr>
              <a:t>……………………………………………………. 67</a:t>
            </a:r>
            <a:endParaRPr lang="uk-UA" sz="1400" b="1" dirty="0" smtClean="0">
              <a:solidFill>
                <a:srgbClr val="006666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			</a:t>
            </a:r>
            <a:endParaRPr lang="ru-RU" sz="14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143000"/>
          </a:xfrm>
        </p:spPr>
        <p:txBody>
          <a:bodyPr/>
          <a:lstStyle/>
          <a:p>
            <a:pPr eaLnBrk="1" hangingPunct="1"/>
            <a:r>
              <a:rPr lang="uk-UA" altLang="uk-UA" sz="2000" b="1" smtClean="0">
                <a:solidFill>
                  <a:srgbClr val="006666"/>
                </a:solidFill>
              </a:rPr>
              <a:t>Центральні і вписані кути.</a:t>
            </a:r>
            <a:r>
              <a:rPr lang="en-US" altLang="uk-UA" sz="2000" b="1" smtClean="0">
                <a:solidFill>
                  <a:srgbClr val="006666"/>
                </a:solidFill>
              </a:rPr>
              <a:t/>
            </a:r>
            <a:br>
              <a:rPr lang="en-US" altLang="uk-UA" sz="2000" b="1" smtClean="0">
                <a:solidFill>
                  <a:srgbClr val="006666"/>
                </a:solidFill>
              </a:rPr>
            </a:br>
            <a:r>
              <a:rPr lang="uk-UA" altLang="uk-UA" sz="2000" b="1" smtClean="0">
                <a:solidFill>
                  <a:srgbClr val="006666"/>
                </a:solidFill>
              </a:rPr>
              <a:t> Вписане та описане кола чотирикутника(</a:t>
            </a:r>
            <a:r>
              <a:rPr lang="en-US" altLang="uk-UA" sz="2000" b="1" smtClean="0">
                <a:solidFill>
                  <a:srgbClr val="006666"/>
                </a:solidFill>
              </a:rPr>
              <a:t>I)</a:t>
            </a:r>
            <a:endParaRPr lang="uk-UA" altLang="uk-UA" sz="2000" b="1" smtClean="0">
              <a:solidFill>
                <a:srgbClr val="006666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1800" b="1" i="1" dirty="0" smtClean="0">
                <a:solidFill>
                  <a:srgbClr val="006666"/>
                </a:solidFill>
              </a:rPr>
              <a:t>Завдання</a:t>
            </a:r>
            <a:r>
              <a:rPr lang="uk-UA" sz="1800" i="1" dirty="0" smtClean="0">
                <a:solidFill>
                  <a:srgbClr val="006666"/>
                </a:solidFill>
              </a:rPr>
              <a:t>: заповнити пропуски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дорівнює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дорівнює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Вписані кути, які спираються на одну й ту ж саму дугу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Кут який спирається на діаметр,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7)    Градусна міра кола дорівнює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8)    Коло називають вписаним в чотирикутник,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 	    9)    Коло називають описаним навколо чотирикутника,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10)   Якщо чотирикутник є описаним навколо кола, то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11) Якщо чотирикутник є вписаним у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endParaRPr lang="uk-UA" sz="1800" dirty="0" smtClean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3348038" y="1489075"/>
            <a:ext cx="322421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кут з вершиною у центрі кола</a:t>
            </a:r>
          </a:p>
        </p:txBody>
      </p:sp>
      <p:sp>
        <p:nvSpPr>
          <p:cNvPr id="5" name="Округлений прямокутник 4">
            <a:hlinkClick r:id="" action="ppaction://hlinkshowjump?jump=nextslide"/>
          </p:cNvPr>
          <p:cNvSpPr/>
          <p:nvPr/>
        </p:nvSpPr>
        <p:spPr>
          <a:xfrm>
            <a:off x="3851275" y="1778000"/>
            <a:ext cx="450691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градусній мірі дуги, на яку він спирається</a:t>
            </a:r>
          </a:p>
        </p:txBody>
      </p:sp>
      <p:sp>
        <p:nvSpPr>
          <p:cNvPr id="9" name="Округлений прямокутник 8">
            <a:hlinkClick r:id="" action="ppaction://hlinkshowjump?jump=nextslide"/>
          </p:cNvPr>
          <p:cNvSpPr/>
          <p:nvPr/>
        </p:nvSpPr>
        <p:spPr>
          <a:xfrm>
            <a:off x="2987675" y="2133600"/>
            <a:ext cx="5799138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кут, вершина якого лежить на колі, а сторони перетинають коло</a:t>
            </a:r>
          </a:p>
        </p:txBody>
      </p:sp>
      <p:sp>
        <p:nvSpPr>
          <p:cNvPr id="10" name="Округлений прямокутник 9">
            <a:hlinkClick r:id="" action="ppaction://hlinkshowjump?jump=nextslide"/>
          </p:cNvPr>
          <p:cNvSpPr/>
          <p:nvPr/>
        </p:nvSpPr>
        <p:spPr>
          <a:xfrm>
            <a:off x="3492500" y="2420938"/>
            <a:ext cx="4508500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половині градусної міри дуги, на яку він спирається</a:t>
            </a:r>
          </a:p>
        </p:txBody>
      </p:sp>
      <p:sp>
        <p:nvSpPr>
          <p:cNvPr id="11" name="Округлений прямокутник 10">
            <a:hlinkClick r:id="" action="ppaction://hlinkshowjump?jump=nextslide"/>
          </p:cNvPr>
          <p:cNvSpPr/>
          <p:nvPr/>
        </p:nvSpPr>
        <p:spPr>
          <a:xfrm>
            <a:off x="6491288" y="27860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рівні</a:t>
            </a:r>
          </a:p>
        </p:txBody>
      </p:sp>
      <p:sp>
        <p:nvSpPr>
          <p:cNvPr id="12" name="Округлений прямокутник 11">
            <a:hlinkClick r:id="" action="ppaction://hlinkshowjump?jump=nextslide"/>
          </p:cNvPr>
          <p:cNvSpPr/>
          <p:nvPr/>
        </p:nvSpPr>
        <p:spPr>
          <a:xfrm>
            <a:off x="4284663" y="3068638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4787900" y="3433763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6372225" y="3794125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7164388" y="40814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7092950" y="4441825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300788" y="4724400"/>
            <a:ext cx="122396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30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143000"/>
          </a:xfrm>
        </p:spPr>
        <p:txBody>
          <a:bodyPr/>
          <a:lstStyle/>
          <a:p>
            <a:pPr eaLnBrk="1" hangingPunct="1"/>
            <a:r>
              <a:rPr lang="uk-UA" altLang="uk-UA" sz="2000" b="1" smtClean="0">
                <a:solidFill>
                  <a:srgbClr val="006666"/>
                </a:solidFill>
              </a:rPr>
              <a:t>Центральні і вписані кути. </a:t>
            </a:r>
            <a:r>
              <a:rPr lang="en-US" altLang="uk-UA" sz="2000" b="1" smtClean="0">
                <a:solidFill>
                  <a:srgbClr val="006666"/>
                </a:solidFill>
              </a:rPr>
              <a:t/>
            </a:r>
            <a:br>
              <a:rPr lang="en-US" altLang="uk-UA" sz="2000" b="1" smtClean="0">
                <a:solidFill>
                  <a:srgbClr val="006666"/>
                </a:solidFill>
              </a:rPr>
            </a:br>
            <a:r>
              <a:rPr lang="uk-UA" altLang="uk-UA" sz="2000" b="1" smtClean="0">
                <a:solidFill>
                  <a:srgbClr val="006666"/>
                </a:solidFill>
              </a:rPr>
              <a:t>Вписане та описане кола чотирикутника(</a:t>
            </a:r>
            <a:r>
              <a:rPr lang="en-US" altLang="uk-UA" sz="2000" b="1" smtClean="0">
                <a:solidFill>
                  <a:srgbClr val="006666"/>
                </a:solidFill>
              </a:rPr>
              <a:t>I)</a:t>
            </a:r>
            <a:endParaRPr lang="uk-UA" altLang="uk-UA" sz="2000" b="1" smtClean="0">
              <a:solidFill>
                <a:srgbClr val="006666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1800" b="1" i="1" dirty="0" smtClean="0">
                <a:solidFill>
                  <a:srgbClr val="006666"/>
                </a:solidFill>
              </a:rPr>
              <a:t>Завдання</a:t>
            </a:r>
            <a:r>
              <a:rPr lang="uk-UA" sz="1800" i="1" dirty="0" smtClean="0">
                <a:solidFill>
                  <a:srgbClr val="006666"/>
                </a:solidFill>
              </a:rPr>
              <a:t>: заповнити пропуски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дорівнює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дорівнює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Вписані кути, які спираються на одну й ту ж саму дугу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Кут який спирається на діаметр,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7)    Градусна міра кола дорівнює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8)    Коло називають вписаним в чотирикутник,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 	    9)    Коло називають описаним навколо чотирикутника,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10)   Якщо чотирикутник є описаним навколо кола, то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11) Якщо чотирикутник є вписаним у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endParaRPr lang="uk-UA" sz="1800" dirty="0" smtClean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3348038" y="1489075"/>
            <a:ext cx="322421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кут з вершиною у центрі кола</a:t>
            </a:r>
          </a:p>
        </p:txBody>
      </p:sp>
      <p:sp>
        <p:nvSpPr>
          <p:cNvPr id="5" name="Округлений прямокутник 4">
            <a:hlinkClick r:id="" action="ppaction://hlinkshowjump?jump=nextslide"/>
          </p:cNvPr>
          <p:cNvSpPr/>
          <p:nvPr/>
        </p:nvSpPr>
        <p:spPr>
          <a:xfrm>
            <a:off x="3851275" y="1778000"/>
            <a:ext cx="450691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градусній мірі дуги, на яку він спирається</a:t>
            </a:r>
          </a:p>
        </p:txBody>
      </p:sp>
      <p:sp>
        <p:nvSpPr>
          <p:cNvPr id="9" name="Округлений прямокутник 8">
            <a:hlinkClick r:id="" action="ppaction://hlinkshowjump?jump=nextslide"/>
          </p:cNvPr>
          <p:cNvSpPr/>
          <p:nvPr/>
        </p:nvSpPr>
        <p:spPr>
          <a:xfrm>
            <a:off x="2987675" y="2133600"/>
            <a:ext cx="5799138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кут, вершина якого лежить на колі, а сторони перетинають коло</a:t>
            </a:r>
          </a:p>
        </p:txBody>
      </p:sp>
      <p:sp>
        <p:nvSpPr>
          <p:cNvPr id="10" name="Округлений прямокутник 9">
            <a:hlinkClick r:id="" action="ppaction://hlinkshowjump?jump=nextslide"/>
          </p:cNvPr>
          <p:cNvSpPr/>
          <p:nvPr/>
        </p:nvSpPr>
        <p:spPr>
          <a:xfrm>
            <a:off x="3492500" y="2420938"/>
            <a:ext cx="4508500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половині градусної міри дуги, на яку він спирається</a:t>
            </a:r>
          </a:p>
        </p:txBody>
      </p:sp>
      <p:sp>
        <p:nvSpPr>
          <p:cNvPr id="11" name="Округлений прямокутник 10">
            <a:hlinkClick r:id="" action="ppaction://hlinkshowjump?jump=nextslide"/>
          </p:cNvPr>
          <p:cNvSpPr/>
          <p:nvPr/>
        </p:nvSpPr>
        <p:spPr>
          <a:xfrm>
            <a:off x="6491288" y="27860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рівні</a:t>
            </a:r>
          </a:p>
        </p:txBody>
      </p:sp>
      <p:sp>
        <p:nvSpPr>
          <p:cNvPr id="12" name="Округлений прямокутник 11">
            <a:hlinkClick r:id="" action="ppaction://hlinkshowjump?jump=nextslide"/>
          </p:cNvPr>
          <p:cNvSpPr/>
          <p:nvPr/>
        </p:nvSpPr>
        <p:spPr>
          <a:xfrm>
            <a:off x="4284663" y="3068638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прямий</a:t>
            </a:r>
          </a:p>
        </p:txBody>
      </p:sp>
      <p:sp>
        <p:nvSpPr>
          <p:cNvPr id="13" name="Округлений прямокутник 12">
            <a:hlinkClick r:id="" action="ppaction://hlinkshowjump?jump=nextslide"/>
          </p:cNvPr>
          <p:cNvSpPr/>
          <p:nvPr/>
        </p:nvSpPr>
        <p:spPr>
          <a:xfrm>
            <a:off x="4787900" y="3433763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6372225" y="3794125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7164388" y="40814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7092950" y="4441825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300788" y="4724400"/>
            <a:ext cx="122396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31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01063" cy="1143000"/>
          </a:xfrm>
        </p:spPr>
        <p:txBody>
          <a:bodyPr/>
          <a:lstStyle/>
          <a:p>
            <a:pPr eaLnBrk="1" hangingPunct="1"/>
            <a:r>
              <a:rPr lang="uk-UA" altLang="uk-UA" sz="2000" b="1" smtClean="0">
                <a:solidFill>
                  <a:srgbClr val="006666"/>
                </a:solidFill>
              </a:rPr>
              <a:t>Центральні і вписані кути. </a:t>
            </a:r>
            <a:r>
              <a:rPr lang="en-US" altLang="uk-UA" sz="2000" b="1" smtClean="0">
                <a:solidFill>
                  <a:srgbClr val="006666"/>
                </a:solidFill>
              </a:rPr>
              <a:t/>
            </a:r>
            <a:br>
              <a:rPr lang="en-US" altLang="uk-UA" sz="2000" b="1" smtClean="0">
                <a:solidFill>
                  <a:srgbClr val="006666"/>
                </a:solidFill>
              </a:rPr>
            </a:br>
            <a:r>
              <a:rPr lang="uk-UA" altLang="uk-UA" sz="2000" b="1" smtClean="0">
                <a:solidFill>
                  <a:srgbClr val="006666"/>
                </a:solidFill>
              </a:rPr>
              <a:t>Вписане та описане кола чотирикутника(</a:t>
            </a:r>
            <a:r>
              <a:rPr lang="en-US" altLang="uk-UA" sz="2000" b="1" smtClean="0">
                <a:solidFill>
                  <a:srgbClr val="006666"/>
                </a:solidFill>
              </a:rPr>
              <a:t>I)</a:t>
            </a:r>
            <a:endParaRPr lang="uk-UA" altLang="uk-UA" sz="2000" b="1" smtClean="0">
              <a:solidFill>
                <a:srgbClr val="006666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1800" b="1" i="1" dirty="0" smtClean="0">
                <a:solidFill>
                  <a:srgbClr val="006666"/>
                </a:solidFill>
              </a:rPr>
              <a:t>Завдання</a:t>
            </a:r>
            <a:r>
              <a:rPr lang="uk-UA" sz="1800" i="1" dirty="0" smtClean="0">
                <a:solidFill>
                  <a:srgbClr val="006666"/>
                </a:solidFill>
              </a:rPr>
              <a:t>: заповнити пропуски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дорівнює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дорівнює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Вписані кути, які спираються на одну й ту ж саму дугу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Кут який спирається на діаметр,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7)    Градусна міра кола дорівнює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8)    Коло називають вписаним в чотирикутник,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 	    9)    Коло називають описаним навколо чотирикутника,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10)   Якщо чотирикутник є описаним навколо кола, то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11) Якщо чотирикутник є вписаним у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endParaRPr lang="uk-UA" sz="1800" dirty="0" smtClean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3348038" y="1489075"/>
            <a:ext cx="322421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кут з вершиною у центрі кола</a:t>
            </a:r>
          </a:p>
        </p:txBody>
      </p:sp>
      <p:sp>
        <p:nvSpPr>
          <p:cNvPr id="5" name="Округлений прямокутник 4">
            <a:hlinkClick r:id="" action="ppaction://hlinkshowjump?jump=nextslide"/>
          </p:cNvPr>
          <p:cNvSpPr/>
          <p:nvPr/>
        </p:nvSpPr>
        <p:spPr>
          <a:xfrm>
            <a:off x="3851275" y="1778000"/>
            <a:ext cx="450691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градусній мірі дуги, на яку він спирається</a:t>
            </a:r>
          </a:p>
        </p:txBody>
      </p:sp>
      <p:sp>
        <p:nvSpPr>
          <p:cNvPr id="9" name="Округлений прямокутник 8">
            <a:hlinkClick r:id="" action="ppaction://hlinkshowjump?jump=nextslide"/>
          </p:cNvPr>
          <p:cNvSpPr/>
          <p:nvPr/>
        </p:nvSpPr>
        <p:spPr>
          <a:xfrm>
            <a:off x="2987675" y="2133600"/>
            <a:ext cx="5799138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кут, вершина якого лежить на колі, а сторони перетинають коло</a:t>
            </a:r>
          </a:p>
        </p:txBody>
      </p:sp>
      <p:sp>
        <p:nvSpPr>
          <p:cNvPr id="10" name="Округлений прямокутник 9">
            <a:hlinkClick r:id="" action="ppaction://hlinkshowjump?jump=nextslide"/>
          </p:cNvPr>
          <p:cNvSpPr/>
          <p:nvPr/>
        </p:nvSpPr>
        <p:spPr>
          <a:xfrm>
            <a:off x="3492500" y="2420938"/>
            <a:ext cx="4508500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половині градусної міри дуги, на яку він спирається</a:t>
            </a:r>
          </a:p>
        </p:txBody>
      </p:sp>
      <p:sp>
        <p:nvSpPr>
          <p:cNvPr id="11" name="Округлений прямокутник 10">
            <a:hlinkClick r:id="" action="ppaction://hlinkshowjump?jump=nextslide"/>
          </p:cNvPr>
          <p:cNvSpPr/>
          <p:nvPr/>
        </p:nvSpPr>
        <p:spPr>
          <a:xfrm>
            <a:off x="6491288" y="27860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рівні</a:t>
            </a:r>
          </a:p>
        </p:txBody>
      </p:sp>
      <p:sp>
        <p:nvSpPr>
          <p:cNvPr id="12" name="Округлений прямокутник 11">
            <a:hlinkClick r:id="" action="ppaction://hlinkshowjump?jump=nextslide"/>
          </p:cNvPr>
          <p:cNvSpPr/>
          <p:nvPr/>
        </p:nvSpPr>
        <p:spPr>
          <a:xfrm>
            <a:off x="4284663" y="3068638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прямий</a:t>
            </a:r>
          </a:p>
        </p:txBody>
      </p:sp>
      <p:sp>
        <p:nvSpPr>
          <p:cNvPr id="13" name="Округлений прямокутник 12">
            <a:hlinkClick r:id="" action="ppaction://hlinkshowjump?jump=nextslide"/>
          </p:cNvPr>
          <p:cNvSpPr/>
          <p:nvPr/>
        </p:nvSpPr>
        <p:spPr>
          <a:xfrm>
            <a:off x="4787900" y="3433763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altLang="uk-UA" sz="1400" dirty="0">
                <a:solidFill>
                  <a:srgbClr val="006666"/>
                </a:solidFill>
              </a:rPr>
              <a:t>360</a:t>
            </a:r>
            <a:r>
              <a:rPr lang="ru-RU" altLang="uk-UA" sz="1400" b="1" dirty="0" err="1">
                <a:solidFill>
                  <a:srgbClr val="006666"/>
                </a:solidFill>
              </a:rPr>
              <a:t>º</a:t>
            </a:r>
            <a:endParaRPr lang="uk-UA" sz="1400" dirty="0"/>
          </a:p>
        </p:txBody>
      </p:sp>
      <p:sp>
        <p:nvSpPr>
          <p:cNvPr id="14" name="Округлений прямокутник 13">
            <a:hlinkClick r:id="" action="ppaction://hlinkshowjump?jump=nextslide"/>
          </p:cNvPr>
          <p:cNvSpPr/>
          <p:nvPr/>
        </p:nvSpPr>
        <p:spPr>
          <a:xfrm>
            <a:off x="6372225" y="3794125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7164388" y="40814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7092950" y="4441825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300788" y="4724400"/>
            <a:ext cx="122396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32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143000"/>
          </a:xfrm>
        </p:spPr>
        <p:txBody>
          <a:bodyPr/>
          <a:lstStyle/>
          <a:p>
            <a:pPr eaLnBrk="1" hangingPunct="1"/>
            <a:r>
              <a:rPr lang="uk-UA" altLang="uk-UA" sz="2000" b="1" smtClean="0">
                <a:solidFill>
                  <a:srgbClr val="006666"/>
                </a:solidFill>
              </a:rPr>
              <a:t>Центральні і вписані кути. </a:t>
            </a:r>
            <a:r>
              <a:rPr lang="en-US" altLang="uk-UA" sz="2000" b="1" smtClean="0">
                <a:solidFill>
                  <a:srgbClr val="006666"/>
                </a:solidFill>
              </a:rPr>
              <a:t/>
            </a:r>
            <a:br>
              <a:rPr lang="en-US" altLang="uk-UA" sz="2000" b="1" smtClean="0">
                <a:solidFill>
                  <a:srgbClr val="006666"/>
                </a:solidFill>
              </a:rPr>
            </a:br>
            <a:r>
              <a:rPr lang="uk-UA" altLang="uk-UA" sz="2000" b="1" smtClean="0">
                <a:solidFill>
                  <a:srgbClr val="006666"/>
                </a:solidFill>
              </a:rPr>
              <a:t>Вписане та описане кола чотирикутника(</a:t>
            </a:r>
            <a:r>
              <a:rPr lang="en-US" altLang="uk-UA" sz="2000" b="1" smtClean="0">
                <a:solidFill>
                  <a:srgbClr val="006666"/>
                </a:solidFill>
              </a:rPr>
              <a:t>I)</a:t>
            </a:r>
            <a:endParaRPr lang="uk-UA" altLang="uk-UA" sz="2000" b="1" smtClean="0">
              <a:solidFill>
                <a:srgbClr val="006666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1800" b="1" i="1" dirty="0" smtClean="0">
                <a:solidFill>
                  <a:srgbClr val="006666"/>
                </a:solidFill>
              </a:rPr>
              <a:t>Завдання</a:t>
            </a:r>
            <a:r>
              <a:rPr lang="uk-UA" sz="1800" i="1" dirty="0" smtClean="0">
                <a:solidFill>
                  <a:srgbClr val="006666"/>
                </a:solidFill>
              </a:rPr>
              <a:t>: заповнити пропуски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дорівнює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дорівнює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Вписані кути, які спираються на одну й ту ж саму дугу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Кут який спирається на діаметр,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7)    Градусна міра кола дорівнює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8)    Коло називають вписаним в чотирикутник,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 	  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 9)    Коло називають описаним навколо чотирикутника,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10)   Якщо чотирикутник є описаним навколо кола, то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11) Якщо чотирикутник є вписаним у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endParaRPr lang="uk-UA" sz="1800" dirty="0" smtClean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3348038" y="1489075"/>
            <a:ext cx="322421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кут з вершиною у центрі кола</a:t>
            </a:r>
          </a:p>
        </p:txBody>
      </p:sp>
      <p:sp>
        <p:nvSpPr>
          <p:cNvPr id="5" name="Округлений прямокутник 4">
            <a:hlinkClick r:id="" action="ppaction://hlinkshowjump?jump=nextslide"/>
          </p:cNvPr>
          <p:cNvSpPr/>
          <p:nvPr/>
        </p:nvSpPr>
        <p:spPr>
          <a:xfrm>
            <a:off x="3851275" y="1778000"/>
            <a:ext cx="450691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градусній мірі дуги, на яку він спирається</a:t>
            </a:r>
          </a:p>
        </p:txBody>
      </p:sp>
      <p:sp>
        <p:nvSpPr>
          <p:cNvPr id="9" name="Округлений прямокутник 8">
            <a:hlinkClick r:id="" action="ppaction://hlinkshowjump?jump=nextslide"/>
          </p:cNvPr>
          <p:cNvSpPr/>
          <p:nvPr/>
        </p:nvSpPr>
        <p:spPr>
          <a:xfrm>
            <a:off x="2987675" y="2133600"/>
            <a:ext cx="5799138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кут, вершина якого лежить на колі, а сторони перетинають коло</a:t>
            </a:r>
          </a:p>
        </p:txBody>
      </p:sp>
      <p:sp>
        <p:nvSpPr>
          <p:cNvPr id="10" name="Округлений прямокутник 9">
            <a:hlinkClick r:id="" action="ppaction://hlinkshowjump?jump=nextslide"/>
          </p:cNvPr>
          <p:cNvSpPr/>
          <p:nvPr/>
        </p:nvSpPr>
        <p:spPr>
          <a:xfrm>
            <a:off x="3492500" y="2420938"/>
            <a:ext cx="4508500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половині градусної міри дуги, на яку він спирається</a:t>
            </a:r>
          </a:p>
        </p:txBody>
      </p:sp>
      <p:sp>
        <p:nvSpPr>
          <p:cNvPr id="11" name="Округлений прямокутник 10">
            <a:hlinkClick r:id="" action="ppaction://hlinkshowjump?jump=nextslide"/>
          </p:cNvPr>
          <p:cNvSpPr/>
          <p:nvPr/>
        </p:nvSpPr>
        <p:spPr>
          <a:xfrm>
            <a:off x="6491288" y="27860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рівні</a:t>
            </a:r>
          </a:p>
        </p:txBody>
      </p:sp>
      <p:sp>
        <p:nvSpPr>
          <p:cNvPr id="12" name="Округлений прямокутник 11">
            <a:hlinkClick r:id="" action="ppaction://hlinkshowjump?jump=nextslide"/>
          </p:cNvPr>
          <p:cNvSpPr/>
          <p:nvPr/>
        </p:nvSpPr>
        <p:spPr>
          <a:xfrm>
            <a:off x="4284663" y="3068638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прямий</a:t>
            </a:r>
          </a:p>
        </p:txBody>
      </p:sp>
      <p:sp>
        <p:nvSpPr>
          <p:cNvPr id="13" name="Округлений прямокутник 12">
            <a:hlinkClick r:id="" action="ppaction://hlinkshowjump?jump=nextslide"/>
          </p:cNvPr>
          <p:cNvSpPr/>
          <p:nvPr/>
        </p:nvSpPr>
        <p:spPr>
          <a:xfrm>
            <a:off x="4787900" y="3433763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altLang="uk-UA" sz="1400" dirty="0">
                <a:solidFill>
                  <a:srgbClr val="006666"/>
                </a:solidFill>
              </a:rPr>
              <a:t>360</a:t>
            </a:r>
            <a:r>
              <a:rPr lang="ru-RU" altLang="uk-UA" sz="1400" b="1" dirty="0" err="1">
                <a:solidFill>
                  <a:srgbClr val="006666"/>
                </a:solidFill>
              </a:rPr>
              <a:t>º</a:t>
            </a:r>
            <a:endParaRPr lang="uk-UA" sz="1400" dirty="0"/>
          </a:p>
        </p:txBody>
      </p:sp>
      <p:sp>
        <p:nvSpPr>
          <p:cNvPr id="14" name="Округлений прямокутник 13">
            <a:hlinkClick r:id="" action="ppaction://hlinkshowjump?jump=nextslide"/>
          </p:cNvPr>
          <p:cNvSpPr/>
          <p:nvPr/>
        </p:nvSpPr>
        <p:spPr>
          <a:xfrm>
            <a:off x="6372225" y="3794125"/>
            <a:ext cx="2414588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якщо воно дотикається до</a:t>
            </a:r>
          </a:p>
        </p:txBody>
      </p:sp>
      <p:sp>
        <p:nvSpPr>
          <p:cNvPr id="15" name="Округлений прямокутник 14">
            <a:hlinkClick r:id="" action="ppaction://hlinkshowjump?jump=nextslide"/>
          </p:cNvPr>
          <p:cNvSpPr/>
          <p:nvPr/>
        </p:nvSpPr>
        <p:spPr>
          <a:xfrm>
            <a:off x="7164388" y="4429125"/>
            <a:ext cx="122396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7092950" y="4789488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300788" y="50720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8" name="Округлений прямокутник 13">
            <a:hlinkClick r:id="" action="ppaction://hlinkshowjump?jump=nextslide"/>
          </p:cNvPr>
          <p:cNvSpPr/>
          <p:nvPr/>
        </p:nvSpPr>
        <p:spPr>
          <a:xfrm>
            <a:off x="1714500" y="4075113"/>
            <a:ext cx="2414588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до всіх його сторін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33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000" b="1" smtClean="0">
                <a:solidFill>
                  <a:srgbClr val="006666"/>
                </a:solidFill>
              </a:rPr>
              <a:t>Центральні і вписані кути. </a:t>
            </a:r>
            <a:r>
              <a:rPr lang="en-US" altLang="uk-UA" sz="2000" b="1" smtClean="0">
                <a:solidFill>
                  <a:srgbClr val="006666"/>
                </a:solidFill>
              </a:rPr>
              <a:t/>
            </a:r>
            <a:br>
              <a:rPr lang="en-US" altLang="uk-UA" sz="2000" b="1" smtClean="0">
                <a:solidFill>
                  <a:srgbClr val="006666"/>
                </a:solidFill>
              </a:rPr>
            </a:br>
            <a:r>
              <a:rPr lang="uk-UA" altLang="uk-UA" sz="2000" b="1" smtClean="0">
                <a:solidFill>
                  <a:srgbClr val="006666"/>
                </a:solidFill>
              </a:rPr>
              <a:t>Вписане та описане кола чотирикутника.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1800" b="1" i="1" dirty="0" smtClean="0">
                <a:solidFill>
                  <a:srgbClr val="006666"/>
                </a:solidFill>
              </a:rPr>
              <a:t>Завдання</a:t>
            </a:r>
            <a:r>
              <a:rPr lang="uk-UA" sz="1800" i="1" dirty="0" smtClean="0">
                <a:solidFill>
                  <a:srgbClr val="006666"/>
                </a:solidFill>
              </a:rPr>
              <a:t>: заповнити пропуски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дорівнює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дорівнює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Вписані кути, які спираються на одну й ту ж саму дугу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Кут який спирається на діаметр,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7)    Градусна міра кола дорівнює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8)    Коло називають вписаним в чотирикутник,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 	  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 9)    Коло називають описаним навколо чотирикутника,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10)   Якщо чотирикутник є описаним навколо кола, то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11) Якщо чотирикутник є вписаним у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endParaRPr lang="uk-UA" sz="1800" dirty="0" smtClean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3348038" y="1489075"/>
            <a:ext cx="322421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кут з вершиною у центрі кола</a:t>
            </a:r>
          </a:p>
        </p:txBody>
      </p:sp>
      <p:sp>
        <p:nvSpPr>
          <p:cNvPr id="5" name="Округлений прямокутник 4">
            <a:hlinkClick r:id="" action="ppaction://hlinkshowjump?jump=nextslide"/>
          </p:cNvPr>
          <p:cNvSpPr/>
          <p:nvPr/>
        </p:nvSpPr>
        <p:spPr>
          <a:xfrm>
            <a:off x="3851275" y="1778000"/>
            <a:ext cx="450691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градусній мірі дуги, на яку він спирається</a:t>
            </a:r>
          </a:p>
        </p:txBody>
      </p:sp>
      <p:sp>
        <p:nvSpPr>
          <p:cNvPr id="9" name="Округлений прямокутник 8">
            <a:hlinkClick r:id="" action="ppaction://hlinkshowjump?jump=nextslide"/>
          </p:cNvPr>
          <p:cNvSpPr/>
          <p:nvPr/>
        </p:nvSpPr>
        <p:spPr>
          <a:xfrm>
            <a:off x="2987675" y="2133600"/>
            <a:ext cx="5799138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кут, вершина якого лежить на колі, а сторони перетинають коло</a:t>
            </a:r>
          </a:p>
        </p:txBody>
      </p:sp>
      <p:sp>
        <p:nvSpPr>
          <p:cNvPr id="10" name="Округлений прямокутник 9">
            <a:hlinkClick r:id="" action="ppaction://hlinkshowjump?jump=nextslide"/>
          </p:cNvPr>
          <p:cNvSpPr/>
          <p:nvPr/>
        </p:nvSpPr>
        <p:spPr>
          <a:xfrm>
            <a:off x="3492500" y="2420938"/>
            <a:ext cx="4508500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половині градусної міри дуги, на яку він спирається</a:t>
            </a:r>
          </a:p>
        </p:txBody>
      </p:sp>
      <p:sp>
        <p:nvSpPr>
          <p:cNvPr id="11" name="Округлений прямокутник 10">
            <a:hlinkClick r:id="" action="ppaction://hlinkshowjump?jump=nextslide"/>
          </p:cNvPr>
          <p:cNvSpPr/>
          <p:nvPr/>
        </p:nvSpPr>
        <p:spPr>
          <a:xfrm>
            <a:off x="6491288" y="27860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рівні</a:t>
            </a:r>
          </a:p>
        </p:txBody>
      </p:sp>
      <p:sp>
        <p:nvSpPr>
          <p:cNvPr id="12" name="Округлений прямокутник 11">
            <a:hlinkClick r:id="" action="ppaction://hlinkshowjump?jump=nextslide"/>
          </p:cNvPr>
          <p:cNvSpPr/>
          <p:nvPr/>
        </p:nvSpPr>
        <p:spPr>
          <a:xfrm>
            <a:off x="4284663" y="3068638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прямий</a:t>
            </a:r>
          </a:p>
        </p:txBody>
      </p:sp>
      <p:sp>
        <p:nvSpPr>
          <p:cNvPr id="13" name="Округлений прямокутник 12">
            <a:hlinkClick r:id="" action="ppaction://hlinkshowjump?jump=nextslide"/>
          </p:cNvPr>
          <p:cNvSpPr/>
          <p:nvPr/>
        </p:nvSpPr>
        <p:spPr>
          <a:xfrm>
            <a:off x="4787900" y="3433763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altLang="uk-UA" sz="1400" dirty="0">
                <a:solidFill>
                  <a:srgbClr val="006666"/>
                </a:solidFill>
              </a:rPr>
              <a:t>360</a:t>
            </a:r>
            <a:r>
              <a:rPr lang="ru-RU" altLang="uk-UA" sz="1400" b="1" dirty="0" err="1">
                <a:solidFill>
                  <a:srgbClr val="006666"/>
                </a:solidFill>
              </a:rPr>
              <a:t>º</a:t>
            </a:r>
            <a:endParaRPr lang="uk-UA" sz="1400" dirty="0"/>
          </a:p>
        </p:txBody>
      </p:sp>
      <p:sp>
        <p:nvSpPr>
          <p:cNvPr id="14" name="Округлений прямокутник 13">
            <a:hlinkClick r:id="" action="ppaction://hlinkshowjump?jump=nextslide"/>
          </p:cNvPr>
          <p:cNvSpPr/>
          <p:nvPr/>
        </p:nvSpPr>
        <p:spPr>
          <a:xfrm>
            <a:off x="6372225" y="3794125"/>
            <a:ext cx="2414588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якщо воно дотикається до</a:t>
            </a:r>
          </a:p>
        </p:txBody>
      </p:sp>
      <p:sp>
        <p:nvSpPr>
          <p:cNvPr id="15" name="Округлений прямокутник 14">
            <a:hlinkClick r:id="" action="ppaction://hlinkshowjump?jump=nextslide"/>
          </p:cNvPr>
          <p:cNvSpPr/>
          <p:nvPr/>
        </p:nvSpPr>
        <p:spPr>
          <a:xfrm>
            <a:off x="7286625" y="4429125"/>
            <a:ext cx="1285875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якщо воно</a:t>
            </a:r>
          </a:p>
        </p:txBody>
      </p:sp>
      <p:sp>
        <p:nvSpPr>
          <p:cNvPr id="16" name="Округлений прямокутник 15">
            <a:hlinkClick r:id="" action="ppaction://hlinkshowjump?jump=nextslide"/>
          </p:cNvPr>
          <p:cNvSpPr/>
          <p:nvPr/>
        </p:nvSpPr>
        <p:spPr>
          <a:xfrm>
            <a:off x="7062788" y="50720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286500" y="5426075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8" name="Округлений прямокутник 13">
            <a:hlinkClick r:id="" action="ppaction://hlinkshowjump?jump=nextslide"/>
          </p:cNvPr>
          <p:cNvSpPr/>
          <p:nvPr/>
        </p:nvSpPr>
        <p:spPr>
          <a:xfrm>
            <a:off x="1714500" y="4075113"/>
            <a:ext cx="2414588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до всіх його сторін</a:t>
            </a:r>
          </a:p>
        </p:txBody>
      </p:sp>
      <p:sp>
        <p:nvSpPr>
          <p:cNvPr id="19" name="Округлений прямокутник 14">
            <a:hlinkClick r:id="" action="ppaction://hlinkshowjump?jump=nextslide"/>
          </p:cNvPr>
          <p:cNvSpPr/>
          <p:nvPr/>
        </p:nvSpPr>
        <p:spPr>
          <a:xfrm>
            <a:off x="1857375" y="4789488"/>
            <a:ext cx="3000375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проходить через всі його вершини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34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000" b="1" smtClean="0">
                <a:solidFill>
                  <a:srgbClr val="006666"/>
                </a:solidFill>
              </a:rPr>
              <a:t>Центральні і вписані кути. </a:t>
            </a:r>
            <a:r>
              <a:rPr lang="en-US" altLang="uk-UA" sz="2000" b="1" smtClean="0">
                <a:solidFill>
                  <a:srgbClr val="006666"/>
                </a:solidFill>
              </a:rPr>
              <a:t/>
            </a:r>
            <a:br>
              <a:rPr lang="en-US" altLang="uk-UA" sz="2000" b="1" smtClean="0">
                <a:solidFill>
                  <a:srgbClr val="006666"/>
                </a:solidFill>
              </a:rPr>
            </a:br>
            <a:r>
              <a:rPr lang="uk-UA" altLang="uk-UA" sz="2000" b="1" smtClean="0">
                <a:solidFill>
                  <a:srgbClr val="006666"/>
                </a:solidFill>
              </a:rPr>
              <a:t>Вписане та описане кола чотирикутника.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1800" b="1" i="1" dirty="0" smtClean="0">
                <a:solidFill>
                  <a:srgbClr val="006666"/>
                </a:solidFill>
              </a:rPr>
              <a:t>Завдання</a:t>
            </a:r>
            <a:r>
              <a:rPr lang="uk-UA" sz="1800" i="1" dirty="0" smtClean="0">
                <a:solidFill>
                  <a:srgbClr val="006666"/>
                </a:solidFill>
              </a:rPr>
              <a:t>: заповнити пропуски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дорівнює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дорівнює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Вписані кути, які спираються на одну й ту ж саму дугу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Кут який спирається на діаметр,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7)    Градусна міра кола дорівнює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8)    Коло називають вписаним в чотирикутник,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 	  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 9)    Коло називають описаним навколо чотирикутника,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10)   Якщо чотирикутник є описаним навколо кола, то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	11) Якщо чотирикутник є вписаним у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endParaRPr lang="uk-UA" sz="1800" dirty="0" smtClean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3348038" y="1489075"/>
            <a:ext cx="322421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кут з вершиною у центрі кола</a:t>
            </a:r>
          </a:p>
        </p:txBody>
      </p:sp>
      <p:sp>
        <p:nvSpPr>
          <p:cNvPr id="5" name="Округлений прямокутник 4">
            <a:hlinkClick r:id="" action="ppaction://hlinkshowjump?jump=nextslide"/>
          </p:cNvPr>
          <p:cNvSpPr/>
          <p:nvPr/>
        </p:nvSpPr>
        <p:spPr>
          <a:xfrm>
            <a:off x="3851275" y="1778000"/>
            <a:ext cx="450691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градусній мірі дуги, на яку він спирається</a:t>
            </a:r>
          </a:p>
        </p:txBody>
      </p:sp>
      <p:sp>
        <p:nvSpPr>
          <p:cNvPr id="9" name="Округлений прямокутник 8">
            <a:hlinkClick r:id="" action="ppaction://hlinkshowjump?jump=nextslide"/>
          </p:cNvPr>
          <p:cNvSpPr/>
          <p:nvPr/>
        </p:nvSpPr>
        <p:spPr>
          <a:xfrm>
            <a:off x="2987675" y="2133600"/>
            <a:ext cx="5799138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кут, вершина якого лежить на колі, а сторони перетинають коло</a:t>
            </a:r>
          </a:p>
        </p:txBody>
      </p:sp>
      <p:sp>
        <p:nvSpPr>
          <p:cNvPr id="10" name="Округлений прямокутник 9">
            <a:hlinkClick r:id="" action="ppaction://hlinkshowjump?jump=nextslide"/>
          </p:cNvPr>
          <p:cNvSpPr/>
          <p:nvPr/>
        </p:nvSpPr>
        <p:spPr>
          <a:xfrm>
            <a:off x="3492500" y="2420938"/>
            <a:ext cx="4508500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половині градусної міри дуги, на яку він спирається</a:t>
            </a:r>
          </a:p>
        </p:txBody>
      </p:sp>
      <p:sp>
        <p:nvSpPr>
          <p:cNvPr id="11" name="Округлений прямокутник 10">
            <a:hlinkClick r:id="" action="ppaction://hlinkshowjump?jump=nextslide"/>
          </p:cNvPr>
          <p:cNvSpPr/>
          <p:nvPr/>
        </p:nvSpPr>
        <p:spPr>
          <a:xfrm>
            <a:off x="6491288" y="27860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рівні</a:t>
            </a:r>
          </a:p>
        </p:txBody>
      </p:sp>
      <p:sp>
        <p:nvSpPr>
          <p:cNvPr id="12" name="Округлений прямокутник 11">
            <a:hlinkClick r:id="" action="ppaction://hlinkshowjump?jump=nextslide"/>
          </p:cNvPr>
          <p:cNvSpPr/>
          <p:nvPr/>
        </p:nvSpPr>
        <p:spPr>
          <a:xfrm>
            <a:off x="4284663" y="3068638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прямий</a:t>
            </a:r>
          </a:p>
        </p:txBody>
      </p:sp>
      <p:sp>
        <p:nvSpPr>
          <p:cNvPr id="13" name="Округлений прямокутник 12">
            <a:hlinkClick r:id="" action="ppaction://hlinkshowjump?jump=nextslide"/>
          </p:cNvPr>
          <p:cNvSpPr/>
          <p:nvPr/>
        </p:nvSpPr>
        <p:spPr>
          <a:xfrm>
            <a:off x="4787900" y="3433763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altLang="uk-UA" sz="1400" dirty="0">
                <a:solidFill>
                  <a:srgbClr val="006666"/>
                </a:solidFill>
              </a:rPr>
              <a:t>360</a:t>
            </a:r>
            <a:r>
              <a:rPr lang="ru-RU" altLang="uk-UA" sz="1400" b="1" dirty="0" err="1">
                <a:solidFill>
                  <a:srgbClr val="006666"/>
                </a:solidFill>
              </a:rPr>
              <a:t>º</a:t>
            </a:r>
            <a:endParaRPr lang="uk-UA" sz="1400" dirty="0"/>
          </a:p>
        </p:txBody>
      </p:sp>
      <p:sp>
        <p:nvSpPr>
          <p:cNvPr id="14" name="Округлений прямокутник 13">
            <a:hlinkClick r:id="" action="ppaction://hlinkshowjump?jump=nextslide"/>
          </p:cNvPr>
          <p:cNvSpPr/>
          <p:nvPr/>
        </p:nvSpPr>
        <p:spPr>
          <a:xfrm>
            <a:off x="6372225" y="3794125"/>
            <a:ext cx="2414588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якщо воно дотикається до</a:t>
            </a:r>
          </a:p>
        </p:txBody>
      </p:sp>
      <p:sp>
        <p:nvSpPr>
          <p:cNvPr id="15" name="Округлений прямокутник 14">
            <a:hlinkClick r:id="" action="ppaction://hlinkshowjump?jump=nextslide"/>
          </p:cNvPr>
          <p:cNvSpPr/>
          <p:nvPr/>
        </p:nvSpPr>
        <p:spPr>
          <a:xfrm>
            <a:off x="7286625" y="4429125"/>
            <a:ext cx="1285875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якщо воно</a:t>
            </a:r>
          </a:p>
        </p:txBody>
      </p:sp>
      <p:sp>
        <p:nvSpPr>
          <p:cNvPr id="16" name="Округлений прямокутник 15">
            <a:hlinkClick r:id="" action="ppaction://hlinkshowjump?jump=nextslide"/>
          </p:cNvPr>
          <p:cNvSpPr/>
          <p:nvPr/>
        </p:nvSpPr>
        <p:spPr>
          <a:xfrm>
            <a:off x="7062788" y="50720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суми його</a:t>
            </a:r>
          </a:p>
        </p:txBody>
      </p:sp>
      <p:sp>
        <p:nvSpPr>
          <p:cNvPr id="17" name="Округлений прямокутник 16">
            <a:hlinkClick r:id="" action="ppaction://hlinkshowjump?jump=nextslide"/>
          </p:cNvPr>
          <p:cNvSpPr/>
          <p:nvPr/>
        </p:nvSpPr>
        <p:spPr>
          <a:xfrm>
            <a:off x="6991350" y="5789613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8" name="Округлений прямокутник 13">
            <a:hlinkClick r:id="" action="ppaction://hlinkshowjump?jump=nextslide"/>
          </p:cNvPr>
          <p:cNvSpPr/>
          <p:nvPr/>
        </p:nvSpPr>
        <p:spPr>
          <a:xfrm>
            <a:off x="1714500" y="4075113"/>
            <a:ext cx="2414588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до всіх його сторін</a:t>
            </a:r>
          </a:p>
        </p:txBody>
      </p:sp>
      <p:sp>
        <p:nvSpPr>
          <p:cNvPr id="19" name="Округлений прямокутник 14">
            <a:hlinkClick r:id="" action="ppaction://hlinkshowjump?jump=nextslide"/>
          </p:cNvPr>
          <p:cNvSpPr/>
          <p:nvPr/>
        </p:nvSpPr>
        <p:spPr>
          <a:xfrm>
            <a:off x="1857375" y="4789488"/>
            <a:ext cx="3000375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проходить через всі його вершини</a:t>
            </a:r>
          </a:p>
        </p:txBody>
      </p:sp>
      <p:sp>
        <p:nvSpPr>
          <p:cNvPr id="20" name="Округлений прямокутник 15">
            <a:hlinkClick r:id="" action="ppaction://hlinkshowjump?jump=nextslide"/>
          </p:cNvPr>
          <p:cNvSpPr/>
          <p:nvPr/>
        </p:nvSpPr>
        <p:spPr>
          <a:xfrm>
            <a:off x="2205038" y="5432425"/>
            <a:ext cx="236696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протилежних сторін рівні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35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000" b="1" smtClean="0">
                <a:solidFill>
                  <a:srgbClr val="006666"/>
                </a:solidFill>
              </a:rPr>
              <a:t>Центральні і вписані кути. </a:t>
            </a:r>
            <a:r>
              <a:rPr lang="en-US" altLang="uk-UA" sz="2000" b="1" smtClean="0">
                <a:solidFill>
                  <a:srgbClr val="006666"/>
                </a:solidFill>
              </a:rPr>
              <a:t/>
            </a:r>
            <a:br>
              <a:rPr lang="en-US" altLang="uk-UA" sz="2000" b="1" smtClean="0">
                <a:solidFill>
                  <a:srgbClr val="006666"/>
                </a:solidFill>
              </a:rPr>
            </a:br>
            <a:r>
              <a:rPr lang="uk-UA" altLang="uk-UA" sz="2000" b="1" smtClean="0">
                <a:solidFill>
                  <a:srgbClr val="006666"/>
                </a:solidFill>
              </a:rPr>
              <a:t>Вписане та описане кола чотирикутника.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1800" b="1" i="1" dirty="0" smtClean="0">
                <a:solidFill>
                  <a:srgbClr val="006666"/>
                </a:solidFill>
              </a:rPr>
              <a:t>Завдання</a:t>
            </a:r>
            <a:r>
              <a:rPr lang="uk-UA" sz="1800" i="1" dirty="0" smtClean="0">
                <a:solidFill>
                  <a:srgbClr val="006666"/>
                </a:solidFill>
              </a:rPr>
              <a:t>: заповнити пропуски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Центральний кут дорівнює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–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Вписаний кут дорівнює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Вписані кути, які спираються на одну й ту ж саму дугу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Кут який спирається на діаметр,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7)    Градусна міра кола дорівнює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8)    Коло називають вписаним в чотирикутник,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 	  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 9)    Коло називають описаним навколо чотирикутника,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10)   Якщо чотирикутник є описаним навколо кола, то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	11) Якщо чотирикутник є вписаним у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endParaRPr lang="uk-UA" sz="1800" dirty="0" smtClean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3348038" y="1489075"/>
            <a:ext cx="322421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кут з вершиною у центрі кола</a:t>
            </a:r>
          </a:p>
        </p:txBody>
      </p:sp>
      <p:sp>
        <p:nvSpPr>
          <p:cNvPr id="5" name="Округлений прямокутник 4">
            <a:hlinkClick r:id="" action="ppaction://hlinkshowjump?jump=nextslide"/>
          </p:cNvPr>
          <p:cNvSpPr/>
          <p:nvPr/>
        </p:nvSpPr>
        <p:spPr>
          <a:xfrm>
            <a:off x="3851275" y="1778000"/>
            <a:ext cx="450691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градусній мірі дуги, на яку він спирається</a:t>
            </a:r>
          </a:p>
        </p:txBody>
      </p:sp>
      <p:sp>
        <p:nvSpPr>
          <p:cNvPr id="9" name="Округлений прямокутник 8">
            <a:hlinkClick r:id="" action="ppaction://hlinkshowjump?jump=nextslide"/>
          </p:cNvPr>
          <p:cNvSpPr/>
          <p:nvPr/>
        </p:nvSpPr>
        <p:spPr>
          <a:xfrm>
            <a:off x="2987675" y="2133600"/>
            <a:ext cx="5799138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кут, вершина якого лежить на колі, а сторони перетинають коло</a:t>
            </a:r>
          </a:p>
        </p:txBody>
      </p:sp>
      <p:sp>
        <p:nvSpPr>
          <p:cNvPr id="10" name="Округлений прямокутник 9">
            <a:hlinkClick r:id="" action="ppaction://hlinkshowjump?jump=nextslide"/>
          </p:cNvPr>
          <p:cNvSpPr/>
          <p:nvPr/>
        </p:nvSpPr>
        <p:spPr>
          <a:xfrm>
            <a:off x="3492500" y="2420938"/>
            <a:ext cx="4508500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половині градусної міри дуги, на яку він спирається</a:t>
            </a:r>
          </a:p>
        </p:txBody>
      </p:sp>
      <p:sp>
        <p:nvSpPr>
          <p:cNvPr id="11" name="Округлений прямокутник 10">
            <a:hlinkClick r:id="" action="ppaction://hlinkshowjump?jump=nextslide"/>
          </p:cNvPr>
          <p:cNvSpPr/>
          <p:nvPr/>
        </p:nvSpPr>
        <p:spPr>
          <a:xfrm>
            <a:off x="6491288" y="27860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рівні</a:t>
            </a:r>
          </a:p>
        </p:txBody>
      </p:sp>
      <p:sp>
        <p:nvSpPr>
          <p:cNvPr id="12" name="Округлений прямокутник 11">
            <a:hlinkClick r:id="" action="ppaction://hlinkshowjump?jump=nextslide"/>
          </p:cNvPr>
          <p:cNvSpPr/>
          <p:nvPr/>
        </p:nvSpPr>
        <p:spPr>
          <a:xfrm>
            <a:off x="4284663" y="3068638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прямий</a:t>
            </a:r>
          </a:p>
        </p:txBody>
      </p:sp>
      <p:sp>
        <p:nvSpPr>
          <p:cNvPr id="13" name="Округлений прямокутник 12">
            <a:hlinkClick r:id="" action="ppaction://hlinkshowjump?jump=nextslide"/>
          </p:cNvPr>
          <p:cNvSpPr/>
          <p:nvPr/>
        </p:nvSpPr>
        <p:spPr>
          <a:xfrm>
            <a:off x="4787900" y="3433763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altLang="uk-UA" sz="1400" dirty="0">
                <a:solidFill>
                  <a:srgbClr val="006666"/>
                </a:solidFill>
              </a:rPr>
              <a:t>360</a:t>
            </a:r>
            <a:r>
              <a:rPr lang="ru-RU" altLang="uk-UA" sz="1400" b="1" dirty="0" err="1">
                <a:solidFill>
                  <a:srgbClr val="006666"/>
                </a:solidFill>
              </a:rPr>
              <a:t>º</a:t>
            </a:r>
            <a:endParaRPr lang="uk-UA" sz="1400" dirty="0"/>
          </a:p>
        </p:txBody>
      </p:sp>
      <p:sp>
        <p:nvSpPr>
          <p:cNvPr id="14" name="Округлений прямокутник 13">
            <a:hlinkClick r:id="" action="ppaction://hlinkshowjump?jump=nextslide"/>
          </p:cNvPr>
          <p:cNvSpPr/>
          <p:nvPr/>
        </p:nvSpPr>
        <p:spPr>
          <a:xfrm>
            <a:off x="6372225" y="3794125"/>
            <a:ext cx="2414588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якщо воно дотикається до</a:t>
            </a:r>
          </a:p>
        </p:txBody>
      </p:sp>
      <p:sp>
        <p:nvSpPr>
          <p:cNvPr id="15" name="Округлений прямокутник 14">
            <a:hlinkClick r:id="" action="ppaction://hlinkshowjump?jump=nextslide"/>
          </p:cNvPr>
          <p:cNvSpPr/>
          <p:nvPr/>
        </p:nvSpPr>
        <p:spPr>
          <a:xfrm>
            <a:off x="7286625" y="4429125"/>
            <a:ext cx="1285875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якщо воно</a:t>
            </a:r>
          </a:p>
        </p:txBody>
      </p:sp>
      <p:sp>
        <p:nvSpPr>
          <p:cNvPr id="16" name="Округлений прямокутник 15">
            <a:hlinkClick r:id="" action="ppaction://hlinkshowjump?jump=nextslide"/>
          </p:cNvPr>
          <p:cNvSpPr/>
          <p:nvPr/>
        </p:nvSpPr>
        <p:spPr>
          <a:xfrm>
            <a:off x="7062788" y="5072063"/>
            <a:ext cx="1223962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суми його</a:t>
            </a:r>
          </a:p>
        </p:txBody>
      </p:sp>
      <p:sp>
        <p:nvSpPr>
          <p:cNvPr id="17" name="Округлений прямокутник 16">
            <a:hlinkClick r:id="" action="ppaction://hlinkshowjump?jump=nextslide"/>
          </p:cNvPr>
          <p:cNvSpPr/>
          <p:nvPr/>
        </p:nvSpPr>
        <p:spPr>
          <a:xfrm>
            <a:off x="6991350" y="5789613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сума його</a:t>
            </a:r>
          </a:p>
        </p:txBody>
      </p:sp>
      <p:sp>
        <p:nvSpPr>
          <p:cNvPr id="18" name="Округлений прямокутник 13">
            <a:hlinkClick r:id="" action="ppaction://hlinkshowjump?jump=nextslide"/>
          </p:cNvPr>
          <p:cNvSpPr/>
          <p:nvPr/>
        </p:nvSpPr>
        <p:spPr>
          <a:xfrm>
            <a:off x="1714500" y="4075113"/>
            <a:ext cx="2414588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до всіх його сторін</a:t>
            </a:r>
          </a:p>
        </p:txBody>
      </p:sp>
      <p:sp>
        <p:nvSpPr>
          <p:cNvPr id="19" name="Округлений прямокутник 14">
            <a:hlinkClick r:id="" action="ppaction://hlinkshowjump?jump=nextslide"/>
          </p:cNvPr>
          <p:cNvSpPr/>
          <p:nvPr/>
        </p:nvSpPr>
        <p:spPr>
          <a:xfrm>
            <a:off x="1857375" y="4789488"/>
            <a:ext cx="3000375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проходить через всі його вершини</a:t>
            </a:r>
          </a:p>
        </p:txBody>
      </p:sp>
      <p:sp>
        <p:nvSpPr>
          <p:cNvPr id="20" name="Округлений прямокутник 15">
            <a:hlinkClick r:id="" action="ppaction://hlinkshowjump?jump=nextslide"/>
          </p:cNvPr>
          <p:cNvSpPr/>
          <p:nvPr/>
        </p:nvSpPr>
        <p:spPr>
          <a:xfrm>
            <a:off x="2205038" y="5432425"/>
            <a:ext cx="236696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протилежних сторін рівні</a:t>
            </a:r>
          </a:p>
        </p:txBody>
      </p:sp>
      <p:sp>
        <p:nvSpPr>
          <p:cNvPr id="21" name="Округлений прямокутник 16">
            <a:hlinkClick r:id="" action="ppaction://hlinkshowjump?jump=nextslide"/>
          </p:cNvPr>
          <p:cNvSpPr/>
          <p:nvPr/>
        </p:nvSpPr>
        <p:spPr>
          <a:xfrm>
            <a:off x="2990850" y="6075363"/>
            <a:ext cx="2867025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протилежних кутів дорівнює  180</a:t>
            </a:r>
            <a:r>
              <a:rPr lang="ru-RU" sz="1400" dirty="0" err="1">
                <a:solidFill>
                  <a:srgbClr val="006666"/>
                </a:solidFill>
                <a:cs typeface="Arial" panose="020B0604020202020204" pitchFamily="34" charset="0"/>
              </a:rPr>
              <a:t>º</a:t>
            </a:r>
            <a:endParaRPr lang="uk-UA" sz="1400" dirty="0">
              <a:solidFill>
                <a:srgbClr val="0066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36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000" b="1" smtClean="0">
                <a:solidFill>
                  <a:srgbClr val="006666"/>
                </a:solidFill>
              </a:rPr>
              <a:t>Центральні і вписані кути. </a:t>
            </a:r>
            <a:r>
              <a:rPr lang="en-US" altLang="uk-UA" sz="2000" b="1" smtClean="0">
                <a:solidFill>
                  <a:srgbClr val="006666"/>
                </a:solidFill>
              </a:rPr>
              <a:t/>
            </a:r>
            <a:br>
              <a:rPr lang="en-US" altLang="uk-UA" sz="2000" b="1" smtClean="0">
                <a:solidFill>
                  <a:srgbClr val="006666"/>
                </a:solidFill>
              </a:rPr>
            </a:br>
            <a:r>
              <a:rPr lang="uk-UA" altLang="uk-UA" sz="2000" b="1" smtClean="0">
                <a:solidFill>
                  <a:srgbClr val="006666"/>
                </a:solidFill>
              </a:rPr>
              <a:t>Вписане та описане кола чотирикутника.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1800" b="1" i="1" dirty="0" smtClean="0">
                <a:solidFill>
                  <a:srgbClr val="006666"/>
                </a:solidFill>
              </a:rPr>
              <a:t>Завдання</a:t>
            </a:r>
            <a:r>
              <a:rPr lang="uk-UA" sz="1800" i="1" dirty="0" smtClean="0">
                <a:solidFill>
                  <a:srgbClr val="006666"/>
                </a:solidFill>
              </a:rPr>
              <a:t>: заповнити пропуски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паралелограм  вписаний у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трапеція вписана в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в паралелограм вписане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 кола, вписаного в чотирикутник,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 кола описаного навколо чотирикутника, є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Види чотирикутників, які можна описати навколо кола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7) Види чотирикутників, які можна вписати в коло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</a:t>
            </a:r>
            <a:endParaRPr lang="uk-UA" sz="1800" dirty="0" smtClean="0"/>
          </a:p>
        </p:txBody>
      </p:sp>
      <p:sp>
        <p:nvSpPr>
          <p:cNvPr id="4" name="Округлений прямокутник 3">
            <a:hlinkClick r:id="" action="ppaction://hlinkshowjump?jump=nextslide"/>
          </p:cNvPr>
          <p:cNvSpPr/>
          <p:nvPr/>
        </p:nvSpPr>
        <p:spPr>
          <a:xfrm>
            <a:off x="5133975" y="1503363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4429125" y="1785938"/>
            <a:ext cx="1225550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4929188" y="2143125"/>
            <a:ext cx="122396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5286375" y="2428875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5857875" y="2786063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6429375" y="3143250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6500813" y="3429000"/>
            <a:ext cx="122396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37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000" b="1" smtClean="0">
                <a:solidFill>
                  <a:srgbClr val="006666"/>
                </a:solidFill>
              </a:rPr>
              <a:t>Центральні і вписані кути. Вписане та описане кола чотирикутника.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1800" b="1" i="1" dirty="0" smtClean="0">
                <a:solidFill>
                  <a:srgbClr val="006666"/>
                </a:solidFill>
              </a:rPr>
              <a:t>Завдання</a:t>
            </a:r>
            <a:r>
              <a:rPr lang="uk-UA" sz="1800" i="1" dirty="0" smtClean="0">
                <a:solidFill>
                  <a:srgbClr val="006666"/>
                </a:solidFill>
              </a:rPr>
              <a:t>: заповнити пропуски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паралелограм  вписаний у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трапеція вписана в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в паралелограм вписане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 кола, вписаного в чотирикутник,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 кола описаного навколо чотирикутника, є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Види чотирикутників, які можна описати навколо кола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7) Види чотирикутників, які можна вписати в коло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</a:t>
            </a:r>
            <a:endParaRPr lang="uk-UA" sz="1800" dirty="0" smtClean="0"/>
          </a:p>
        </p:txBody>
      </p:sp>
      <p:sp>
        <p:nvSpPr>
          <p:cNvPr id="4" name="Округлений прямокутник 3">
            <a:hlinkClick r:id="" action="ppaction://hlinkshowjump?jump=nextslide"/>
          </p:cNvPr>
          <p:cNvSpPr/>
          <p:nvPr/>
        </p:nvSpPr>
        <p:spPr>
          <a:xfrm>
            <a:off x="5133975" y="1503363"/>
            <a:ext cx="1724025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він прямокутник</a:t>
            </a:r>
          </a:p>
        </p:txBody>
      </p:sp>
      <p:sp>
        <p:nvSpPr>
          <p:cNvPr id="5" name="Округлений прямокутник 4">
            <a:hlinkClick r:id="" action="ppaction://hlinkshowjump?jump=nextslide"/>
          </p:cNvPr>
          <p:cNvSpPr/>
          <p:nvPr/>
        </p:nvSpPr>
        <p:spPr>
          <a:xfrm>
            <a:off x="4429125" y="1785938"/>
            <a:ext cx="1225550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4929188" y="2143125"/>
            <a:ext cx="122396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5286375" y="2428875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5857875" y="2786063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6429375" y="3143250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6500813" y="3429000"/>
            <a:ext cx="122396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38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000" b="1" smtClean="0">
                <a:solidFill>
                  <a:srgbClr val="006666"/>
                </a:solidFill>
              </a:rPr>
              <a:t>Центральні і вписані кути. </a:t>
            </a:r>
            <a:r>
              <a:rPr lang="en-US" altLang="uk-UA" sz="2000" b="1" smtClean="0">
                <a:solidFill>
                  <a:srgbClr val="006666"/>
                </a:solidFill>
              </a:rPr>
              <a:t/>
            </a:r>
            <a:br>
              <a:rPr lang="en-US" altLang="uk-UA" sz="2000" b="1" smtClean="0">
                <a:solidFill>
                  <a:srgbClr val="006666"/>
                </a:solidFill>
              </a:rPr>
            </a:br>
            <a:r>
              <a:rPr lang="uk-UA" altLang="uk-UA" sz="2000" b="1" smtClean="0">
                <a:solidFill>
                  <a:srgbClr val="006666"/>
                </a:solidFill>
              </a:rPr>
              <a:t>Вписане та описане кола чотирикутника(</a:t>
            </a:r>
            <a:r>
              <a:rPr lang="en-US" altLang="uk-UA" sz="2000" b="1" smtClean="0">
                <a:solidFill>
                  <a:srgbClr val="006666"/>
                </a:solidFill>
              </a:rPr>
              <a:t>II)</a:t>
            </a:r>
            <a:endParaRPr lang="uk-UA" altLang="uk-UA" sz="2000" b="1" smtClean="0">
              <a:solidFill>
                <a:srgbClr val="006666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1800" b="1" i="1" dirty="0" smtClean="0">
                <a:solidFill>
                  <a:srgbClr val="006666"/>
                </a:solidFill>
              </a:rPr>
              <a:t>Завдання</a:t>
            </a:r>
            <a:r>
              <a:rPr lang="uk-UA" sz="1800" i="1" dirty="0" smtClean="0">
                <a:solidFill>
                  <a:srgbClr val="006666"/>
                </a:solidFill>
              </a:rPr>
              <a:t>: заповнити пропуски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паралелограм  вписаний у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трапеція вписана в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в паралелограм вписане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 кола, вписаного в чотирикутник,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 кола описаного навколо чотирикутника, є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Види чотирикутників, які можна описати навколо кола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7) Види чотирикутників, які можна вписати в коло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</a:t>
            </a:r>
            <a:endParaRPr lang="uk-UA" sz="1800" dirty="0" smtClean="0"/>
          </a:p>
        </p:txBody>
      </p:sp>
      <p:sp>
        <p:nvSpPr>
          <p:cNvPr id="4" name="Округлений прямокутник 3">
            <a:hlinkClick r:id="" action="ppaction://hlinkshowjump?jump=nextslide"/>
          </p:cNvPr>
          <p:cNvSpPr/>
          <p:nvPr/>
        </p:nvSpPr>
        <p:spPr>
          <a:xfrm>
            <a:off x="5133975" y="1503363"/>
            <a:ext cx="1724025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він прямокутник</a:t>
            </a:r>
          </a:p>
        </p:txBody>
      </p:sp>
      <p:sp>
        <p:nvSpPr>
          <p:cNvPr id="5" name="Округлений прямокутник 4">
            <a:hlinkClick r:id="" action="ppaction://hlinkshowjump?jump=nextslide"/>
          </p:cNvPr>
          <p:cNvSpPr/>
          <p:nvPr/>
        </p:nvSpPr>
        <p:spPr>
          <a:xfrm>
            <a:off x="4429125" y="1785938"/>
            <a:ext cx="1857375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вона рівнобічна</a:t>
            </a:r>
          </a:p>
        </p:txBody>
      </p:sp>
      <p:sp>
        <p:nvSpPr>
          <p:cNvPr id="9" name="Округлений прямокутник 8">
            <a:hlinkClick r:id="" action="ppaction://hlinkshowjump?jump=nextslide"/>
          </p:cNvPr>
          <p:cNvSpPr/>
          <p:nvPr/>
        </p:nvSpPr>
        <p:spPr>
          <a:xfrm>
            <a:off x="4929188" y="2143125"/>
            <a:ext cx="122396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5286375" y="2428875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5857875" y="2786063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6429375" y="3143250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6500813" y="3429000"/>
            <a:ext cx="122396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39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uk-UA" sz="2800" b="1" dirty="0" smtClean="0">
                <a:solidFill>
                  <a:srgbClr val="006666"/>
                </a:solidFill>
              </a:rPr>
              <a:t>Державні вимоги </a:t>
            </a:r>
            <a:br>
              <a:rPr lang="uk-UA" sz="2800" b="1" dirty="0" smtClean="0">
                <a:solidFill>
                  <a:srgbClr val="006666"/>
                </a:solidFill>
              </a:rPr>
            </a:br>
            <a:r>
              <a:rPr lang="uk-UA" sz="2800" b="1" dirty="0" smtClean="0">
                <a:solidFill>
                  <a:srgbClr val="006666"/>
                </a:solidFill>
              </a:rPr>
              <a:t>до рівня загальноосвітньої підготовки учнів:</a:t>
            </a:r>
            <a:endParaRPr lang="ru-RU" sz="2800" b="1" dirty="0">
              <a:solidFill>
                <a:srgbClr val="0066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196752"/>
            <a:ext cx="6840760" cy="4525963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006666"/>
                </a:solidFill>
              </a:rPr>
              <a:t>Учень</a:t>
            </a:r>
            <a:r>
              <a:rPr lang="ru-RU" sz="2000" b="1" dirty="0" smtClean="0">
                <a:solidFill>
                  <a:srgbClr val="006666"/>
                </a:solidFill>
              </a:rPr>
              <a:t>/</a:t>
            </a:r>
            <a:r>
              <a:rPr lang="ru-RU" sz="2000" b="1" dirty="0" err="1" smtClean="0">
                <a:solidFill>
                  <a:srgbClr val="006666"/>
                </a:solidFill>
              </a:rPr>
              <a:t>учениця</a:t>
            </a:r>
            <a:r>
              <a:rPr lang="ru-RU" sz="2000" b="1" dirty="0" smtClean="0">
                <a:solidFill>
                  <a:srgbClr val="006666"/>
                </a:solidFill>
              </a:rPr>
              <a:t>: </a:t>
            </a:r>
            <a:endParaRPr lang="ru-RU" sz="2000" dirty="0">
              <a:solidFill>
                <a:srgbClr val="006666"/>
              </a:solidFill>
            </a:endParaRPr>
          </a:p>
          <a:p>
            <a:r>
              <a:rPr lang="ru-RU" sz="2000" b="1" dirty="0" err="1">
                <a:solidFill>
                  <a:srgbClr val="006666"/>
                </a:solidFill>
              </a:rPr>
              <a:t>пояснює</a:t>
            </a:r>
            <a:r>
              <a:rPr lang="ru-RU" sz="2000" b="1" dirty="0">
                <a:solidFill>
                  <a:srgbClr val="006666"/>
                </a:solidFill>
              </a:rPr>
              <a:t>, </a:t>
            </a:r>
            <a:r>
              <a:rPr lang="ru-RU" sz="2000" b="1" dirty="0" err="1">
                <a:solidFill>
                  <a:srgbClr val="006666"/>
                </a:solidFill>
              </a:rPr>
              <a:t>що</a:t>
            </a:r>
            <a:r>
              <a:rPr lang="ru-RU" sz="2000" b="1" dirty="0">
                <a:solidFill>
                  <a:srgbClr val="006666"/>
                </a:solidFill>
              </a:rPr>
              <a:t> </a:t>
            </a:r>
            <a:r>
              <a:rPr lang="ru-RU" sz="2000" b="1" dirty="0" err="1">
                <a:solidFill>
                  <a:srgbClr val="006666"/>
                </a:solidFill>
              </a:rPr>
              <a:t>таке</a:t>
            </a:r>
            <a:r>
              <a:rPr lang="ru-RU" sz="2000" b="1" dirty="0">
                <a:solidFill>
                  <a:srgbClr val="006666"/>
                </a:solidFill>
              </a:rPr>
              <a:t>: </a:t>
            </a:r>
            <a:r>
              <a:rPr lang="ru-RU" sz="2000" dirty="0">
                <a:solidFill>
                  <a:srgbClr val="006666"/>
                </a:solidFill>
              </a:rPr>
              <a:t>дуга кола, </a:t>
            </a:r>
            <a:r>
              <a:rPr lang="ru-RU" sz="2000" dirty="0" err="1">
                <a:solidFill>
                  <a:srgbClr val="006666"/>
                </a:solidFill>
              </a:rPr>
              <a:t>градусна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міра</a:t>
            </a:r>
            <a:r>
              <a:rPr lang="ru-RU" sz="2000" dirty="0">
                <a:solidFill>
                  <a:srgbClr val="006666"/>
                </a:solidFill>
              </a:rPr>
              <a:t> дуги кола </a:t>
            </a:r>
          </a:p>
          <a:p>
            <a:r>
              <a:rPr lang="ru-RU" sz="2000" b="1" dirty="0" err="1">
                <a:solidFill>
                  <a:srgbClr val="006666"/>
                </a:solidFill>
              </a:rPr>
              <a:t>формулює</a:t>
            </a:r>
            <a:r>
              <a:rPr lang="ru-RU" sz="2000" b="1" dirty="0">
                <a:solidFill>
                  <a:srgbClr val="006666"/>
                </a:solidFill>
              </a:rPr>
              <a:t>: </a:t>
            </a:r>
            <a:endParaRPr lang="ru-RU" sz="2000" dirty="0">
              <a:solidFill>
                <a:srgbClr val="006666"/>
              </a:solidFill>
            </a:endParaRPr>
          </a:p>
          <a:p>
            <a:r>
              <a:rPr lang="ru-RU" sz="2000" i="1" dirty="0" err="1">
                <a:solidFill>
                  <a:srgbClr val="006666"/>
                </a:solidFill>
              </a:rPr>
              <a:t>означення</a:t>
            </a:r>
            <a:r>
              <a:rPr lang="ru-RU" sz="2000" dirty="0">
                <a:solidFill>
                  <a:srgbClr val="006666"/>
                </a:solidFill>
              </a:rPr>
              <a:t>: </a:t>
            </a:r>
            <a:r>
              <a:rPr lang="ru-RU" sz="2000" dirty="0" err="1">
                <a:solidFill>
                  <a:srgbClr val="006666"/>
                </a:solidFill>
              </a:rPr>
              <a:t>вписаного</a:t>
            </a:r>
            <a:r>
              <a:rPr lang="ru-RU" sz="2000" dirty="0">
                <a:solidFill>
                  <a:srgbClr val="006666"/>
                </a:solidFill>
              </a:rPr>
              <a:t> та центрального </a:t>
            </a:r>
            <a:r>
              <a:rPr lang="ru-RU" sz="2000" dirty="0" err="1">
                <a:solidFill>
                  <a:srgbClr val="006666"/>
                </a:solidFill>
              </a:rPr>
              <a:t>кутів</a:t>
            </a:r>
            <a:r>
              <a:rPr lang="ru-RU" sz="2000" dirty="0">
                <a:solidFill>
                  <a:srgbClr val="006666"/>
                </a:solidFill>
              </a:rPr>
              <a:t>, </a:t>
            </a:r>
            <a:r>
              <a:rPr lang="ru-RU" sz="2000" dirty="0" err="1">
                <a:solidFill>
                  <a:srgbClr val="006666"/>
                </a:solidFill>
              </a:rPr>
              <a:t>вписаного</a:t>
            </a:r>
            <a:r>
              <a:rPr lang="ru-RU" sz="2000" dirty="0">
                <a:solidFill>
                  <a:srgbClr val="006666"/>
                </a:solidFill>
              </a:rPr>
              <a:t> та </a:t>
            </a:r>
            <a:r>
              <a:rPr lang="ru-RU" sz="2000" dirty="0" err="1">
                <a:solidFill>
                  <a:srgbClr val="006666"/>
                </a:solidFill>
              </a:rPr>
              <a:t>описаного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чотирикутників</a:t>
            </a:r>
            <a:r>
              <a:rPr lang="ru-RU" sz="2000" dirty="0">
                <a:solidFill>
                  <a:srgbClr val="006666"/>
                </a:solidFill>
              </a:rPr>
              <a:t>; </a:t>
            </a:r>
          </a:p>
          <a:p>
            <a:r>
              <a:rPr lang="ru-RU" sz="2000" i="1" dirty="0" err="1">
                <a:solidFill>
                  <a:srgbClr val="006666"/>
                </a:solidFill>
              </a:rPr>
              <a:t>властивості</a:t>
            </a:r>
            <a:r>
              <a:rPr lang="ru-RU" sz="2000" dirty="0">
                <a:solidFill>
                  <a:srgbClr val="006666"/>
                </a:solidFill>
              </a:rPr>
              <a:t>: </a:t>
            </a:r>
            <a:r>
              <a:rPr lang="ru-RU" sz="2000" dirty="0" err="1">
                <a:solidFill>
                  <a:srgbClr val="006666"/>
                </a:solidFill>
              </a:rPr>
              <a:t>вписаних</a:t>
            </a:r>
            <a:r>
              <a:rPr lang="ru-RU" sz="2000" dirty="0">
                <a:solidFill>
                  <a:srgbClr val="006666"/>
                </a:solidFill>
              </a:rPr>
              <a:t> та </a:t>
            </a:r>
            <a:r>
              <a:rPr lang="ru-RU" sz="2000" dirty="0" err="1">
                <a:solidFill>
                  <a:srgbClr val="006666"/>
                </a:solidFill>
              </a:rPr>
              <a:t>центральних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кутів</a:t>
            </a:r>
            <a:r>
              <a:rPr lang="ru-RU" sz="2000" dirty="0">
                <a:solidFill>
                  <a:srgbClr val="006666"/>
                </a:solidFill>
              </a:rPr>
              <a:t>, </a:t>
            </a:r>
            <a:r>
              <a:rPr lang="ru-RU" sz="2000" dirty="0" err="1">
                <a:solidFill>
                  <a:srgbClr val="006666"/>
                </a:solidFill>
              </a:rPr>
              <a:t>вписаного</a:t>
            </a:r>
            <a:r>
              <a:rPr lang="ru-RU" sz="2000" dirty="0">
                <a:solidFill>
                  <a:srgbClr val="006666"/>
                </a:solidFill>
              </a:rPr>
              <a:t> та </a:t>
            </a:r>
            <a:r>
              <a:rPr lang="ru-RU" sz="2000" dirty="0" err="1">
                <a:solidFill>
                  <a:srgbClr val="006666"/>
                </a:solidFill>
              </a:rPr>
              <a:t>описаного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чотирикутників</a:t>
            </a:r>
            <a:r>
              <a:rPr lang="ru-RU" sz="2000" dirty="0">
                <a:solidFill>
                  <a:srgbClr val="006666"/>
                </a:solidFill>
              </a:rPr>
              <a:t>; </a:t>
            </a:r>
          </a:p>
          <a:p>
            <a:r>
              <a:rPr lang="ru-RU" sz="2000" i="1" dirty="0">
                <a:solidFill>
                  <a:srgbClr val="006666"/>
                </a:solidFill>
              </a:rPr>
              <a:t>теорему про</a:t>
            </a:r>
            <a:r>
              <a:rPr lang="ru-RU" sz="2000" dirty="0">
                <a:solidFill>
                  <a:srgbClr val="006666"/>
                </a:solidFill>
              </a:rPr>
              <a:t>: </a:t>
            </a:r>
            <a:r>
              <a:rPr lang="ru-RU" sz="2000" dirty="0" err="1">
                <a:solidFill>
                  <a:srgbClr val="006666"/>
                </a:solidFill>
              </a:rPr>
              <a:t>вписаний</a:t>
            </a:r>
            <a:r>
              <a:rPr lang="ru-RU" sz="2000" dirty="0">
                <a:solidFill>
                  <a:srgbClr val="006666"/>
                </a:solidFill>
              </a:rPr>
              <a:t> кут, </a:t>
            </a:r>
            <a:r>
              <a:rPr lang="ru-RU" sz="2000" dirty="0" err="1">
                <a:solidFill>
                  <a:srgbClr val="006666"/>
                </a:solidFill>
              </a:rPr>
              <a:t>міру</a:t>
            </a:r>
            <a:r>
              <a:rPr lang="ru-RU" sz="2000" dirty="0">
                <a:solidFill>
                  <a:srgbClr val="006666"/>
                </a:solidFill>
              </a:rPr>
              <a:t> кута </a:t>
            </a:r>
            <a:r>
              <a:rPr lang="ru-RU" sz="2000" dirty="0" err="1">
                <a:solidFill>
                  <a:srgbClr val="006666"/>
                </a:solidFill>
              </a:rPr>
              <a:t>між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дотичною</a:t>
            </a:r>
            <a:r>
              <a:rPr lang="ru-RU" sz="2000" dirty="0">
                <a:solidFill>
                  <a:srgbClr val="006666"/>
                </a:solidFill>
              </a:rPr>
              <a:t> і хордою, </a:t>
            </a:r>
            <a:r>
              <a:rPr lang="ru-RU" sz="2000" dirty="0" err="1">
                <a:solidFill>
                  <a:srgbClr val="006666"/>
                </a:solidFill>
              </a:rPr>
              <a:t>міру</a:t>
            </a:r>
            <a:r>
              <a:rPr lang="ru-RU" sz="2000" dirty="0">
                <a:solidFill>
                  <a:srgbClr val="006666"/>
                </a:solidFill>
              </a:rPr>
              <a:t> кута з вершиною </a:t>
            </a:r>
            <a:r>
              <a:rPr lang="ru-RU" sz="2000" dirty="0" err="1">
                <a:solidFill>
                  <a:srgbClr val="006666"/>
                </a:solidFill>
              </a:rPr>
              <a:t>всередині</a:t>
            </a:r>
            <a:r>
              <a:rPr lang="ru-RU" sz="2000" dirty="0">
                <a:solidFill>
                  <a:srgbClr val="006666"/>
                </a:solidFill>
              </a:rPr>
              <a:t> кола, </a:t>
            </a:r>
            <a:r>
              <a:rPr lang="ru-RU" sz="2000" dirty="0" err="1">
                <a:solidFill>
                  <a:srgbClr val="006666"/>
                </a:solidFill>
              </a:rPr>
              <a:t>міру</a:t>
            </a:r>
            <a:r>
              <a:rPr lang="ru-RU" sz="2000" dirty="0">
                <a:solidFill>
                  <a:srgbClr val="006666"/>
                </a:solidFill>
              </a:rPr>
              <a:t> кута з вершиною поза колом; </a:t>
            </a:r>
          </a:p>
          <a:p>
            <a:pPr lvl="0"/>
            <a:r>
              <a:rPr lang="ru-RU" sz="2000" i="1" dirty="0" err="1" smtClean="0">
                <a:solidFill>
                  <a:srgbClr val="006666"/>
                </a:solidFill>
              </a:rPr>
              <a:t>необхідну</a:t>
            </a:r>
            <a:r>
              <a:rPr lang="ru-RU" sz="2000" i="1" dirty="0" smtClean="0">
                <a:solidFill>
                  <a:srgbClr val="006666"/>
                </a:solidFill>
              </a:rPr>
              <a:t> і </a:t>
            </a:r>
            <a:r>
              <a:rPr lang="ru-RU" sz="2000" i="1" dirty="0" err="1" smtClean="0">
                <a:solidFill>
                  <a:srgbClr val="006666"/>
                </a:solidFill>
              </a:rPr>
              <a:t>достатню</a:t>
            </a:r>
            <a:r>
              <a:rPr lang="ru-RU" sz="2000" i="1" dirty="0" smtClean="0">
                <a:solidFill>
                  <a:srgbClr val="006666"/>
                </a:solidFill>
              </a:rPr>
              <a:t> </a:t>
            </a:r>
            <a:r>
              <a:rPr lang="ru-RU" sz="2000" i="1" dirty="0" err="1" smtClean="0">
                <a:solidFill>
                  <a:srgbClr val="006666"/>
                </a:solidFill>
              </a:rPr>
              <a:t>умову</a:t>
            </a:r>
            <a:r>
              <a:rPr lang="ru-RU" sz="2000" dirty="0" smtClean="0">
                <a:solidFill>
                  <a:srgbClr val="006666"/>
                </a:solidFill>
              </a:rPr>
              <a:t>: </a:t>
            </a:r>
            <a:r>
              <a:rPr lang="ru-RU" sz="2000" dirty="0" err="1" smtClean="0">
                <a:solidFill>
                  <a:srgbClr val="006666"/>
                </a:solidFill>
              </a:rPr>
              <a:t>існування</a:t>
            </a:r>
            <a:r>
              <a:rPr lang="ru-RU" sz="2000" dirty="0" smtClean="0">
                <a:solidFill>
                  <a:srgbClr val="006666"/>
                </a:solidFill>
              </a:rPr>
              <a:t> кола, </a:t>
            </a:r>
            <a:r>
              <a:rPr lang="ru-RU" sz="2000" dirty="0" err="1" smtClean="0">
                <a:solidFill>
                  <a:srgbClr val="006666"/>
                </a:solidFill>
              </a:rPr>
              <a:t>описаного</a:t>
            </a:r>
            <a:r>
              <a:rPr lang="ru-RU" sz="2000" dirty="0" smtClean="0">
                <a:solidFill>
                  <a:srgbClr val="006666"/>
                </a:solidFill>
              </a:rPr>
              <a:t> </a:t>
            </a:r>
            <a:r>
              <a:rPr lang="ru-RU" sz="2000" dirty="0" err="1" smtClean="0">
                <a:solidFill>
                  <a:srgbClr val="006666"/>
                </a:solidFill>
              </a:rPr>
              <a:t>навколо</a:t>
            </a:r>
            <a:r>
              <a:rPr lang="ru-RU" sz="2000" dirty="0" smtClean="0">
                <a:solidFill>
                  <a:srgbClr val="006666"/>
                </a:solidFill>
              </a:rPr>
              <a:t> </a:t>
            </a:r>
            <a:r>
              <a:rPr lang="ru-RU" sz="2000" dirty="0" err="1" smtClean="0">
                <a:solidFill>
                  <a:srgbClr val="006666"/>
                </a:solidFill>
              </a:rPr>
              <a:t>чотирикутника</a:t>
            </a:r>
            <a:r>
              <a:rPr lang="ru-RU" sz="2000" dirty="0" smtClean="0">
                <a:solidFill>
                  <a:srgbClr val="006666"/>
                </a:solidFill>
              </a:rPr>
              <a:t>, </a:t>
            </a:r>
            <a:r>
              <a:rPr lang="ru-RU" sz="2000" dirty="0" err="1" smtClean="0">
                <a:solidFill>
                  <a:srgbClr val="006666"/>
                </a:solidFill>
              </a:rPr>
              <a:t>існування</a:t>
            </a:r>
            <a:r>
              <a:rPr lang="ru-RU" sz="2000" dirty="0" smtClean="0">
                <a:solidFill>
                  <a:srgbClr val="006666"/>
                </a:solidFill>
              </a:rPr>
              <a:t> кола, </a:t>
            </a:r>
            <a:r>
              <a:rPr lang="ru-RU" sz="2000" dirty="0" err="1" smtClean="0">
                <a:solidFill>
                  <a:srgbClr val="006666"/>
                </a:solidFill>
              </a:rPr>
              <a:t>вписаного</a:t>
            </a:r>
            <a:r>
              <a:rPr lang="ru-RU" sz="2000" dirty="0" smtClean="0">
                <a:solidFill>
                  <a:srgbClr val="006666"/>
                </a:solidFill>
              </a:rPr>
              <a:t> в </a:t>
            </a:r>
            <a:r>
              <a:rPr lang="ru-RU" sz="2000" dirty="0" err="1" smtClean="0">
                <a:solidFill>
                  <a:srgbClr val="006666"/>
                </a:solidFill>
              </a:rPr>
              <a:t>чотирикутник</a:t>
            </a:r>
            <a:r>
              <a:rPr lang="ru-RU" sz="2000" dirty="0" smtClean="0">
                <a:solidFill>
                  <a:srgbClr val="006666"/>
                </a:solidFill>
              </a:rPr>
              <a:t>; </a:t>
            </a:r>
          </a:p>
          <a:p>
            <a:pPr lvl="0"/>
            <a:r>
              <a:rPr lang="ru-RU" sz="2000" b="1" dirty="0" err="1" smtClean="0">
                <a:solidFill>
                  <a:srgbClr val="006666"/>
                </a:solidFill>
              </a:rPr>
              <a:t>зображує</a:t>
            </a:r>
            <a:r>
              <a:rPr lang="ru-RU" sz="2000" b="1" dirty="0">
                <a:solidFill>
                  <a:srgbClr val="006666"/>
                </a:solidFill>
              </a:rPr>
              <a:t>: </a:t>
            </a:r>
            <a:r>
              <a:rPr lang="ru-RU" sz="2000" dirty="0" err="1">
                <a:solidFill>
                  <a:srgbClr val="006666"/>
                </a:solidFill>
              </a:rPr>
              <a:t>центральні</a:t>
            </a:r>
            <a:r>
              <a:rPr lang="ru-RU" sz="2000" dirty="0">
                <a:solidFill>
                  <a:srgbClr val="006666"/>
                </a:solidFill>
              </a:rPr>
              <a:t> та </a:t>
            </a:r>
            <a:r>
              <a:rPr lang="ru-RU" sz="2000" dirty="0" err="1">
                <a:solidFill>
                  <a:srgbClr val="006666"/>
                </a:solidFill>
              </a:rPr>
              <a:t>вписані</a:t>
            </a:r>
            <a:r>
              <a:rPr lang="ru-RU" sz="2000" dirty="0">
                <a:solidFill>
                  <a:srgbClr val="006666"/>
                </a:solidFill>
              </a:rPr>
              <a:t> кути, </a:t>
            </a:r>
            <a:r>
              <a:rPr lang="ru-RU" sz="2000" dirty="0" err="1">
                <a:solidFill>
                  <a:srgbClr val="006666"/>
                </a:solidFill>
              </a:rPr>
              <a:t>хорди</a:t>
            </a:r>
            <a:r>
              <a:rPr lang="ru-RU" sz="2000" dirty="0">
                <a:solidFill>
                  <a:srgbClr val="006666"/>
                </a:solidFill>
              </a:rPr>
              <a:t>, </a:t>
            </a:r>
            <a:r>
              <a:rPr lang="ru-RU" sz="2000" dirty="0" err="1">
                <a:solidFill>
                  <a:srgbClr val="006666"/>
                </a:solidFill>
              </a:rPr>
              <a:t>січні</a:t>
            </a:r>
            <a:r>
              <a:rPr lang="ru-RU" sz="2000" dirty="0">
                <a:solidFill>
                  <a:srgbClr val="006666"/>
                </a:solidFill>
              </a:rPr>
              <a:t> і </a:t>
            </a:r>
            <a:r>
              <a:rPr lang="ru-RU" sz="2000" dirty="0" err="1">
                <a:solidFill>
                  <a:srgbClr val="006666"/>
                </a:solidFill>
              </a:rPr>
              <a:t>дотичні</a:t>
            </a:r>
            <a:r>
              <a:rPr lang="ru-RU" sz="2000" dirty="0">
                <a:solidFill>
                  <a:srgbClr val="006666"/>
                </a:solidFill>
              </a:rPr>
              <a:t> до кола, </a:t>
            </a:r>
            <a:r>
              <a:rPr lang="ru-RU" sz="2000" dirty="0" err="1">
                <a:solidFill>
                  <a:srgbClr val="006666"/>
                </a:solidFill>
              </a:rPr>
              <a:t>чотирикутники</a:t>
            </a:r>
            <a:r>
              <a:rPr lang="ru-RU" sz="2000" dirty="0">
                <a:solidFill>
                  <a:srgbClr val="006666"/>
                </a:solidFill>
              </a:rPr>
              <a:t>, в </a:t>
            </a:r>
            <a:r>
              <a:rPr lang="ru-RU" sz="2000" dirty="0" err="1">
                <a:solidFill>
                  <a:srgbClr val="006666"/>
                </a:solidFill>
              </a:rPr>
              <a:t>які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можна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вписати</a:t>
            </a:r>
            <a:r>
              <a:rPr lang="ru-RU" sz="2000" dirty="0">
                <a:solidFill>
                  <a:srgbClr val="006666"/>
                </a:solidFill>
              </a:rPr>
              <a:t> коло, і </a:t>
            </a:r>
            <a:r>
              <a:rPr lang="ru-RU" sz="2000" dirty="0" err="1">
                <a:solidFill>
                  <a:srgbClr val="006666"/>
                </a:solidFill>
              </a:rPr>
              <a:t>чотирикутники</a:t>
            </a:r>
            <a:r>
              <a:rPr lang="ru-RU" sz="2000" dirty="0">
                <a:solidFill>
                  <a:srgbClr val="006666"/>
                </a:solidFill>
              </a:rPr>
              <a:t>, </a:t>
            </a:r>
            <a:r>
              <a:rPr lang="ru-RU" sz="2000" dirty="0" err="1">
                <a:solidFill>
                  <a:srgbClr val="006666"/>
                </a:solidFill>
              </a:rPr>
              <a:t>навколо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яких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можна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описати</a:t>
            </a:r>
            <a:r>
              <a:rPr lang="ru-RU" sz="2000" dirty="0">
                <a:solidFill>
                  <a:srgbClr val="006666"/>
                </a:solidFill>
              </a:rPr>
              <a:t> коло; </a:t>
            </a:r>
          </a:p>
          <a:p>
            <a:endParaRPr lang="ru-RU" sz="2000" dirty="0" smtClean="0">
              <a:solidFill>
                <a:srgbClr val="006666"/>
              </a:solidFill>
            </a:endParaRPr>
          </a:p>
          <a:p>
            <a:endParaRPr lang="ru-RU" sz="2000" dirty="0" smtClean="0">
              <a:solidFill>
                <a:srgbClr val="006666"/>
              </a:solidFill>
            </a:endParaRPr>
          </a:p>
          <a:p>
            <a:endParaRPr lang="ru-RU" sz="2000" dirty="0" smtClean="0">
              <a:solidFill>
                <a:srgbClr val="006666"/>
              </a:solidFill>
            </a:endParaRPr>
          </a:p>
          <a:p>
            <a:r>
              <a:rPr lang="ru-RU" sz="2000" dirty="0" smtClean="0">
                <a:solidFill>
                  <a:srgbClr val="006666"/>
                </a:solidFill>
              </a:rPr>
              <a:t>	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4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48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000" b="1" smtClean="0">
                <a:solidFill>
                  <a:srgbClr val="006666"/>
                </a:solidFill>
              </a:rPr>
              <a:t>Центральні і вписані кути. </a:t>
            </a:r>
            <a:r>
              <a:rPr lang="en-US" altLang="uk-UA" sz="2000" b="1" smtClean="0">
                <a:solidFill>
                  <a:srgbClr val="006666"/>
                </a:solidFill>
              </a:rPr>
              <a:t/>
            </a:r>
            <a:br>
              <a:rPr lang="en-US" altLang="uk-UA" sz="2000" b="1" smtClean="0">
                <a:solidFill>
                  <a:srgbClr val="006666"/>
                </a:solidFill>
              </a:rPr>
            </a:br>
            <a:r>
              <a:rPr lang="uk-UA" altLang="uk-UA" sz="2000" b="1" smtClean="0">
                <a:solidFill>
                  <a:srgbClr val="006666"/>
                </a:solidFill>
              </a:rPr>
              <a:t>Вписане та описане кола чотирикутника(</a:t>
            </a:r>
            <a:r>
              <a:rPr lang="en-US" altLang="uk-UA" sz="2000" b="1" smtClean="0">
                <a:solidFill>
                  <a:srgbClr val="006666"/>
                </a:solidFill>
              </a:rPr>
              <a:t>II)</a:t>
            </a:r>
            <a:endParaRPr lang="uk-UA" altLang="uk-UA" sz="2000" b="1" smtClean="0">
              <a:solidFill>
                <a:srgbClr val="006666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1800" b="1" i="1" dirty="0" smtClean="0">
                <a:solidFill>
                  <a:srgbClr val="006666"/>
                </a:solidFill>
              </a:rPr>
              <a:t>Завдання</a:t>
            </a:r>
            <a:r>
              <a:rPr lang="uk-UA" sz="1800" i="1" dirty="0" smtClean="0">
                <a:solidFill>
                  <a:srgbClr val="006666"/>
                </a:solidFill>
              </a:rPr>
              <a:t>: заповнити пропуски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паралелограм  вписаний у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трапеція вписана в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в паралелограм вписане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 кола, вписаного в чотирикутник,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 кола описаного навколо чотирикутника, є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Види чотирикутників, які можна описати навколо кола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7) Види чотирикутників, які можна вписати в коло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</a:t>
            </a:r>
            <a:endParaRPr lang="uk-UA" sz="1800" dirty="0" smtClean="0"/>
          </a:p>
        </p:txBody>
      </p:sp>
      <p:sp>
        <p:nvSpPr>
          <p:cNvPr id="4" name="Округлений прямокутник 3">
            <a:hlinkClick r:id="" action="ppaction://hlinkshowjump?jump=nextslide"/>
          </p:cNvPr>
          <p:cNvSpPr/>
          <p:nvPr/>
        </p:nvSpPr>
        <p:spPr>
          <a:xfrm>
            <a:off x="5133975" y="1503363"/>
            <a:ext cx="1724025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він прямокутник</a:t>
            </a:r>
          </a:p>
        </p:txBody>
      </p:sp>
      <p:sp>
        <p:nvSpPr>
          <p:cNvPr id="5" name="Округлений прямокутник 4">
            <a:hlinkClick r:id="" action="ppaction://hlinkshowjump?jump=nextslide"/>
          </p:cNvPr>
          <p:cNvSpPr/>
          <p:nvPr/>
        </p:nvSpPr>
        <p:spPr>
          <a:xfrm>
            <a:off x="4429125" y="1785938"/>
            <a:ext cx="1857375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вона рівнобічна</a:t>
            </a:r>
          </a:p>
        </p:txBody>
      </p:sp>
      <p:sp>
        <p:nvSpPr>
          <p:cNvPr id="9" name="Округлений прямокутник 8">
            <a:hlinkClick r:id="" action="ppaction://hlinkshowjump?jump=nextslide"/>
          </p:cNvPr>
          <p:cNvSpPr/>
          <p:nvPr/>
        </p:nvSpPr>
        <p:spPr>
          <a:xfrm>
            <a:off x="4929188" y="2143125"/>
            <a:ext cx="1714500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він є ромбом</a:t>
            </a:r>
          </a:p>
        </p:txBody>
      </p:sp>
      <p:sp>
        <p:nvSpPr>
          <p:cNvPr id="10" name="Округлений прямокутник 9">
            <a:hlinkClick r:id="" action="ppaction://hlinkshowjump?jump=nextslide"/>
          </p:cNvPr>
          <p:cNvSpPr/>
          <p:nvPr/>
        </p:nvSpPr>
        <p:spPr>
          <a:xfrm>
            <a:off x="5286375" y="2428875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5857875" y="2786063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6429375" y="3143250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6500813" y="3429000"/>
            <a:ext cx="122396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40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000" b="1" smtClean="0">
                <a:solidFill>
                  <a:srgbClr val="006666"/>
                </a:solidFill>
              </a:rPr>
              <a:t>Центральні і вписані кути. </a:t>
            </a:r>
            <a:r>
              <a:rPr lang="en-US" altLang="uk-UA" sz="2000" b="1" smtClean="0">
                <a:solidFill>
                  <a:srgbClr val="006666"/>
                </a:solidFill>
              </a:rPr>
              <a:t/>
            </a:r>
            <a:br>
              <a:rPr lang="en-US" altLang="uk-UA" sz="2000" b="1" smtClean="0">
                <a:solidFill>
                  <a:srgbClr val="006666"/>
                </a:solidFill>
              </a:rPr>
            </a:br>
            <a:r>
              <a:rPr lang="uk-UA" altLang="uk-UA" sz="2000" b="1" smtClean="0">
                <a:solidFill>
                  <a:srgbClr val="006666"/>
                </a:solidFill>
              </a:rPr>
              <a:t>Вписане та описане кола чотирикутника(</a:t>
            </a:r>
            <a:r>
              <a:rPr lang="en-US" altLang="uk-UA" sz="2000" b="1" smtClean="0">
                <a:solidFill>
                  <a:srgbClr val="006666"/>
                </a:solidFill>
              </a:rPr>
              <a:t>II)</a:t>
            </a:r>
            <a:endParaRPr lang="uk-UA" altLang="uk-UA" sz="2000" b="1" smtClean="0">
              <a:solidFill>
                <a:srgbClr val="006666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1800" b="1" i="1" dirty="0" smtClean="0">
                <a:solidFill>
                  <a:srgbClr val="006666"/>
                </a:solidFill>
              </a:rPr>
              <a:t>Завдання</a:t>
            </a:r>
            <a:r>
              <a:rPr lang="uk-UA" sz="1800" i="1" dirty="0" smtClean="0">
                <a:solidFill>
                  <a:srgbClr val="006666"/>
                </a:solidFill>
              </a:rPr>
              <a:t>: заповнити пропуски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паралелограм  вписаний у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трапеція вписана в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в паралелограм вписане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 кола, вписаного в чотирикутник,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 кола описаного навколо чотирикутника, є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Види чотирикутників, які можна описати навколо кола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7) Види чотирикутників, які можна вписати в коло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</a:t>
            </a:r>
            <a:endParaRPr lang="uk-UA" sz="1800" dirty="0" smtClean="0"/>
          </a:p>
        </p:txBody>
      </p:sp>
      <p:sp>
        <p:nvSpPr>
          <p:cNvPr id="4" name="Округлений прямокутник 3">
            <a:hlinkClick r:id="" action="ppaction://hlinkshowjump?jump=nextslide"/>
          </p:cNvPr>
          <p:cNvSpPr/>
          <p:nvPr/>
        </p:nvSpPr>
        <p:spPr>
          <a:xfrm>
            <a:off x="5133975" y="1503363"/>
            <a:ext cx="1724025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він прямокутник</a:t>
            </a:r>
          </a:p>
        </p:txBody>
      </p:sp>
      <p:sp>
        <p:nvSpPr>
          <p:cNvPr id="5" name="Округлений прямокутник 4">
            <a:hlinkClick r:id="" action="ppaction://hlinkshowjump?jump=nextslide"/>
          </p:cNvPr>
          <p:cNvSpPr/>
          <p:nvPr/>
        </p:nvSpPr>
        <p:spPr>
          <a:xfrm>
            <a:off x="4429125" y="1785938"/>
            <a:ext cx="1857375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вона рівнобічна</a:t>
            </a:r>
          </a:p>
        </p:txBody>
      </p:sp>
      <p:sp>
        <p:nvSpPr>
          <p:cNvPr id="9" name="Округлений прямокутник 8">
            <a:hlinkClick r:id="" action="ppaction://hlinkshowjump?jump=nextslide"/>
          </p:cNvPr>
          <p:cNvSpPr/>
          <p:nvPr/>
        </p:nvSpPr>
        <p:spPr>
          <a:xfrm>
            <a:off x="4929188" y="2143125"/>
            <a:ext cx="1714500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він є ромбом</a:t>
            </a:r>
          </a:p>
        </p:txBody>
      </p:sp>
      <p:sp>
        <p:nvSpPr>
          <p:cNvPr id="10" name="Округлений прямокутник 9">
            <a:hlinkClick r:id="" action="ppaction://hlinkshowjump?jump=nextslide"/>
          </p:cNvPr>
          <p:cNvSpPr/>
          <p:nvPr/>
        </p:nvSpPr>
        <p:spPr>
          <a:xfrm>
            <a:off x="5286375" y="2428875"/>
            <a:ext cx="2357438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точка перетину бісектрис</a:t>
            </a:r>
            <a:endParaRPr lang="uk-UA" dirty="0">
              <a:solidFill>
                <a:srgbClr val="006666"/>
              </a:solidFill>
            </a:endParaRPr>
          </a:p>
        </p:txBody>
      </p:sp>
      <p:sp>
        <p:nvSpPr>
          <p:cNvPr id="11" name="Округлений прямокутник 10">
            <a:hlinkClick r:id="" action="ppaction://hlinkshowjump?jump=nextslide"/>
          </p:cNvPr>
          <p:cNvSpPr/>
          <p:nvPr/>
        </p:nvSpPr>
        <p:spPr>
          <a:xfrm>
            <a:off x="5857875" y="2786063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6429375" y="3143250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6500813" y="3429000"/>
            <a:ext cx="122396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41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000" b="1" smtClean="0">
                <a:solidFill>
                  <a:srgbClr val="006666"/>
                </a:solidFill>
              </a:rPr>
              <a:t>Центральні і вписані кути. </a:t>
            </a:r>
            <a:r>
              <a:rPr lang="en-US" altLang="uk-UA" sz="2000" b="1" smtClean="0">
                <a:solidFill>
                  <a:srgbClr val="006666"/>
                </a:solidFill>
              </a:rPr>
              <a:t/>
            </a:r>
            <a:br>
              <a:rPr lang="en-US" altLang="uk-UA" sz="2000" b="1" smtClean="0">
                <a:solidFill>
                  <a:srgbClr val="006666"/>
                </a:solidFill>
              </a:rPr>
            </a:br>
            <a:r>
              <a:rPr lang="uk-UA" altLang="uk-UA" sz="2000" b="1" smtClean="0">
                <a:solidFill>
                  <a:srgbClr val="006666"/>
                </a:solidFill>
              </a:rPr>
              <a:t>Вписане та описане кола чотирикутника(</a:t>
            </a:r>
            <a:r>
              <a:rPr lang="en-US" altLang="uk-UA" sz="2000" b="1" smtClean="0">
                <a:solidFill>
                  <a:srgbClr val="006666"/>
                </a:solidFill>
              </a:rPr>
              <a:t>II)</a:t>
            </a:r>
            <a:endParaRPr lang="uk-UA" altLang="uk-UA" sz="2000" b="1" smtClean="0">
              <a:solidFill>
                <a:srgbClr val="006666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1800" b="1" i="1" dirty="0" smtClean="0">
                <a:solidFill>
                  <a:srgbClr val="006666"/>
                </a:solidFill>
              </a:rPr>
              <a:t>Завдання</a:t>
            </a:r>
            <a:r>
              <a:rPr lang="uk-UA" sz="1800" i="1" dirty="0" smtClean="0">
                <a:solidFill>
                  <a:srgbClr val="006666"/>
                </a:solidFill>
              </a:rPr>
              <a:t>: заповнити пропуски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паралелограм  вписаний у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трапеція вписана в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в паралелограм вписане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 кола, вписаного в чотирикутник,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 кола описаного навколо чотирикутника, є</a:t>
            </a:r>
          </a:p>
          <a:p>
            <a:pPr marL="514350" indent="-514350" eaLnBrk="1" hangingPunct="1">
              <a:buFontTx/>
              <a:buAutoNum type="arabicParenR"/>
              <a:defRPr/>
            </a:pPr>
            <a:endParaRPr lang="uk-UA" sz="1800" dirty="0" smtClean="0">
              <a:solidFill>
                <a:srgbClr val="006666"/>
              </a:solidFill>
            </a:endParaRP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Види чотирикутників, які можна описати навколо кола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7) Види чотирикутників, які можна вписати в коло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</a:t>
            </a:r>
            <a:endParaRPr lang="uk-UA" sz="1800" dirty="0" smtClean="0"/>
          </a:p>
        </p:txBody>
      </p:sp>
      <p:sp>
        <p:nvSpPr>
          <p:cNvPr id="4" name="Округлений прямокутник 3">
            <a:hlinkClick r:id="" action="ppaction://hlinkshowjump?jump=nextslide"/>
          </p:cNvPr>
          <p:cNvSpPr/>
          <p:nvPr/>
        </p:nvSpPr>
        <p:spPr>
          <a:xfrm>
            <a:off x="5133975" y="1503363"/>
            <a:ext cx="1724025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він прямокутник</a:t>
            </a:r>
          </a:p>
        </p:txBody>
      </p:sp>
      <p:sp>
        <p:nvSpPr>
          <p:cNvPr id="5" name="Округлений прямокутник 4">
            <a:hlinkClick r:id="" action="ppaction://hlinkshowjump?jump=nextslide"/>
          </p:cNvPr>
          <p:cNvSpPr/>
          <p:nvPr/>
        </p:nvSpPr>
        <p:spPr>
          <a:xfrm>
            <a:off x="4429125" y="1785938"/>
            <a:ext cx="1857375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вона рівнобічна</a:t>
            </a:r>
          </a:p>
        </p:txBody>
      </p:sp>
      <p:sp>
        <p:nvSpPr>
          <p:cNvPr id="9" name="Округлений прямокутник 8">
            <a:hlinkClick r:id="" action="ppaction://hlinkshowjump?jump=nextslide"/>
          </p:cNvPr>
          <p:cNvSpPr/>
          <p:nvPr/>
        </p:nvSpPr>
        <p:spPr>
          <a:xfrm>
            <a:off x="4929188" y="2143125"/>
            <a:ext cx="1714500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він є ромбом</a:t>
            </a:r>
          </a:p>
        </p:txBody>
      </p:sp>
      <p:sp>
        <p:nvSpPr>
          <p:cNvPr id="10" name="Округлений прямокутник 9">
            <a:hlinkClick r:id="" action="ppaction://hlinkshowjump?jump=nextslide"/>
          </p:cNvPr>
          <p:cNvSpPr/>
          <p:nvPr/>
        </p:nvSpPr>
        <p:spPr>
          <a:xfrm>
            <a:off x="5286375" y="2428875"/>
            <a:ext cx="2357438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точка перетину бісектрис</a:t>
            </a:r>
            <a:endParaRPr lang="uk-UA" dirty="0">
              <a:solidFill>
                <a:srgbClr val="006666"/>
              </a:solidFill>
            </a:endParaRPr>
          </a:p>
        </p:txBody>
      </p:sp>
      <p:sp>
        <p:nvSpPr>
          <p:cNvPr id="11" name="Округлений прямокутник 10">
            <a:hlinkClick r:id="" action="ppaction://hlinkshowjump?jump=nextslide"/>
          </p:cNvPr>
          <p:cNvSpPr/>
          <p:nvPr/>
        </p:nvSpPr>
        <p:spPr>
          <a:xfrm>
            <a:off x="5857875" y="2786063"/>
            <a:ext cx="2857500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точка перетину серединних </a:t>
            </a: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6562725" y="3789363"/>
            <a:ext cx="12239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3" name="Округлений прямокутник 12">
            <a:hlinkClick r:id="" action="ppaction://hlinkshowjump?jump=nextslide"/>
          </p:cNvPr>
          <p:cNvSpPr/>
          <p:nvPr/>
        </p:nvSpPr>
        <p:spPr>
          <a:xfrm>
            <a:off x="6562725" y="3429000"/>
            <a:ext cx="122396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4" name="Округлений прямокутник 10">
            <a:hlinkClick r:id="" action="ppaction://hlinkshowjump?jump=nextslide"/>
          </p:cNvPr>
          <p:cNvSpPr/>
          <p:nvPr/>
        </p:nvSpPr>
        <p:spPr>
          <a:xfrm>
            <a:off x="857250" y="3071813"/>
            <a:ext cx="39290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перпендикулярів до сторін чотирикутника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42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000" b="1" smtClean="0">
                <a:solidFill>
                  <a:srgbClr val="006666"/>
                </a:solidFill>
              </a:rPr>
              <a:t>Центральні і вписані кути. </a:t>
            </a:r>
            <a:r>
              <a:rPr lang="en-US" altLang="uk-UA" sz="2000" b="1" smtClean="0">
                <a:solidFill>
                  <a:srgbClr val="006666"/>
                </a:solidFill>
              </a:rPr>
              <a:t/>
            </a:r>
            <a:br>
              <a:rPr lang="en-US" altLang="uk-UA" sz="2000" b="1" smtClean="0">
                <a:solidFill>
                  <a:srgbClr val="006666"/>
                </a:solidFill>
              </a:rPr>
            </a:br>
            <a:r>
              <a:rPr lang="uk-UA" altLang="uk-UA" sz="2000" b="1" smtClean="0">
                <a:solidFill>
                  <a:srgbClr val="006666"/>
                </a:solidFill>
              </a:rPr>
              <a:t>Вписане та описане кола чотирикутника(</a:t>
            </a:r>
            <a:r>
              <a:rPr lang="en-US" altLang="uk-UA" sz="2000" b="1" smtClean="0">
                <a:solidFill>
                  <a:srgbClr val="006666"/>
                </a:solidFill>
              </a:rPr>
              <a:t>II)</a:t>
            </a:r>
            <a:endParaRPr lang="uk-UA" altLang="uk-UA" sz="2000" b="1" smtClean="0">
              <a:solidFill>
                <a:srgbClr val="006666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1800" b="1" i="1" dirty="0" smtClean="0">
                <a:solidFill>
                  <a:srgbClr val="006666"/>
                </a:solidFill>
              </a:rPr>
              <a:t>Завдання</a:t>
            </a:r>
            <a:r>
              <a:rPr lang="uk-UA" sz="1800" i="1" dirty="0" smtClean="0">
                <a:solidFill>
                  <a:srgbClr val="006666"/>
                </a:solidFill>
              </a:rPr>
              <a:t>: заповнити пропуски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паралелограм  вписаний у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трапеція вписана в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в паралелограм вписане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 кола, вписаного в чотирикутник,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 кола описаного навколо чотирикутника, є</a:t>
            </a:r>
          </a:p>
          <a:p>
            <a:pPr marL="514350" indent="-514350" eaLnBrk="1" hangingPunct="1">
              <a:buFontTx/>
              <a:buAutoNum type="arabicParenR"/>
              <a:defRPr/>
            </a:pPr>
            <a:endParaRPr lang="uk-UA" sz="1800" dirty="0" smtClean="0">
              <a:solidFill>
                <a:srgbClr val="006666"/>
              </a:solidFill>
            </a:endParaRP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Види чотирикутників, які можна описати навколо кола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</a:t>
            </a:r>
          </a:p>
          <a:p>
            <a:pPr marL="0" indent="0" eaLnBrk="1" hangingPunct="1">
              <a:buFontTx/>
              <a:buNone/>
              <a:defRPr/>
            </a:pPr>
            <a:endParaRPr lang="uk-UA" sz="1800" dirty="0" smtClean="0">
              <a:solidFill>
                <a:srgbClr val="006666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7) Види чотирикутників, які можна вписати в коло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</a:t>
            </a:r>
            <a:endParaRPr lang="uk-UA" sz="1800" dirty="0" smtClean="0"/>
          </a:p>
        </p:txBody>
      </p:sp>
      <p:sp>
        <p:nvSpPr>
          <p:cNvPr id="4" name="Округлений прямокутник 3">
            <a:hlinkClick r:id="" action="ppaction://hlinkshowjump?jump=nextslide"/>
          </p:cNvPr>
          <p:cNvSpPr/>
          <p:nvPr/>
        </p:nvSpPr>
        <p:spPr>
          <a:xfrm>
            <a:off x="5133975" y="1503363"/>
            <a:ext cx="1724025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він прямокутник</a:t>
            </a:r>
          </a:p>
        </p:txBody>
      </p:sp>
      <p:sp>
        <p:nvSpPr>
          <p:cNvPr id="5" name="Округлений прямокутник 4">
            <a:hlinkClick r:id="" action="ppaction://hlinkshowjump?jump=nextslide"/>
          </p:cNvPr>
          <p:cNvSpPr/>
          <p:nvPr/>
        </p:nvSpPr>
        <p:spPr>
          <a:xfrm>
            <a:off x="4429125" y="1785938"/>
            <a:ext cx="1857375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вона рівнобічна</a:t>
            </a:r>
          </a:p>
        </p:txBody>
      </p:sp>
      <p:sp>
        <p:nvSpPr>
          <p:cNvPr id="9" name="Округлений прямокутник 8">
            <a:hlinkClick r:id="" action="ppaction://hlinkshowjump?jump=nextslide"/>
          </p:cNvPr>
          <p:cNvSpPr/>
          <p:nvPr/>
        </p:nvSpPr>
        <p:spPr>
          <a:xfrm>
            <a:off x="4929188" y="2143125"/>
            <a:ext cx="1714500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він є ромбом</a:t>
            </a:r>
          </a:p>
        </p:txBody>
      </p:sp>
      <p:sp>
        <p:nvSpPr>
          <p:cNvPr id="10" name="Округлений прямокутник 9">
            <a:hlinkClick r:id="" action="ppaction://hlinkshowjump?jump=nextslide"/>
          </p:cNvPr>
          <p:cNvSpPr/>
          <p:nvPr/>
        </p:nvSpPr>
        <p:spPr>
          <a:xfrm>
            <a:off x="5286375" y="2428875"/>
            <a:ext cx="2357438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точка перетину бісектрис</a:t>
            </a:r>
            <a:endParaRPr lang="uk-UA" dirty="0">
              <a:solidFill>
                <a:srgbClr val="006666"/>
              </a:solidFill>
            </a:endParaRPr>
          </a:p>
        </p:txBody>
      </p:sp>
      <p:sp>
        <p:nvSpPr>
          <p:cNvPr id="11" name="Округлений прямокутник 10">
            <a:hlinkClick r:id="" action="ppaction://hlinkshowjump?jump=nextslide"/>
          </p:cNvPr>
          <p:cNvSpPr/>
          <p:nvPr/>
        </p:nvSpPr>
        <p:spPr>
          <a:xfrm>
            <a:off x="5857875" y="2786063"/>
            <a:ext cx="2857500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точка перетину серединних </a:t>
            </a:r>
          </a:p>
        </p:txBody>
      </p:sp>
      <p:sp>
        <p:nvSpPr>
          <p:cNvPr id="12" name="Округлений прямокутник 11">
            <a:hlinkClick r:id="" action="ppaction://hlinkshowjump?jump=nextslide"/>
          </p:cNvPr>
          <p:cNvSpPr/>
          <p:nvPr/>
        </p:nvSpPr>
        <p:spPr>
          <a:xfrm>
            <a:off x="6643688" y="4432300"/>
            <a:ext cx="1223962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uk-UA"/>
          </a:p>
        </p:txBody>
      </p:sp>
      <p:sp>
        <p:nvSpPr>
          <p:cNvPr id="13" name="Округлений прямокутник 12">
            <a:hlinkClick r:id="" action="ppaction://hlinkshowjump?jump=nextslide"/>
          </p:cNvPr>
          <p:cNvSpPr/>
          <p:nvPr/>
        </p:nvSpPr>
        <p:spPr>
          <a:xfrm>
            <a:off x="6562725" y="3429000"/>
            <a:ext cx="1366838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1) квадрат</a:t>
            </a:r>
          </a:p>
        </p:txBody>
      </p:sp>
      <p:sp>
        <p:nvSpPr>
          <p:cNvPr id="14" name="Округлений прямокутник 10">
            <a:hlinkClick r:id="" action="ppaction://hlinkshowjump?jump=nextslide"/>
          </p:cNvPr>
          <p:cNvSpPr/>
          <p:nvPr/>
        </p:nvSpPr>
        <p:spPr>
          <a:xfrm>
            <a:off x="857250" y="3071813"/>
            <a:ext cx="39290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перпендикулярів до сторін чотирикутника</a:t>
            </a:r>
          </a:p>
        </p:txBody>
      </p:sp>
      <p:sp>
        <p:nvSpPr>
          <p:cNvPr id="15" name="Округлений прямокутник 12">
            <a:hlinkClick r:id="" action="ppaction://hlinkshowjump?jump=nextslide"/>
          </p:cNvPr>
          <p:cNvSpPr/>
          <p:nvPr/>
        </p:nvSpPr>
        <p:spPr>
          <a:xfrm>
            <a:off x="6572250" y="3717925"/>
            <a:ext cx="135731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2) ромб</a:t>
            </a:r>
          </a:p>
        </p:txBody>
      </p:sp>
      <p:sp>
        <p:nvSpPr>
          <p:cNvPr id="16" name="Округлений прямокутник 12">
            <a:hlinkClick r:id="" action="ppaction://hlinkshowjump?jump=nextslide"/>
          </p:cNvPr>
          <p:cNvSpPr/>
          <p:nvPr/>
        </p:nvSpPr>
        <p:spPr>
          <a:xfrm>
            <a:off x="6572250" y="4003675"/>
            <a:ext cx="135731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3) трапеція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43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000" b="1" smtClean="0">
                <a:solidFill>
                  <a:srgbClr val="006666"/>
                </a:solidFill>
              </a:rPr>
              <a:t>Центральні і вписані кути. </a:t>
            </a:r>
            <a:r>
              <a:rPr lang="en-US" altLang="uk-UA" sz="2000" b="1" smtClean="0">
                <a:solidFill>
                  <a:srgbClr val="006666"/>
                </a:solidFill>
              </a:rPr>
              <a:t/>
            </a:r>
            <a:br>
              <a:rPr lang="en-US" altLang="uk-UA" sz="2000" b="1" smtClean="0">
                <a:solidFill>
                  <a:srgbClr val="006666"/>
                </a:solidFill>
              </a:rPr>
            </a:br>
            <a:r>
              <a:rPr lang="uk-UA" altLang="uk-UA" sz="2000" b="1" smtClean="0">
                <a:solidFill>
                  <a:srgbClr val="006666"/>
                </a:solidFill>
              </a:rPr>
              <a:t>Вписане та описане кола чотирикутника(</a:t>
            </a:r>
            <a:r>
              <a:rPr lang="en-US" altLang="uk-UA" sz="2000" b="1" smtClean="0">
                <a:solidFill>
                  <a:srgbClr val="006666"/>
                </a:solidFill>
              </a:rPr>
              <a:t>II)</a:t>
            </a:r>
            <a:endParaRPr lang="uk-UA" altLang="uk-UA" sz="2000" b="1" smtClean="0">
              <a:solidFill>
                <a:srgbClr val="006666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1800" b="1" i="1" dirty="0" smtClean="0">
                <a:solidFill>
                  <a:srgbClr val="006666"/>
                </a:solidFill>
              </a:rPr>
              <a:t>Завдання</a:t>
            </a:r>
            <a:r>
              <a:rPr lang="uk-UA" sz="1800" i="1" dirty="0" smtClean="0">
                <a:solidFill>
                  <a:srgbClr val="006666"/>
                </a:solidFill>
              </a:rPr>
              <a:t>: заповнити пропуски 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паралелограм  вписаний у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трапеція вписана в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Якщо в паралелограм вписане коло, то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 кола, вписаного в чотирикутник, це</a:t>
            </a: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Центр кола описаного навколо чотирикутника, є</a:t>
            </a:r>
          </a:p>
          <a:p>
            <a:pPr marL="514350" indent="-514350" eaLnBrk="1" hangingPunct="1">
              <a:buFontTx/>
              <a:buAutoNum type="arabicParenR"/>
              <a:defRPr/>
            </a:pPr>
            <a:endParaRPr lang="uk-UA" sz="1800" dirty="0" smtClean="0">
              <a:solidFill>
                <a:srgbClr val="006666"/>
              </a:solidFill>
            </a:endParaRPr>
          </a:p>
          <a:p>
            <a:pPr marL="514350" indent="-514350" eaLnBrk="1" hangingPunct="1">
              <a:buFontTx/>
              <a:buAutoNum type="arabicParenR"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Види чотирикутників, які можна описати навколо кола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</a:t>
            </a:r>
          </a:p>
          <a:p>
            <a:pPr marL="0" indent="0" eaLnBrk="1" hangingPunct="1">
              <a:buFontTx/>
              <a:buNone/>
              <a:defRPr/>
            </a:pPr>
            <a:endParaRPr lang="uk-UA" sz="1800" dirty="0" smtClean="0">
              <a:solidFill>
                <a:srgbClr val="006666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7) Види чотирикутників, які можна вписати в коло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1800" dirty="0" smtClean="0">
                <a:solidFill>
                  <a:srgbClr val="006666"/>
                </a:solidFill>
              </a:rPr>
              <a:t>	   </a:t>
            </a:r>
            <a:endParaRPr lang="uk-UA" sz="1800" dirty="0" smtClean="0"/>
          </a:p>
        </p:txBody>
      </p:sp>
      <p:sp>
        <p:nvSpPr>
          <p:cNvPr id="4" name="Округлений прямокутник 3">
            <a:hlinkClick r:id="" action="ppaction://hlinkshowjump?jump=nextslide"/>
          </p:cNvPr>
          <p:cNvSpPr/>
          <p:nvPr/>
        </p:nvSpPr>
        <p:spPr>
          <a:xfrm>
            <a:off x="5133975" y="1503363"/>
            <a:ext cx="1724025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він прямокутник</a:t>
            </a:r>
          </a:p>
        </p:txBody>
      </p:sp>
      <p:sp>
        <p:nvSpPr>
          <p:cNvPr id="5" name="Округлений прямокутник 4">
            <a:hlinkClick r:id="" action="ppaction://hlinkshowjump?jump=nextslide"/>
          </p:cNvPr>
          <p:cNvSpPr/>
          <p:nvPr/>
        </p:nvSpPr>
        <p:spPr>
          <a:xfrm>
            <a:off x="4429125" y="1785938"/>
            <a:ext cx="1857375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вона рівнобічна</a:t>
            </a:r>
          </a:p>
        </p:txBody>
      </p:sp>
      <p:sp>
        <p:nvSpPr>
          <p:cNvPr id="9" name="Округлений прямокутник 8">
            <a:hlinkClick r:id="" action="ppaction://hlinkshowjump?jump=nextslide"/>
          </p:cNvPr>
          <p:cNvSpPr/>
          <p:nvPr/>
        </p:nvSpPr>
        <p:spPr>
          <a:xfrm>
            <a:off x="4929188" y="2143125"/>
            <a:ext cx="1714500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він є ромбом</a:t>
            </a:r>
          </a:p>
        </p:txBody>
      </p:sp>
      <p:sp>
        <p:nvSpPr>
          <p:cNvPr id="10" name="Округлений прямокутник 9">
            <a:hlinkClick r:id="" action="ppaction://hlinkshowjump?jump=nextslide"/>
          </p:cNvPr>
          <p:cNvSpPr/>
          <p:nvPr/>
        </p:nvSpPr>
        <p:spPr>
          <a:xfrm>
            <a:off x="5286375" y="2428875"/>
            <a:ext cx="2357438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точка перетину бісектрис</a:t>
            </a:r>
            <a:endParaRPr lang="uk-UA" dirty="0">
              <a:solidFill>
                <a:srgbClr val="006666"/>
              </a:solidFill>
            </a:endParaRPr>
          </a:p>
        </p:txBody>
      </p:sp>
      <p:sp>
        <p:nvSpPr>
          <p:cNvPr id="11" name="Округлений прямокутник 10">
            <a:hlinkClick r:id="" action="ppaction://hlinkshowjump?jump=nextslide"/>
          </p:cNvPr>
          <p:cNvSpPr/>
          <p:nvPr/>
        </p:nvSpPr>
        <p:spPr>
          <a:xfrm>
            <a:off x="5857875" y="2786063"/>
            <a:ext cx="2857500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точка перетину серединних </a:t>
            </a:r>
          </a:p>
        </p:txBody>
      </p:sp>
      <p:sp>
        <p:nvSpPr>
          <p:cNvPr id="13" name="Округлений прямокутник 12">
            <a:hlinkClick r:id="" action="ppaction://hlinkshowjump?jump=nextslide"/>
          </p:cNvPr>
          <p:cNvSpPr/>
          <p:nvPr/>
        </p:nvSpPr>
        <p:spPr>
          <a:xfrm>
            <a:off x="6562725" y="3429000"/>
            <a:ext cx="1366838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1) квадрат</a:t>
            </a:r>
          </a:p>
        </p:txBody>
      </p:sp>
      <p:sp>
        <p:nvSpPr>
          <p:cNvPr id="14" name="Округлений прямокутник 10">
            <a:hlinkClick r:id="" action="ppaction://hlinkshowjump?jump=nextslide"/>
          </p:cNvPr>
          <p:cNvSpPr/>
          <p:nvPr/>
        </p:nvSpPr>
        <p:spPr>
          <a:xfrm>
            <a:off x="857250" y="3071813"/>
            <a:ext cx="3929063" cy="211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перпендикулярів до сторін чотирикутника</a:t>
            </a:r>
          </a:p>
        </p:txBody>
      </p:sp>
      <p:sp>
        <p:nvSpPr>
          <p:cNvPr id="15" name="Округлений прямокутник 12">
            <a:hlinkClick r:id="" action="ppaction://hlinkshowjump?jump=nextslide"/>
          </p:cNvPr>
          <p:cNvSpPr/>
          <p:nvPr/>
        </p:nvSpPr>
        <p:spPr>
          <a:xfrm>
            <a:off x="6572250" y="3717925"/>
            <a:ext cx="135731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2) ромб</a:t>
            </a:r>
          </a:p>
        </p:txBody>
      </p:sp>
      <p:sp>
        <p:nvSpPr>
          <p:cNvPr id="16" name="Округлений прямокутник 12">
            <a:hlinkClick r:id="" action="ppaction://hlinkshowjump?jump=nextslide"/>
          </p:cNvPr>
          <p:cNvSpPr/>
          <p:nvPr/>
        </p:nvSpPr>
        <p:spPr>
          <a:xfrm>
            <a:off x="6572250" y="4003675"/>
            <a:ext cx="1357313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3) трапеція</a:t>
            </a:r>
          </a:p>
        </p:txBody>
      </p:sp>
      <p:sp>
        <p:nvSpPr>
          <p:cNvPr id="21" name="Округлений прямокутник 12">
            <a:hlinkClick r:id="" action="ppaction://hlinkshowjump?jump=nextslide"/>
          </p:cNvPr>
          <p:cNvSpPr/>
          <p:nvPr/>
        </p:nvSpPr>
        <p:spPr>
          <a:xfrm>
            <a:off x="6572250" y="4432300"/>
            <a:ext cx="2071688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1) квадрат</a:t>
            </a:r>
          </a:p>
        </p:txBody>
      </p:sp>
      <p:sp>
        <p:nvSpPr>
          <p:cNvPr id="22" name="Округлений прямокутник 12">
            <a:hlinkClick r:id="" action="ppaction://hlinkshowjump?jump=nextslide"/>
          </p:cNvPr>
          <p:cNvSpPr/>
          <p:nvPr/>
        </p:nvSpPr>
        <p:spPr>
          <a:xfrm>
            <a:off x="6572250" y="4718050"/>
            <a:ext cx="2071688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2) прямокутник</a:t>
            </a:r>
          </a:p>
        </p:txBody>
      </p:sp>
      <p:sp>
        <p:nvSpPr>
          <p:cNvPr id="23" name="Округлений прямокутник 12">
            <a:hlinkClick r:id="" action="ppaction://hlinkshowjump?jump=nextslide"/>
          </p:cNvPr>
          <p:cNvSpPr/>
          <p:nvPr/>
        </p:nvSpPr>
        <p:spPr>
          <a:xfrm>
            <a:off x="6572250" y="5003800"/>
            <a:ext cx="2071688" cy="211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1400" dirty="0">
                <a:solidFill>
                  <a:srgbClr val="006666"/>
                </a:solidFill>
              </a:rPr>
              <a:t>3) Рівнобічна трапеція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44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uk-UA" altLang="uk-UA" sz="1800" b="1" i="1" dirty="0" smtClean="0">
                <a:solidFill>
                  <a:srgbClr val="006666"/>
                </a:solidFill>
              </a:rPr>
              <a:t>Завдання: </a:t>
            </a:r>
            <a:r>
              <a:rPr lang="uk-UA" altLang="uk-UA" sz="1800" i="1" dirty="0" smtClean="0">
                <a:solidFill>
                  <a:srgbClr val="006666"/>
                </a:solidFill>
              </a:rPr>
              <a:t>знайди градусні міри невідомих кутів </a:t>
            </a:r>
          </a:p>
        </p:txBody>
      </p:sp>
      <p:pic>
        <p:nvPicPr>
          <p:cNvPr id="23555" name="Рисунок 3" descr="bandicam 2017-12-10 16-12-37-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84137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45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uk-UA" altLang="uk-UA" sz="1800" b="1" i="1" dirty="0" smtClean="0">
                <a:solidFill>
                  <a:srgbClr val="006666"/>
                </a:solidFill>
              </a:rPr>
              <a:t>Завдання : </a:t>
            </a:r>
            <a:r>
              <a:rPr lang="uk-UA" altLang="uk-UA" sz="1800" i="1" dirty="0" smtClean="0">
                <a:solidFill>
                  <a:srgbClr val="006666"/>
                </a:solidFill>
              </a:rPr>
              <a:t>знайди градусні міри невідомих кутів та невідомих дуг</a:t>
            </a:r>
          </a:p>
        </p:txBody>
      </p:sp>
      <p:pic>
        <p:nvPicPr>
          <p:cNvPr id="24579" name="Рисунок 3" descr="bandicam 2017-12-10 16-32-42-207.jpg"/>
          <p:cNvPicPr>
            <a:picLocks noChangeAspect="1" noChangeArrowheads="1"/>
          </p:cNvPicPr>
          <p:nvPr/>
        </p:nvPicPr>
        <p:blipFill>
          <a:blip r:embed="rId2"/>
          <a:srcRect l="17365" t="11273" r="13057" b="16887"/>
          <a:stretch>
            <a:fillRect/>
          </a:stretch>
        </p:blipFill>
        <p:spPr bwMode="auto">
          <a:xfrm>
            <a:off x="1116013" y="1341438"/>
            <a:ext cx="36718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bandicam 2017-12-10 17-18-11-277.jpg"/>
          <p:cNvPicPr>
            <a:picLocks noChangeAspect="1" noChangeArrowheads="1"/>
          </p:cNvPicPr>
          <p:nvPr/>
        </p:nvPicPr>
        <p:blipFill>
          <a:blip r:embed="rId3"/>
          <a:srcRect l="18080" t="8186" r="4642" b="5399"/>
          <a:stretch>
            <a:fillRect/>
          </a:stretch>
        </p:blipFill>
        <p:spPr bwMode="auto">
          <a:xfrm>
            <a:off x="4859338" y="1341438"/>
            <a:ext cx="36337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1050" y="4005263"/>
            <a:ext cx="3097213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А) 72</a:t>
            </a: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В) 18º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С) 288º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D)</a:t>
            </a: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 Інша відповідь</a:t>
            </a:r>
            <a:endParaRPr lang="ru-RU" sz="2400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063" y="4005263"/>
            <a:ext cx="3106737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А) 114</a:t>
            </a: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В) 57º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С) 28,5º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D)</a:t>
            </a: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 Інша відповідь</a:t>
            </a:r>
            <a:endParaRPr lang="ru-RU" sz="2400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46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713" y="3959225"/>
            <a:ext cx="273685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А) 23</a:t>
            </a: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В) 92º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С) 46º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D)</a:t>
            </a: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 Інша відповідь</a:t>
            </a:r>
            <a:endParaRPr lang="ru-RU" sz="2400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263" y="3959225"/>
            <a:ext cx="29718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А) 54</a:t>
            </a: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В) 306º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С) 108º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D)</a:t>
            </a: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 252</a:t>
            </a:r>
            <a:r>
              <a:rPr lang="ru-RU" sz="2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ru-RU" sz="2400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Рисунок 5" descr="bandicam 2017-12-10 17-27-14-007.jpg"/>
          <p:cNvPicPr>
            <a:picLocks noChangeAspect="1" noChangeArrowheads="1"/>
          </p:cNvPicPr>
          <p:nvPr/>
        </p:nvPicPr>
        <p:blipFill>
          <a:blip r:embed="rId2"/>
          <a:srcRect l="15880" t="12268" r="4720" b="16167"/>
          <a:stretch>
            <a:fillRect/>
          </a:stretch>
        </p:blipFill>
        <p:spPr bwMode="auto">
          <a:xfrm>
            <a:off x="539750" y="1150938"/>
            <a:ext cx="39608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6" descr="bandicam 2017-12-10 17-29-48-547.jpg"/>
          <p:cNvPicPr>
            <a:picLocks noChangeAspect="1" noChangeArrowheads="1"/>
          </p:cNvPicPr>
          <p:nvPr/>
        </p:nvPicPr>
        <p:blipFill>
          <a:blip r:embed="rId3"/>
          <a:srcRect l="16707" t="10226" r="5127" b="14413"/>
          <a:stretch>
            <a:fillRect/>
          </a:stretch>
        </p:blipFill>
        <p:spPr bwMode="auto">
          <a:xfrm>
            <a:off x="4806950" y="1077913"/>
            <a:ext cx="38893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47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 descr="bandicam 2017-12-10 17-34-17-644.jpg"/>
          <p:cNvPicPr>
            <a:picLocks noChangeAspect="1" noChangeArrowheads="1"/>
          </p:cNvPicPr>
          <p:nvPr/>
        </p:nvPicPr>
        <p:blipFill>
          <a:blip r:embed="rId2"/>
          <a:srcRect l="16647" t="11464" r="6036" b="15521"/>
          <a:stretch>
            <a:fillRect/>
          </a:stretch>
        </p:blipFill>
        <p:spPr bwMode="auto">
          <a:xfrm>
            <a:off x="539750" y="1150938"/>
            <a:ext cx="38766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4" descr="bandicam 2017-12-10 17-37-01-628.jpg"/>
          <p:cNvPicPr>
            <a:picLocks noChangeAspect="1" noChangeArrowheads="1"/>
          </p:cNvPicPr>
          <p:nvPr/>
        </p:nvPicPr>
        <p:blipFill>
          <a:blip r:embed="rId3"/>
          <a:srcRect l="20625" t="5302" r="8037" b="14243"/>
          <a:stretch>
            <a:fillRect/>
          </a:stretch>
        </p:blipFill>
        <p:spPr bwMode="auto">
          <a:xfrm>
            <a:off x="4716463" y="1150938"/>
            <a:ext cx="38766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63713" y="4030663"/>
            <a:ext cx="2736850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А) 17</a:t>
            </a: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В) 34º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С) 68º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D)</a:t>
            </a: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 Інша відповідь</a:t>
            </a:r>
            <a:endParaRPr lang="ru-RU" sz="2400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263" y="4030663"/>
            <a:ext cx="2971800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А) 28</a:t>
            </a: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В) 62º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С) 56º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D)</a:t>
            </a: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 124</a:t>
            </a:r>
            <a:r>
              <a:rPr lang="ru-RU" sz="2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endParaRPr lang="ru-RU" sz="2400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48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 descr="bandicam 2017-12-10 17-40-38-799.jpg"/>
          <p:cNvPicPr>
            <a:picLocks noChangeAspect="1" noChangeArrowheads="1"/>
          </p:cNvPicPr>
          <p:nvPr/>
        </p:nvPicPr>
        <p:blipFill>
          <a:blip r:embed="rId2"/>
          <a:srcRect l="22482" t="6245" r="5104" b="6244"/>
          <a:stretch>
            <a:fillRect/>
          </a:stretch>
        </p:blipFill>
        <p:spPr bwMode="auto">
          <a:xfrm>
            <a:off x="1116013" y="1077913"/>
            <a:ext cx="36004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4" descr="bandicam 2017-12-10 17-41-39-908.jpg"/>
          <p:cNvPicPr>
            <a:picLocks noChangeAspect="1" noChangeArrowheads="1"/>
          </p:cNvPicPr>
          <p:nvPr/>
        </p:nvPicPr>
        <p:blipFill>
          <a:blip r:embed="rId3"/>
          <a:srcRect l="21318" t="6216" r="6223" b="6216"/>
          <a:stretch>
            <a:fillRect/>
          </a:stretch>
        </p:blipFill>
        <p:spPr bwMode="auto">
          <a:xfrm>
            <a:off x="5076825" y="1077913"/>
            <a:ext cx="34559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35150" y="4017963"/>
            <a:ext cx="2736850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А) 68</a:t>
            </a: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В) 34º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С) 136º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D)</a:t>
            </a: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 Інша відповідь</a:t>
            </a:r>
            <a:endParaRPr lang="ru-RU" sz="2400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263" y="4030663"/>
            <a:ext cx="2971800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А) 78</a:t>
            </a: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В) 204º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С) 156º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D)</a:t>
            </a: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 Інша відповідь</a:t>
            </a:r>
            <a:endParaRPr lang="ru-RU" sz="2400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49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548680"/>
            <a:ext cx="6933456" cy="4525963"/>
          </a:xfrm>
        </p:spPr>
        <p:txBody>
          <a:bodyPr/>
          <a:lstStyle/>
          <a:p>
            <a:pPr lvl="0"/>
            <a:r>
              <a:rPr lang="ru-RU" sz="2000" b="1" dirty="0" err="1" smtClean="0">
                <a:solidFill>
                  <a:srgbClr val="006666"/>
                </a:solidFill>
              </a:rPr>
              <a:t>обґрунтовує</a:t>
            </a:r>
            <a:r>
              <a:rPr lang="ru-RU" sz="2000" b="1" dirty="0" smtClean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взаємне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розміщення</a:t>
            </a:r>
            <a:r>
              <a:rPr lang="ru-RU" sz="2000" dirty="0">
                <a:solidFill>
                  <a:srgbClr val="006666"/>
                </a:solidFill>
              </a:rPr>
              <a:t> кута і кола, </a:t>
            </a:r>
            <a:r>
              <a:rPr lang="ru-RU" sz="2000" dirty="0" err="1">
                <a:solidFill>
                  <a:srgbClr val="006666"/>
                </a:solidFill>
              </a:rPr>
              <a:t>чотирикутника</a:t>
            </a:r>
            <a:r>
              <a:rPr lang="ru-RU" sz="2000" dirty="0">
                <a:solidFill>
                  <a:srgbClr val="006666"/>
                </a:solidFill>
              </a:rPr>
              <a:t> і кола; </a:t>
            </a:r>
          </a:p>
          <a:p>
            <a:pPr lvl="0"/>
            <a:r>
              <a:rPr lang="ru-RU" sz="2000" b="1" dirty="0">
                <a:solidFill>
                  <a:srgbClr val="006666"/>
                </a:solidFill>
              </a:rPr>
              <a:t>доводить: </a:t>
            </a:r>
            <a:endParaRPr lang="ru-RU" sz="2000" dirty="0">
              <a:solidFill>
                <a:srgbClr val="006666"/>
              </a:solidFill>
            </a:endParaRPr>
          </a:p>
          <a:p>
            <a:pPr lvl="0"/>
            <a:r>
              <a:rPr lang="ru-RU" sz="2000" i="1" dirty="0" err="1">
                <a:solidFill>
                  <a:srgbClr val="006666"/>
                </a:solidFill>
              </a:rPr>
              <a:t>властивості</a:t>
            </a:r>
            <a:r>
              <a:rPr lang="ru-RU" sz="2000" dirty="0">
                <a:solidFill>
                  <a:srgbClr val="006666"/>
                </a:solidFill>
              </a:rPr>
              <a:t>: </a:t>
            </a:r>
            <a:r>
              <a:rPr lang="ru-RU" sz="2000" dirty="0" err="1">
                <a:solidFill>
                  <a:srgbClr val="006666"/>
                </a:solidFill>
              </a:rPr>
              <a:t>вписаних</a:t>
            </a:r>
            <a:r>
              <a:rPr lang="ru-RU" sz="2000" dirty="0">
                <a:solidFill>
                  <a:srgbClr val="006666"/>
                </a:solidFill>
              </a:rPr>
              <a:t> та </a:t>
            </a:r>
            <a:r>
              <a:rPr lang="ru-RU" sz="2000" dirty="0" err="1">
                <a:solidFill>
                  <a:srgbClr val="006666"/>
                </a:solidFill>
              </a:rPr>
              <a:t>центральних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кутів</a:t>
            </a:r>
            <a:r>
              <a:rPr lang="ru-RU" sz="2000" dirty="0">
                <a:solidFill>
                  <a:srgbClr val="006666"/>
                </a:solidFill>
              </a:rPr>
              <a:t>, </a:t>
            </a:r>
            <a:r>
              <a:rPr lang="ru-RU" sz="2000" dirty="0" err="1">
                <a:solidFill>
                  <a:srgbClr val="006666"/>
                </a:solidFill>
              </a:rPr>
              <a:t>вписаного</a:t>
            </a:r>
            <a:r>
              <a:rPr lang="ru-RU" sz="2000" dirty="0">
                <a:solidFill>
                  <a:srgbClr val="006666"/>
                </a:solidFill>
              </a:rPr>
              <a:t> та </a:t>
            </a:r>
            <a:r>
              <a:rPr lang="ru-RU" sz="2000" dirty="0" err="1">
                <a:solidFill>
                  <a:srgbClr val="006666"/>
                </a:solidFill>
              </a:rPr>
              <a:t>описаного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чотирикутників</a:t>
            </a:r>
            <a:r>
              <a:rPr lang="ru-RU" sz="2000" dirty="0">
                <a:solidFill>
                  <a:srgbClr val="006666"/>
                </a:solidFill>
              </a:rPr>
              <a:t>; </a:t>
            </a:r>
          </a:p>
          <a:p>
            <a:pPr lvl="0"/>
            <a:r>
              <a:rPr lang="ru-RU" sz="2000" i="1" dirty="0">
                <a:solidFill>
                  <a:srgbClr val="006666"/>
                </a:solidFill>
              </a:rPr>
              <a:t>теорему про</a:t>
            </a:r>
            <a:r>
              <a:rPr lang="ru-RU" sz="2000" dirty="0">
                <a:solidFill>
                  <a:srgbClr val="006666"/>
                </a:solidFill>
              </a:rPr>
              <a:t>: </a:t>
            </a:r>
            <a:r>
              <a:rPr lang="ru-RU" sz="2000" dirty="0" err="1">
                <a:solidFill>
                  <a:srgbClr val="006666"/>
                </a:solidFill>
              </a:rPr>
              <a:t>міру</a:t>
            </a:r>
            <a:r>
              <a:rPr lang="ru-RU" sz="2000" dirty="0">
                <a:solidFill>
                  <a:srgbClr val="006666"/>
                </a:solidFill>
              </a:rPr>
              <a:t> кута </a:t>
            </a:r>
            <a:r>
              <a:rPr lang="ru-RU" sz="2000" dirty="0" err="1">
                <a:solidFill>
                  <a:srgbClr val="006666"/>
                </a:solidFill>
              </a:rPr>
              <a:t>між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дотичною</a:t>
            </a:r>
            <a:r>
              <a:rPr lang="ru-RU" sz="2000" dirty="0">
                <a:solidFill>
                  <a:srgbClr val="006666"/>
                </a:solidFill>
              </a:rPr>
              <a:t> і хордою, </a:t>
            </a:r>
            <a:r>
              <a:rPr lang="ru-RU" sz="2000" dirty="0" err="1">
                <a:solidFill>
                  <a:srgbClr val="006666"/>
                </a:solidFill>
              </a:rPr>
              <a:t>міру</a:t>
            </a:r>
            <a:r>
              <a:rPr lang="ru-RU" sz="2000" dirty="0">
                <a:solidFill>
                  <a:srgbClr val="006666"/>
                </a:solidFill>
              </a:rPr>
              <a:t> кута з вершиною </a:t>
            </a:r>
            <a:r>
              <a:rPr lang="ru-RU" sz="2000" dirty="0" err="1">
                <a:solidFill>
                  <a:srgbClr val="006666"/>
                </a:solidFill>
              </a:rPr>
              <a:t>всередині</a:t>
            </a:r>
            <a:r>
              <a:rPr lang="ru-RU" sz="2000" dirty="0">
                <a:solidFill>
                  <a:srgbClr val="006666"/>
                </a:solidFill>
              </a:rPr>
              <a:t> кола, </a:t>
            </a:r>
            <a:r>
              <a:rPr lang="ru-RU" sz="2000" dirty="0" err="1">
                <a:solidFill>
                  <a:srgbClr val="006666"/>
                </a:solidFill>
              </a:rPr>
              <a:t>міру</a:t>
            </a:r>
            <a:r>
              <a:rPr lang="ru-RU" sz="2000" dirty="0">
                <a:solidFill>
                  <a:srgbClr val="006666"/>
                </a:solidFill>
              </a:rPr>
              <a:t> кута з вершиною поза колом; </a:t>
            </a:r>
          </a:p>
          <a:p>
            <a:pPr lvl="0"/>
            <a:r>
              <a:rPr lang="ru-RU" sz="2000" i="1" dirty="0" err="1">
                <a:solidFill>
                  <a:srgbClr val="006666"/>
                </a:solidFill>
              </a:rPr>
              <a:t>необхідну</a:t>
            </a:r>
            <a:r>
              <a:rPr lang="ru-RU" sz="2000" i="1" dirty="0">
                <a:solidFill>
                  <a:srgbClr val="006666"/>
                </a:solidFill>
              </a:rPr>
              <a:t> і </a:t>
            </a:r>
            <a:r>
              <a:rPr lang="ru-RU" sz="2000" i="1" dirty="0" err="1">
                <a:solidFill>
                  <a:srgbClr val="006666"/>
                </a:solidFill>
              </a:rPr>
              <a:t>достатню</a:t>
            </a:r>
            <a:r>
              <a:rPr lang="ru-RU" sz="2000" i="1" dirty="0">
                <a:solidFill>
                  <a:srgbClr val="006666"/>
                </a:solidFill>
              </a:rPr>
              <a:t> </a:t>
            </a:r>
            <a:r>
              <a:rPr lang="ru-RU" sz="2000" i="1" dirty="0" err="1">
                <a:solidFill>
                  <a:srgbClr val="006666"/>
                </a:solidFill>
              </a:rPr>
              <a:t>умову</a:t>
            </a:r>
            <a:r>
              <a:rPr lang="ru-RU" sz="2000" dirty="0">
                <a:solidFill>
                  <a:srgbClr val="006666"/>
                </a:solidFill>
              </a:rPr>
              <a:t>: </a:t>
            </a:r>
            <a:r>
              <a:rPr lang="ru-RU" sz="2000" dirty="0" err="1">
                <a:solidFill>
                  <a:srgbClr val="006666"/>
                </a:solidFill>
              </a:rPr>
              <a:t>існування</a:t>
            </a:r>
            <a:r>
              <a:rPr lang="ru-RU" sz="2000" dirty="0">
                <a:solidFill>
                  <a:srgbClr val="006666"/>
                </a:solidFill>
              </a:rPr>
              <a:t> кола, </a:t>
            </a:r>
            <a:r>
              <a:rPr lang="ru-RU" sz="2000" dirty="0" err="1">
                <a:solidFill>
                  <a:srgbClr val="006666"/>
                </a:solidFill>
              </a:rPr>
              <a:t>описаного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навколо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чотирикутника</a:t>
            </a:r>
            <a:r>
              <a:rPr lang="ru-RU" sz="2000" dirty="0">
                <a:solidFill>
                  <a:srgbClr val="006666"/>
                </a:solidFill>
              </a:rPr>
              <a:t>, </a:t>
            </a:r>
            <a:r>
              <a:rPr lang="ru-RU" sz="2000" dirty="0" err="1">
                <a:solidFill>
                  <a:srgbClr val="006666"/>
                </a:solidFill>
              </a:rPr>
              <a:t>існування</a:t>
            </a:r>
            <a:r>
              <a:rPr lang="ru-RU" sz="2000" dirty="0">
                <a:solidFill>
                  <a:srgbClr val="006666"/>
                </a:solidFill>
              </a:rPr>
              <a:t> кола, </a:t>
            </a:r>
            <a:r>
              <a:rPr lang="ru-RU" sz="2000" dirty="0" err="1">
                <a:solidFill>
                  <a:srgbClr val="006666"/>
                </a:solidFill>
              </a:rPr>
              <a:t>вписаного</a:t>
            </a:r>
            <a:r>
              <a:rPr lang="ru-RU" sz="2000" dirty="0">
                <a:solidFill>
                  <a:srgbClr val="006666"/>
                </a:solidFill>
              </a:rPr>
              <a:t> в </a:t>
            </a:r>
            <a:r>
              <a:rPr lang="ru-RU" sz="2000" dirty="0" err="1">
                <a:solidFill>
                  <a:srgbClr val="006666"/>
                </a:solidFill>
              </a:rPr>
              <a:t>чотирикутник</a:t>
            </a:r>
            <a:r>
              <a:rPr lang="ru-RU" sz="2000" dirty="0">
                <a:solidFill>
                  <a:srgbClr val="006666"/>
                </a:solidFill>
              </a:rPr>
              <a:t>; </a:t>
            </a:r>
          </a:p>
          <a:p>
            <a:pPr lvl="0"/>
            <a:r>
              <a:rPr lang="ru-RU" sz="2000" b="1" dirty="0" err="1">
                <a:solidFill>
                  <a:srgbClr val="006666"/>
                </a:solidFill>
              </a:rPr>
              <a:t>розв’язує</a:t>
            </a:r>
            <a:r>
              <a:rPr lang="ru-RU" sz="2000" b="1" dirty="0">
                <a:solidFill>
                  <a:srgbClr val="006666"/>
                </a:solidFill>
              </a:rPr>
              <a:t> </a:t>
            </a:r>
            <a:r>
              <a:rPr lang="ru-RU" sz="2000" b="1" dirty="0" err="1">
                <a:solidFill>
                  <a:srgbClr val="006666"/>
                </a:solidFill>
              </a:rPr>
              <a:t>задачі</a:t>
            </a:r>
            <a:r>
              <a:rPr lang="ru-RU" sz="2000" b="1" dirty="0">
                <a:solidFill>
                  <a:srgbClr val="006666"/>
                </a:solidFill>
              </a:rPr>
              <a:t>, </a:t>
            </a:r>
            <a:r>
              <a:rPr lang="ru-RU" sz="2000" b="1" dirty="0" err="1">
                <a:solidFill>
                  <a:srgbClr val="006666"/>
                </a:solidFill>
              </a:rPr>
              <a:t>що</a:t>
            </a:r>
            <a:r>
              <a:rPr lang="ru-RU" sz="2000" b="1" dirty="0">
                <a:solidFill>
                  <a:srgbClr val="006666"/>
                </a:solidFill>
              </a:rPr>
              <a:t> </a:t>
            </a:r>
            <a:r>
              <a:rPr lang="ru-RU" sz="2000" b="1" dirty="0" err="1">
                <a:solidFill>
                  <a:srgbClr val="006666"/>
                </a:solidFill>
              </a:rPr>
              <a:t>передбачають</a:t>
            </a:r>
            <a:r>
              <a:rPr lang="ru-RU" sz="2000" dirty="0">
                <a:solidFill>
                  <a:srgbClr val="006666"/>
                </a:solidFill>
              </a:rPr>
              <a:t>: </a:t>
            </a:r>
            <a:r>
              <a:rPr lang="ru-RU" sz="2000" dirty="0" err="1">
                <a:solidFill>
                  <a:srgbClr val="006666"/>
                </a:solidFill>
              </a:rPr>
              <a:t>обчислення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градусних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мір</a:t>
            </a:r>
            <a:r>
              <a:rPr lang="ru-RU" sz="2000" dirty="0">
                <a:solidFill>
                  <a:srgbClr val="006666"/>
                </a:solidFill>
              </a:rPr>
              <a:t> дуг кола, </a:t>
            </a:r>
            <a:r>
              <a:rPr lang="ru-RU" sz="2000" dirty="0" err="1">
                <a:solidFill>
                  <a:srgbClr val="006666"/>
                </a:solidFill>
              </a:rPr>
              <a:t>вписаних</a:t>
            </a:r>
            <a:r>
              <a:rPr lang="ru-RU" sz="2000" dirty="0">
                <a:solidFill>
                  <a:srgbClr val="006666"/>
                </a:solidFill>
              </a:rPr>
              <a:t> та </a:t>
            </a:r>
            <a:r>
              <a:rPr lang="ru-RU" sz="2000" dirty="0" err="1">
                <a:solidFill>
                  <a:srgbClr val="006666"/>
                </a:solidFill>
              </a:rPr>
              <a:t>центральних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кутів</a:t>
            </a:r>
            <a:r>
              <a:rPr lang="ru-RU" sz="2000" dirty="0">
                <a:solidFill>
                  <a:srgbClr val="006666"/>
                </a:solidFill>
              </a:rPr>
              <a:t>, </a:t>
            </a:r>
            <a:r>
              <a:rPr lang="ru-RU" sz="2000" dirty="0" err="1">
                <a:solidFill>
                  <a:srgbClr val="006666"/>
                </a:solidFill>
              </a:rPr>
              <a:t>кутів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між</a:t>
            </a:r>
            <a:r>
              <a:rPr lang="ru-RU" sz="2000" dirty="0">
                <a:solidFill>
                  <a:srgbClr val="006666"/>
                </a:solidFill>
              </a:rPr>
              <a:t> хордою і </a:t>
            </a:r>
            <a:r>
              <a:rPr lang="ru-RU" sz="2000" dirty="0" err="1">
                <a:solidFill>
                  <a:srgbClr val="006666"/>
                </a:solidFill>
              </a:rPr>
              <a:t>дотичною</a:t>
            </a:r>
            <a:r>
              <a:rPr lang="ru-RU" sz="2000" dirty="0">
                <a:solidFill>
                  <a:srgbClr val="006666"/>
                </a:solidFill>
              </a:rPr>
              <a:t>, </a:t>
            </a:r>
            <a:r>
              <a:rPr lang="ru-RU" sz="2000" dirty="0" err="1">
                <a:solidFill>
                  <a:srgbClr val="006666"/>
                </a:solidFill>
              </a:rPr>
              <a:t>кутів</a:t>
            </a:r>
            <a:r>
              <a:rPr lang="ru-RU" sz="2000" dirty="0">
                <a:solidFill>
                  <a:srgbClr val="006666"/>
                </a:solidFill>
              </a:rPr>
              <a:t> з вершиною </a:t>
            </a:r>
            <a:r>
              <a:rPr lang="ru-RU" sz="2000" dirty="0" err="1">
                <a:solidFill>
                  <a:srgbClr val="006666"/>
                </a:solidFill>
              </a:rPr>
              <a:t>всередині</a:t>
            </a:r>
            <a:r>
              <a:rPr lang="ru-RU" sz="2000" dirty="0">
                <a:solidFill>
                  <a:srgbClr val="006666"/>
                </a:solidFill>
              </a:rPr>
              <a:t> кола та поза колом, </a:t>
            </a:r>
            <a:r>
              <a:rPr lang="ru-RU" sz="2000" dirty="0" err="1">
                <a:solidFill>
                  <a:srgbClr val="006666"/>
                </a:solidFill>
              </a:rPr>
              <a:t>елементів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чотирикутників</a:t>
            </a:r>
            <a:r>
              <a:rPr lang="ru-RU" sz="2000" dirty="0">
                <a:solidFill>
                  <a:srgbClr val="006666"/>
                </a:solidFill>
              </a:rPr>
              <a:t>, </a:t>
            </a:r>
            <a:r>
              <a:rPr lang="ru-RU" sz="2000" dirty="0" err="1">
                <a:solidFill>
                  <a:srgbClr val="006666"/>
                </a:solidFill>
              </a:rPr>
              <a:t>навколо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яких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можна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описати</a:t>
            </a:r>
            <a:r>
              <a:rPr lang="ru-RU" sz="2000" dirty="0">
                <a:solidFill>
                  <a:srgbClr val="006666"/>
                </a:solidFill>
              </a:rPr>
              <a:t> коло </a:t>
            </a:r>
            <a:r>
              <a:rPr lang="ru-RU" sz="2000" dirty="0" err="1">
                <a:solidFill>
                  <a:srgbClr val="006666"/>
                </a:solidFill>
              </a:rPr>
              <a:t>або</a:t>
            </a:r>
            <a:r>
              <a:rPr lang="ru-RU" sz="2000" dirty="0">
                <a:solidFill>
                  <a:srgbClr val="006666"/>
                </a:solidFill>
              </a:rPr>
              <a:t> в </a:t>
            </a:r>
            <a:r>
              <a:rPr lang="ru-RU" sz="2000" dirty="0" err="1">
                <a:solidFill>
                  <a:srgbClr val="006666"/>
                </a:solidFill>
              </a:rPr>
              <a:t>які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можна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вписати</a:t>
            </a:r>
            <a:r>
              <a:rPr lang="ru-RU" sz="2000" dirty="0">
                <a:solidFill>
                  <a:srgbClr val="006666"/>
                </a:solidFill>
              </a:rPr>
              <a:t> коло, </a:t>
            </a:r>
            <a:r>
              <a:rPr lang="ru-RU" sz="2000" dirty="0" err="1">
                <a:solidFill>
                  <a:srgbClr val="006666"/>
                </a:solidFill>
              </a:rPr>
              <a:t>побудову</a:t>
            </a:r>
            <a:r>
              <a:rPr lang="ru-RU" sz="2000" dirty="0">
                <a:solidFill>
                  <a:srgbClr val="006666"/>
                </a:solidFill>
              </a:rPr>
              <a:t> </a:t>
            </a:r>
            <a:r>
              <a:rPr lang="ru-RU" sz="2000" dirty="0" err="1">
                <a:solidFill>
                  <a:srgbClr val="006666"/>
                </a:solidFill>
              </a:rPr>
              <a:t>трикутників</a:t>
            </a:r>
            <a:r>
              <a:rPr lang="ru-RU" sz="2000" dirty="0">
                <a:solidFill>
                  <a:srgbClr val="006666"/>
                </a:solidFill>
              </a:rPr>
              <a:t>, </a:t>
            </a:r>
            <a:r>
              <a:rPr lang="ru-RU" sz="2000" dirty="0" err="1">
                <a:solidFill>
                  <a:srgbClr val="006666"/>
                </a:solidFill>
              </a:rPr>
              <a:t>паралелограмів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5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39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bandicam 2017-12-10 17-44-27-094.jpg"/>
          <p:cNvPicPr>
            <a:picLocks noChangeAspect="1" noChangeArrowheads="1"/>
          </p:cNvPicPr>
          <p:nvPr/>
        </p:nvPicPr>
        <p:blipFill>
          <a:blip r:embed="rId2"/>
          <a:srcRect l="18826" t="9723" r="7312" b="5197"/>
          <a:stretch>
            <a:fillRect/>
          </a:stretch>
        </p:blipFill>
        <p:spPr bwMode="auto">
          <a:xfrm>
            <a:off x="827088" y="1150938"/>
            <a:ext cx="36734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4" descr="bandicam 2017-12-10 17-45-07-115.jpg"/>
          <p:cNvPicPr>
            <a:picLocks noChangeAspect="1" noChangeArrowheads="1"/>
          </p:cNvPicPr>
          <p:nvPr/>
        </p:nvPicPr>
        <p:blipFill>
          <a:blip r:embed="rId3"/>
          <a:srcRect l="22153" t="5293" r="6682" b="10553"/>
          <a:stretch>
            <a:fillRect/>
          </a:stretch>
        </p:blipFill>
        <p:spPr bwMode="auto">
          <a:xfrm>
            <a:off x="4932363" y="1150938"/>
            <a:ext cx="36226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35150" y="4017963"/>
            <a:ext cx="2736850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А) 63</a:t>
            </a: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В) 106º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С) 254º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D)</a:t>
            </a: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 Інша відповідь</a:t>
            </a:r>
            <a:endParaRPr lang="ru-RU" sz="2400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263" y="4030663"/>
            <a:ext cx="2971800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А) 70</a:t>
            </a: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В) 250º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С) 110º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D)</a:t>
            </a: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125º</a:t>
            </a:r>
          </a:p>
          <a:p>
            <a:pPr eaLnBrk="0" hangingPunct="0"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50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 descr="bandicam 2017-12-10 17-50-42-516.jpg"/>
          <p:cNvPicPr>
            <a:picLocks noChangeAspect="1" noChangeArrowheads="1"/>
          </p:cNvPicPr>
          <p:nvPr/>
        </p:nvPicPr>
        <p:blipFill>
          <a:blip r:embed="rId2"/>
          <a:srcRect l="17413" t="10435" r="9595" b="6038"/>
          <a:stretch>
            <a:fillRect/>
          </a:stretch>
        </p:blipFill>
        <p:spPr bwMode="auto">
          <a:xfrm>
            <a:off x="971550" y="1052513"/>
            <a:ext cx="42449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4"/>
          <p:cNvPicPr>
            <a:picLocks noChangeAspect="1" noChangeArrowheads="1"/>
          </p:cNvPicPr>
          <p:nvPr/>
        </p:nvPicPr>
        <p:blipFill>
          <a:blip r:embed="rId3"/>
          <a:srcRect l="6560" t="3896" r="12225" b="8286"/>
          <a:stretch>
            <a:fillRect/>
          </a:stretch>
        </p:blipFill>
        <p:spPr bwMode="auto">
          <a:xfrm>
            <a:off x="5576888" y="1052513"/>
            <a:ext cx="30956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60538" y="3992563"/>
            <a:ext cx="2735262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А) 90</a:t>
            </a: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В) 260º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С) 130º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D)</a:t>
            </a: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 Інша відповідь</a:t>
            </a:r>
            <a:endParaRPr lang="ru-RU" sz="2400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  <a:p>
            <a:pPr eaLnBrk="0" hangingPunct="0"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3" y="4005263"/>
            <a:ext cx="2971800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А) 60</a:t>
            </a: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В) 50º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С) 113º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D)</a:t>
            </a: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90º</a:t>
            </a:r>
          </a:p>
          <a:p>
            <a:pPr eaLnBrk="0" hangingPunct="0">
              <a:defRPr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51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676275"/>
            <a:ext cx="8064500" cy="681023"/>
          </a:xfrm>
        </p:spPr>
        <p:txBody>
          <a:bodyPr/>
          <a:lstStyle/>
          <a:p>
            <a:pPr algn="l" eaLnBrk="1" hangingPunct="1"/>
            <a:r>
              <a:rPr lang="ru-RU" altLang="uk-UA" sz="1800" b="1" i="1" dirty="0" err="1" smtClean="0">
                <a:solidFill>
                  <a:srgbClr val="006666"/>
                </a:solidFill>
              </a:rPr>
              <a:t>Завдання</a:t>
            </a:r>
            <a:r>
              <a:rPr lang="ru-RU" altLang="uk-UA" sz="1800" b="1" i="1" dirty="0" smtClean="0">
                <a:solidFill>
                  <a:srgbClr val="006666"/>
                </a:solidFill>
              </a:rPr>
              <a:t> : </a:t>
            </a:r>
            <a:r>
              <a:rPr lang="ru-RU" altLang="uk-UA" sz="1800" i="1" dirty="0" err="1" smtClean="0">
                <a:solidFill>
                  <a:srgbClr val="006666"/>
                </a:solidFill>
              </a:rPr>
              <a:t>знайди</a:t>
            </a:r>
            <a:r>
              <a:rPr lang="ru-RU" altLang="uk-UA" sz="1800" i="1" dirty="0" smtClean="0">
                <a:solidFill>
                  <a:srgbClr val="006666"/>
                </a:solidFill>
              </a:rPr>
              <a:t> </a:t>
            </a:r>
            <a:r>
              <a:rPr lang="ru-RU" altLang="uk-UA" sz="1800" i="1" dirty="0" err="1" smtClean="0">
                <a:solidFill>
                  <a:srgbClr val="006666"/>
                </a:solidFill>
              </a:rPr>
              <a:t>відповідність</a:t>
            </a:r>
            <a:r>
              <a:rPr lang="ru-RU" altLang="uk-UA" sz="1800" i="1" dirty="0" smtClean="0">
                <a:solidFill>
                  <a:srgbClr val="006666"/>
                </a:solidFill>
              </a:rPr>
              <a:t> </a:t>
            </a:r>
            <a:r>
              <a:rPr lang="ru-RU" altLang="uk-UA" sz="1800" i="1" dirty="0" err="1" smtClean="0">
                <a:solidFill>
                  <a:srgbClr val="006666"/>
                </a:solidFill>
              </a:rPr>
              <a:t>між</a:t>
            </a:r>
            <a:r>
              <a:rPr lang="ru-RU" altLang="uk-UA" sz="1800" i="1" dirty="0" smtClean="0">
                <a:solidFill>
                  <a:srgbClr val="006666"/>
                </a:solidFill>
              </a:rPr>
              <a:t> </a:t>
            </a:r>
            <a:r>
              <a:rPr lang="ru-RU" altLang="uk-UA" sz="1800" i="1" dirty="0" err="1" smtClean="0">
                <a:solidFill>
                  <a:srgbClr val="006666"/>
                </a:solidFill>
              </a:rPr>
              <a:t>умовою</a:t>
            </a:r>
            <a:r>
              <a:rPr lang="ru-RU" altLang="uk-UA" sz="1800" i="1" dirty="0" smtClean="0">
                <a:solidFill>
                  <a:srgbClr val="006666"/>
                </a:solidFill>
              </a:rPr>
              <a:t> та </a:t>
            </a:r>
            <a:r>
              <a:rPr lang="ru-RU" altLang="uk-UA" sz="1800" i="1" dirty="0" err="1" smtClean="0">
                <a:solidFill>
                  <a:srgbClr val="006666"/>
                </a:solidFill>
              </a:rPr>
              <a:t>відповіддю</a:t>
            </a:r>
            <a:r>
              <a:rPr lang="uk-UA" altLang="uk-UA" dirty="0" smtClean="0"/>
              <a:t/>
            </a:r>
            <a:br>
              <a:rPr lang="uk-UA" altLang="uk-UA" dirty="0" smtClean="0"/>
            </a:br>
            <a:endParaRPr lang="uk-UA" altLang="uk-UA" dirty="0" smtClean="0">
              <a:solidFill>
                <a:srgbClr val="B00000"/>
              </a:solidFill>
            </a:endParaRPr>
          </a:p>
        </p:txBody>
      </p:sp>
      <p:pic>
        <p:nvPicPr>
          <p:cNvPr id="30723" name="Рисунок 4" descr="bandicam 2017-12-08 18-55-49-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8538" y="3417888"/>
            <a:ext cx="17541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5" descr="bandicam 2017-12-08 18-55-34-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7988" y="3432175"/>
            <a:ext cx="17160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6" descr="bandicam 2017-12-08 18-55-23-7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417888"/>
            <a:ext cx="21113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7" descr="bandicam 2017-12-08 18-55-09-9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1465263"/>
            <a:ext cx="221932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8" descr="bandicam 2017-12-08 18-54-50-6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43488" y="1465263"/>
            <a:ext cx="14001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9" descr="bandicam 2017-12-08 18-54-34-1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1950" y="1446213"/>
            <a:ext cx="138112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Рисунок 10" descr="bandicam 2017-12-08 18-54-01-29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62725" y="3463925"/>
            <a:ext cx="21558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Рисунок 11" descr="bandicam 2017-12-08 18-53-45-03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0113" y="1374775"/>
            <a:ext cx="15113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TextBox 1"/>
          <p:cNvSpPr txBox="1">
            <a:spLocks noChangeArrowheads="1"/>
          </p:cNvSpPr>
          <p:nvPr/>
        </p:nvSpPr>
        <p:spPr bwMode="auto">
          <a:xfrm>
            <a:off x="1476375" y="298767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altLang="uk-UA"/>
              <a:t>1</a:t>
            </a:r>
          </a:p>
        </p:txBody>
      </p:sp>
      <p:sp>
        <p:nvSpPr>
          <p:cNvPr id="30732" name="TextBox 2"/>
          <p:cNvSpPr txBox="1">
            <a:spLocks noChangeArrowheads="1"/>
          </p:cNvSpPr>
          <p:nvPr/>
        </p:nvSpPr>
        <p:spPr bwMode="auto">
          <a:xfrm>
            <a:off x="3467100" y="298767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altLang="uk-UA"/>
              <a:t>2</a:t>
            </a:r>
          </a:p>
        </p:txBody>
      </p:sp>
      <p:sp>
        <p:nvSpPr>
          <p:cNvPr id="30733" name="TextBox 12"/>
          <p:cNvSpPr txBox="1">
            <a:spLocks noChangeArrowheads="1"/>
          </p:cNvSpPr>
          <p:nvPr/>
        </p:nvSpPr>
        <p:spPr bwMode="auto">
          <a:xfrm>
            <a:off x="5435600" y="298767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altLang="uk-UA"/>
              <a:t>3</a:t>
            </a:r>
          </a:p>
        </p:txBody>
      </p:sp>
      <p:sp>
        <p:nvSpPr>
          <p:cNvPr id="30734" name="TextBox 13"/>
          <p:cNvSpPr txBox="1">
            <a:spLocks noChangeArrowheads="1"/>
          </p:cNvSpPr>
          <p:nvPr/>
        </p:nvSpPr>
        <p:spPr bwMode="auto">
          <a:xfrm>
            <a:off x="7212013" y="2987675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altLang="uk-UA"/>
              <a:t>4</a:t>
            </a:r>
          </a:p>
        </p:txBody>
      </p:sp>
      <p:sp>
        <p:nvSpPr>
          <p:cNvPr id="30735" name="TextBox 14"/>
          <p:cNvSpPr txBox="1">
            <a:spLocks noChangeArrowheads="1"/>
          </p:cNvSpPr>
          <p:nvPr/>
        </p:nvSpPr>
        <p:spPr bwMode="auto">
          <a:xfrm>
            <a:off x="1547813" y="4932363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altLang="uk-UA"/>
              <a:t>5</a:t>
            </a:r>
          </a:p>
        </p:txBody>
      </p:sp>
      <p:sp>
        <p:nvSpPr>
          <p:cNvPr id="30736" name="TextBox 15"/>
          <p:cNvSpPr txBox="1">
            <a:spLocks noChangeArrowheads="1"/>
          </p:cNvSpPr>
          <p:nvPr/>
        </p:nvSpPr>
        <p:spPr bwMode="auto">
          <a:xfrm>
            <a:off x="3492500" y="4932363"/>
            <a:ext cx="61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altLang="uk-UA"/>
              <a:t>6</a:t>
            </a:r>
          </a:p>
        </p:txBody>
      </p:sp>
      <p:sp>
        <p:nvSpPr>
          <p:cNvPr id="30737" name="TextBox 16"/>
          <p:cNvSpPr txBox="1">
            <a:spLocks noChangeArrowheads="1"/>
          </p:cNvSpPr>
          <p:nvPr/>
        </p:nvSpPr>
        <p:spPr bwMode="auto">
          <a:xfrm>
            <a:off x="5267325" y="4932363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altLang="uk-UA"/>
              <a:t>7</a:t>
            </a:r>
          </a:p>
        </p:txBody>
      </p:sp>
      <p:sp>
        <p:nvSpPr>
          <p:cNvPr id="30738" name="TextBox 17"/>
          <p:cNvSpPr txBox="1">
            <a:spLocks noChangeArrowheads="1"/>
          </p:cNvSpPr>
          <p:nvPr/>
        </p:nvSpPr>
        <p:spPr bwMode="auto">
          <a:xfrm>
            <a:off x="7164388" y="4932363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altLang="uk-UA"/>
              <a:t>8</a:t>
            </a:r>
          </a:p>
        </p:txBody>
      </p:sp>
      <p:sp>
        <p:nvSpPr>
          <p:cNvPr id="26" name="Округлений прямокутник 25"/>
          <p:cNvSpPr/>
          <p:nvPr/>
        </p:nvSpPr>
        <p:spPr>
          <a:xfrm>
            <a:off x="2771775" y="5445125"/>
            <a:ext cx="1168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dirty="0">
                <a:solidFill>
                  <a:schemeClr val="tx1"/>
                </a:solidFill>
              </a:rPr>
              <a:t>А) 75</a:t>
            </a:r>
            <a:r>
              <a:rPr lang="ru-RU" b="1" dirty="0">
                <a:solidFill>
                  <a:schemeClr val="tx1"/>
                </a:solidFill>
              </a:rPr>
              <a:t>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4" name="Округлений прямокутник 33"/>
          <p:cNvSpPr/>
          <p:nvPr/>
        </p:nvSpPr>
        <p:spPr>
          <a:xfrm>
            <a:off x="4264025" y="5445125"/>
            <a:ext cx="1168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dirty="0">
                <a:solidFill>
                  <a:schemeClr val="tx1"/>
                </a:solidFill>
              </a:rPr>
              <a:t>Б) 45</a:t>
            </a:r>
            <a:r>
              <a:rPr lang="ru-RU" b="1" dirty="0">
                <a:solidFill>
                  <a:schemeClr val="tx1"/>
                </a:solidFill>
              </a:rPr>
              <a:t> 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5" name="Округлений прямокутник 34"/>
          <p:cNvSpPr/>
          <p:nvPr/>
        </p:nvSpPr>
        <p:spPr>
          <a:xfrm>
            <a:off x="5795963" y="5448300"/>
            <a:ext cx="1168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dirty="0">
                <a:solidFill>
                  <a:schemeClr val="tx1"/>
                </a:solidFill>
              </a:rPr>
              <a:t>В) 32см</a:t>
            </a:r>
          </a:p>
        </p:txBody>
      </p:sp>
      <p:sp>
        <p:nvSpPr>
          <p:cNvPr id="36" name="Округлений прямокутник 35"/>
          <p:cNvSpPr/>
          <p:nvPr/>
        </p:nvSpPr>
        <p:spPr>
          <a:xfrm>
            <a:off x="7261225" y="5445125"/>
            <a:ext cx="1168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dirty="0">
                <a:solidFill>
                  <a:schemeClr val="tx1"/>
                </a:solidFill>
              </a:rPr>
              <a:t>Г) 55</a:t>
            </a:r>
            <a:r>
              <a:rPr lang="ru-RU" b="1" dirty="0">
                <a:solidFill>
                  <a:schemeClr val="tx1"/>
                </a:solidFill>
              </a:rPr>
              <a:t>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7" name="Округлений прямокутник 36"/>
          <p:cNvSpPr/>
          <p:nvPr/>
        </p:nvSpPr>
        <p:spPr>
          <a:xfrm>
            <a:off x="2747963" y="6038850"/>
            <a:ext cx="1168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dirty="0">
                <a:solidFill>
                  <a:schemeClr val="tx1"/>
                </a:solidFill>
              </a:rPr>
              <a:t>Д) 9см</a:t>
            </a:r>
          </a:p>
        </p:txBody>
      </p:sp>
      <p:sp>
        <p:nvSpPr>
          <p:cNvPr id="38" name="Округлений прямокутник 37"/>
          <p:cNvSpPr/>
          <p:nvPr/>
        </p:nvSpPr>
        <p:spPr>
          <a:xfrm>
            <a:off x="4240213" y="6038850"/>
            <a:ext cx="1168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dirty="0">
                <a:solidFill>
                  <a:schemeClr val="tx1"/>
                </a:solidFill>
              </a:rPr>
              <a:t>Е) 5см</a:t>
            </a:r>
          </a:p>
        </p:txBody>
      </p:sp>
      <p:sp>
        <p:nvSpPr>
          <p:cNvPr id="39" name="Округлений прямокутник 38"/>
          <p:cNvSpPr/>
          <p:nvPr/>
        </p:nvSpPr>
        <p:spPr>
          <a:xfrm>
            <a:off x="5772150" y="6042025"/>
            <a:ext cx="1168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dirty="0">
                <a:solidFill>
                  <a:schemeClr val="tx1"/>
                </a:solidFill>
              </a:rPr>
              <a:t>Є) 8см</a:t>
            </a:r>
          </a:p>
        </p:txBody>
      </p:sp>
      <p:sp>
        <p:nvSpPr>
          <p:cNvPr id="40" name="Округлений прямокутник 39"/>
          <p:cNvSpPr/>
          <p:nvPr/>
        </p:nvSpPr>
        <p:spPr>
          <a:xfrm>
            <a:off x="7239000" y="6038850"/>
            <a:ext cx="1168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dirty="0">
                <a:solidFill>
                  <a:schemeClr val="tx1"/>
                </a:solidFill>
              </a:rPr>
              <a:t>Ж) 16см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52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uk-UA" sz="2800" b="1" dirty="0" smtClean="0">
                <a:solidFill>
                  <a:srgbClr val="006666"/>
                </a:solidFill>
              </a:rPr>
              <a:t>Перелік питань, що вивчалися протягом теми:</a:t>
            </a:r>
            <a:endParaRPr lang="ru-RU" sz="2800" b="1" dirty="0">
              <a:solidFill>
                <a:srgbClr val="0066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6666"/>
                </a:solidFill>
              </a:rPr>
              <a:t>Дуга кола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6666"/>
                </a:solidFill>
              </a:rPr>
              <a:t>Центральний кут кола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6666"/>
                </a:solidFill>
              </a:rPr>
              <a:t>Градусна міра дуги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6666"/>
                </a:solidFill>
              </a:rPr>
              <a:t>Вписаний кут і його властивості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6666"/>
                </a:solidFill>
              </a:rPr>
              <a:t>Властивість кута</a:t>
            </a:r>
            <a:r>
              <a:rPr lang="uk-UA" sz="2400" dirty="0">
                <a:solidFill>
                  <a:srgbClr val="006666"/>
                </a:solidFill>
              </a:rPr>
              <a:t> </a:t>
            </a:r>
            <a:r>
              <a:rPr lang="uk-UA" sz="2400" dirty="0" smtClean="0">
                <a:solidFill>
                  <a:srgbClr val="006666"/>
                </a:solidFill>
              </a:rPr>
              <a:t>між хордою і дотичною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6666"/>
                </a:solidFill>
              </a:rPr>
              <a:t>Властивість кута з вершиною всередині та поза колом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6666"/>
                </a:solidFill>
              </a:rPr>
              <a:t>Необхідна і достатня умова існування кола, описаного навколо чотирикутника</a:t>
            </a:r>
          </a:p>
          <a:p>
            <a:pPr lvl="0"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006666"/>
                </a:solidFill>
              </a:rPr>
              <a:t>Необхідна </a:t>
            </a:r>
            <a:r>
              <a:rPr lang="uk-UA" sz="2400" dirty="0">
                <a:solidFill>
                  <a:srgbClr val="006666"/>
                </a:solidFill>
              </a:rPr>
              <a:t>і достатня умова існування кола, </a:t>
            </a:r>
            <a:r>
              <a:rPr lang="uk-UA" sz="2400" dirty="0" smtClean="0">
                <a:solidFill>
                  <a:srgbClr val="006666"/>
                </a:solidFill>
              </a:rPr>
              <a:t>вписаного в чотирикутник</a:t>
            </a:r>
            <a:endParaRPr lang="uk-UA" sz="2400" dirty="0">
              <a:solidFill>
                <a:srgbClr val="006666"/>
              </a:solidFill>
            </a:endParaRPr>
          </a:p>
          <a:p>
            <a:endParaRPr lang="uk-UA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53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97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15888"/>
            <a:ext cx="8064500" cy="1152525"/>
          </a:xfrm>
        </p:spPr>
        <p:txBody>
          <a:bodyPr/>
          <a:lstStyle/>
          <a:p>
            <a:pPr marL="179388" eaLnBrk="1" hangingPunct="1">
              <a:lnSpc>
                <a:spcPct val="150000"/>
              </a:lnSpc>
            </a:pPr>
            <a:r>
              <a:rPr lang="uk-UA" sz="2800" b="1" smtClean="0">
                <a:solidFill>
                  <a:srgbClr val="006666"/>
                </a:solidFill>
              </a:rPr>
              <a:t>Завдання для перевірки знань з вивченої теми</a:t>
            </a:r>
            <a:br>
              <a:rPr lang="uk-UA" sz="2800" b="1" smtClean="0">
                <a:solidFill>
                  <a:srgbClr val="006666"/>
                </a:solidFill>
              </a:rPr>
            </a:br>
            <a:r>
              <a:rPr lang="uk-UA" sz="2400" b="1" smtClean="0">
                <a:solidFill>
                  <a:srgbClr val="006666"/>
                </a:solidFill>
              </a:rPr>
              <a:t>Варіант - 1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155700"/>
            <a:ext cx="8280400" cy="54737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sz="2300" b="1" smtClean="0">
                <a:solidFill>
                  <a:srgbClr val="006666"/>
                </a:solidFill>
              </a:rPr>
              <a:t>Завдання 1-2</a:t>
            </a:r>
            <a:r>
              <a:rPr lang="uk-UA" sz="2300" smtClean="0">
                <a:solidFill>
                  <a:srgbClr val="006666"/>
                </a:solidFill>
              </a:rPr>
              <a:t> мають по 5 варіантів відповіді, серед яких лише одна правильна. Виберіть правильну, на вашу думку, відповідь і позначте її у бланку відповідей.</a:t>
            </a: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		</a:t>
            </a:r>
            <a:r>
              <a:rPr lang="uk-UA" sz="2300" b="1" smtClean="0">
                <a:solidFill>
                  <a:srgbClr val="006666"/>
                </a:solidFill>
              </a:rPr>
              <a:t>1.</a:t>
            </a:r>
            <a:r>
              <a:rPr lang="uk-UA" sz="2300" smtClean="0">
                <a:solidFill>
                  <a:srgbClr val="006666"/>
                </a:solidFill>
              </a:rPr>
              <a:t> За даними на рисунку знайдіть градусну міру 				кута </a:t>
            </a:r>
            <a:r>
              <a:rPr lang="uk-UA" sz="2300" i="1" smtClean="0">
                <a:solidFill>
                  <a:srgbClr val="006666"/>
                </a:solidFill>
              </a:rPr>
              <a:t>АВС</a:t>
            </a:r>
            <a:r>
              <a:rPr lang="uk-UA" sz="2300" smtClean="0">
                <a:solidFill>
                  <a:srgbClr val="006666"/>
                </a:solidFill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uk-UA" sz="2300" smtClean="0">
              <a:solidFill>
                <a:srgbClr val="006666"/>
              </a:solidFill>
            </a:endParaRPr>
          </a:p>
          <a:p>
            <a:pPr marL="0" indent="0" eaLnBrk="1" hangingPunct="1">
              <a:buFontTx/>
              <a:buNone/>
            </a:pPr>
            <a:endParaRPr lang="uk-UA" sz="2300" smtClean="0">
              <a:solidFill>
                <a:srgbClr val="006666"/>
              </a:solidFill>
            </a:endParaRPr>
          </a:p>
          <a:p>
            <a:pPr marL="0" indent="0" eaLnBrk="1" hangingPunct="1">
              <a:buFontTx/>
              <a:buNone/>
            </a:pPr>
            <a:endParaRPr lang="uk-UA" sz="2300" smtClean="0">
              <a:solidFill>
                <a:srgbClr val="006666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	  	</a:t>
            </a:r>
            <a:r>
              <a:rPr lang="uk-UA" sz="2300" b="1" smtClean="0">
                <a:solidFill>
                  <a:srgbClr val="006666"/>
                </a:solidFill>
              </a:rPr>
              <a:t>2. </a:t>
            </a:r>
            <a:r>
              <a:rPr lang="uk-UA" sz="2300" smtClean="0">
                <a:solidFill>
                  <a:srgbClr val="006666"/>
                </a:solidFill>
              </a:rPr>
              <a:t>За даними на рисунку знайдіть градусну міру 				кута </a:t>
            </a:r>
            <a:r>
              <a:rPr lang="uk-UA" sz="2300" i="1" smtClean="0">
                <a:solidFill>
                  <a:srgbClr val="006666"/>
                </a:solidFill>
              </a:rPr>
              <a:t>АВС</a:t>
            </a:r>
            <a:r>
              <a:rPr lang="uk-UA" sz="2300" smtClean="0">
                <a:solidFill>
                  <a:srgbClr val="006666"/>
                </a:solidFill>
              </a:rPr>
              <a:t>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140200" y="3284538"/>
          <a:ext cx="3943350" cy="6309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8670"/>
                <a:gridCol w="788670"/>
                <a:gridCol w="788670"/>
                <a:gridCol w="788670"/>
                <a:gridCol w="788670"/>
              </a:tblGrid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6666"/>
                          </a:solidFill>
                          <a:effectLst/>
                        </a:rPr>
                        <a:t>А</a:t>
                      </a:r>
                      <a:endParaRPr lang="uk-UA" sz="1600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6666"/>
                          </a:solidFill>
                          <a:effectLst/>
                        </a:rPr>
                        <a:t>Б</a:t>
                      </a:r>
                      <a:endParaRPr lang="uk-UA" sz="1600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6666"/>
                          </a:solidFill>
                          <a:effectLst/>
                        </a:rPr>
                        <a:t>В</a:t>
                      </a:r>
                      <a:endParaRPr lang="uk-UA" sz="1600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Г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Д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110°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130°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120°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240°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6666"/>
                          </a:solidFill>
                          <a:effectLst/>
                        </a:rPr>
                        <a:t>60°</a:t>
                      </a:r>
                      <a:endParaRPr lang="uk-UA" sz="1800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224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782888"/>
            <a:ext cx="1655762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4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4797425"/>
            <a:ext cx="16176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140200" y="5445125"/>
          <a:ext cx="4114800" cy="6309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6666"/>
                          </a:solidFill>
                          <a:effectLst/>
                        </a:rPr>
                        <a:t>А</a:t>
                      </a:r>
                      <a:endParaRPr lang="uk-UA" sz="1600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6666"/>
                          </a:solidFill>
                          <a:effectLst/>
                        </a:rPr>
                        <a:t>Б</a:t>
                      </a:r>
                      <a:endParaRPr lang="uk-UA" sz="1600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В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Г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Д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40°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6666"/>
                          </a:solidFill>
                          <a:effectLst/>
                        </a:rPr>
                        <a:t>60°</a:t>
                      </a:r>
                      <a:endParaRPr lang="uk-UA" sz="1800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6666"/>
                          </a:solidFill>
                          <a:effectLst/>
                        </a:rPr>
                        <a:t>70°</a:t>
                      </a:r>
                      <a:endParaRPr lang="uk-UA" sz="1800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6666"/>
                          </a:solidFill>
                          <a:effectLst/>
                        </a:rPr>
                        <a:t>140°</a:t>
                      </a:r>
                      <a:endParaRPr lang="uk-UA" sz="1800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6666"/>
                          </a:solidFill>
                          <a:effectLst/>
                        </a:rPr>
                        <a:t>110°</a:t>
                      </a:r>
                      <a:endParaRPr lang="uk-UA" sz="1800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70" name="Rectangle 8"/>
          <p:cNvSpPr>
            <a:spLocks noChangeArrowheads="1"/>
          </p:cNvSpPr>
          <p:nvPr/>
        </p:nvSpPr>
        <p:spPr bwMode="auto">
          <a:xfrm>
            <a:off x="2514600" y="36179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5715000" algn="l"/>
              </a:tabLst>
            </a:pPr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54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155700"/>
            <a:ext cx="8280400" cy="54737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sz="2300" b="1" smtClean="0">
                <a:solidFill>
                  <a:srgbClr val="006666"/>
                </a:solidFill>
              </a:rPr>
              <a:t>Завдання 3 </a:t>
            </a:r>
            <a:r>
              <a:rPr lang="uk-UA" sz="2300" smtClean="0">
                <a:solidFill>
                  <a:srgbClr val="006666"/>
                </a:solidFill>
              </a:rPr>
              <a:t>передбачає встановлення відповідності. До кожного 	         рядка, позначеного цифрою, доберіть один 		         відповідний, позначений буквою.</a:t>
            </a:r>
          </a:p>
          <a:p>
            <a:pPr marL="0" indent="0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Точка </a:t>
            </a:r>
            <a:r>
              <a:rPr lang="uk-UA" sz="2300" i="1" smtClean="0">
                <a:solidFill>
                  <a:srgbClr val="006666"/>
                </a:solidFill>
              </a:rPr>
              <a:t>О</a:t>
            </a:r>
            <a:r>
              <a:rPr lang="uk-UA" sz="2300" smtClean="0">
                <a:solidFill>
                  <a:srgbClr val="006666"/>
                </a:solidFill>
              </a:rPr>
              <a:t> – центр кола, </a:t>
            </a:r>
            <a:r>
              <a:rPr lang="uk-UA" altLang="uk-UA" sz="24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АМВ</a:t>
            </a:r>
            <a:r>
              <a:rPr lang="uk-UA" sz="2300" i="1" smtClean="0">
                <a:solidFill>
                  <a:srgbClr val="006666"/>
                </a:solidFill>
              </a:rPr>
              <a:t> = </a:t>
            </a:r>
            <a:r>
              <a:rPr lang="uk-UA" sz="2300" smtClean="0">
                <a:solidFill>
                  <a:srgbClr val="006666"/>
                </a:solidFill>
              </a:rPr>
              <a:t>120°. Встановіть відповідність між кутами   (1-4) та їх градусними мірами (А-Д):</a:t>
            </a: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	</a:t>
            </a:r>
          </a:p>
        </p:txBody>
      </p:sp>
      <p:sp>
        <p:nvSpPr>
          <p:cNvPr id="53251" name="Rectangle 8"/>
          <p:cNvSpPr>
            <a:spLocks noChangeArrowheads="1"/>
          </p:cNvSpPr>
          <p:nvPr/>
        </p:nvSpPr>
        <p:spPr bwMode="auto">
          <a:xfrm>
            <a:off x="2514600" y="36179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5715000" algn="l"/>
              </a:tabLst>
            </a:pPr>
            <a:endParaRPr lang="uk-UA"/>
          </a:p>
        </p:txBody>
      </p:sp>
      <p:pic>
        <p:nvPicPr>
          <p:cNvPr id="5325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488" y="3429000"/>
            <a:ext cx="180022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779838" y="3617913"/>
          <a:ext cx="3726815" cy="16490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1480"/>
                <a:gridCol w="1316712"/>
                <a:gridCol w="433983"/>
                <a:gridCol w="1564640"/>
              </a:tblGrid>
              <a:tr h="3871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6666"/>
                          </a:solidFill>
                          <a:effectLst/>
                        </a:rPr>
                        <a:t>1)</a:t>
                      </a:r>
                      <a:endParaRPr lang="uk-UA" sz="1600" b="1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6666"/>
                          </a:solidFill>
                          <a:effectLst/>
                        </a:rPr>
                        <a:t>АОВ;</a:t>
                      </a:r>
                      <a:endParaRPr lang="uk-UA" sz="1600" b="1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А)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90°;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2)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АВО;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Б)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30°;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3)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АСВ;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В)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120°;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6666"/>
                          </a:solidFill>
                          <a:effectLst/>
                        </a:rPr>
                        <a:t>4)</a:t>
                      </a:r>
                      <a:endParaRPr lang="uk-UA" sz="1600" b="1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6666"/>
                          </a:solidFill>
                          <a:effectLst/>
                        </a:rPr>
                        <a:t>ВКС</a:t>
                      </a:r>
                      <a:endParaRPr lang="uk-UA" sz="1600" b="1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Г)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60°;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 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6666"/>
                          </a:solidFill>
                          <a:effectLst/>
                        </a:rPr>
                        <a:t> </a:t>
                      </a:r>
                      <a:endParaRPr lang="uk-UA" sz="1600" b="1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6666"/>
                          </a:solidFill>
                          <a:effectLst/>
                        </a:rPr>
                        <a:t>Д)</a:t>
                      </a:r>
                      <a:endParaRPr lang="uk-UA" sz="1600" b="1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6666"/>
                          </a:solidFill>
                          <a:effectLst/>
                        </a:rPr>
                        <a:t>180°.</a:t>
                      </a:r>
                      <a:endParaRPr lang="uk-UA" sz="1600" b="1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55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15888"/>
            <a:ext cx="8064500" cy="1071562"/>
          </a:xfrm>
        </p:spPr>
        <p:txBody>
          <a:bodyPr/>
          <a:lstStyle/>
          <a:p>
            <a:pPr eaLnBrk="1" hangingPunct="1"/>
            <a:endParaRPr lang="uk-UA" sz="2800" b="1" smtClean="0">
              <a:solidFill>
                <a:srgbClr val="006666"/>
              </a:solidFill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155700"/>
            <a:ext cx="8353425" cy="54737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2300" b="1" dirty="0">
                <a:solidFill>
                  <a:srgbClr val="006666"/>
                </a:solidFill>
              </a:rPr>
              <a:t>Завдання 4-5 </a:t>
            </a:r>
            <a:r>
              <a:rPr lang="uk-UA" sz="2300" dirty="0">
                <a:solidFill>
                  <a:srgbClr val="006666"/>
                </a:solidFill>
              </a:rPr>
              <a:t>– </a:t>
            </a:r>
            <a:r>
              <a:rPr lang="uk-UA" sz="2300" dirty="0" err="1">
                <a:solidFill>
                  <a:srgbClr val="006666"/>
                </a:solidFill>
              </a:rPr>
              <a:t>завдання</a:t>
            </a:r>
            <a:r>
              <a:rPr lang="uk-UA" sz="2300" dirty="0">
                <a:solidFill>
                  <a:srgbClr val="006666"/>
                </a:solidFill>
              </a:rPr>
              <a:t> відкритої форми з розгорнутою </a:t>
            </a:r>
            <a:r>
              <a:rPr lang="uk-UA" sz="2300" dirty="0" smtClean="0">
                <a:solidFill>
                  <a:srgbClr val="006666"/>
                </a:solidFill>
              </a:rPr>
              <a:t>відповіддю</a:t>
            </a:r>
            <a:r>
              <a:rPr lang="uk-UA" sz="2300" dirty="0">
                <a:solidFill>
                  <a:srgbClr val="006666"/>
                </a:solidFill>
              </a:rPr>
              <a:t>. Висновки, зроблені у розв’язанні</a:t>
            </a:r>
            <a:r>
              <a:rPr lang="uk-UA" sz="2300" dirty="0" smtClean="0">
                <a:solidFill>
                  <a:srgbClr val="006666"/>
                </a:solidFill>
              </a:rPr>
              <a:t>, бути </a:t>
            </a:r>
            <a:r>
              <a:rPr lang="uk-UA" sz="2300" dirty="0">
                <a:solidFill>
                  <a:srgbClr val="006666"/>
                </a:solidFill>
              </a:rPr>
              <a:t>достатньо обґрунтованими.</a:t>
            </a:r>
          </a:p>
          <a:p>
            <a:pPr marL="0" indent="0">
              <a:buFontTx/>
              <a:buNone/>
              <a:defRPr/>
            </a:pPr>
            <a:r>
              <a:rPr lang="uk-UA" sz="2300" b="1" dirty="0" smtClean="0">
                <a:solidFill>
                  <a:srgbClr val="006666"/>
                </a:solidFill>
              </a:rPr>
              <a:t>		4.</a:t>
            </a:r>
            <a:r>
              <a:rPr lang="uk-UA" sz="2300" dirty="0" smtClean="0">
                <a:solidFill>
                  <a:srgbClr val="006666"/>
                </a:solidFill>
              </a:rPr>
              <a:t> За </a:t>
            </a:r>
            <a:r>
              <a:rPr lang="uk-UA" sz="2300" dirty="0">
                <a:solidFill>
                  <a:srgbClr val="006666"/>
                </a:solidFill>
              </a:rPr>
              <a:t>даними рисунка знайдіть кут х (точка О – </a:t>
            </a:r>
            <a:r>
              <a:rPr lang="uk-UA" sz="2300" dirty="0" smtClean="0">
                <a:solidFill>
                  <a:srgbClr val="006666"/>
                </a:solidFill>
              </a:rPr>
              <a:t>		центр </a:t>
            </a:r>
            <a:r>
              <a:rPr lang="uk-UA" sz="2300" dirty="0">
                <a:solidFill>
                  <a:srgbClr val="006666"/>
                </a:solidFill>
              </a:rPr>
              <a:t>кола). </a:t>
            </a:r>
            <a:endParaRPr lang="uk-UA" sz="2300" dirty="0" smtClean="0">
              <a:solidFill>
                <a:srgbClr val="006666"/>
              </a:solidFill>
            </a:endParaRPr>
          </a:p>
          <a:p>
            <a:pPr marL="457200" indent="-457200">
              <a:buFontTx/>
              <a:buAutoNum type="arabicPeriod" startAt="4"/>
              <a:defRPr/>
            </a:pPr>
            <a:endParaRPr lang="uk-UA" sz="2300" dirty="0">
              <a:solidFill>
                <a:srgbClr val="006666"/>
              </a:solidFill>
            </a:endParaRPr>
          </a:p>
          <a:p>
            <a:pPr marL="457200" indent="-457200">
              <a:buFontTx/>
              <a:buAutoNum type="arabicPeriod" startAt="4"/>
              <a:defRPr/>
            </a:pPr>
            <a:endParaRPr lang="uk-UA" sz="2300" dirty="0" smtClean="0">
              <a:solidFill>
                <a:srgbClr val="006666"/>
              </a:solidFill>
            </a:endParaRPr>
          </a:p>
          <a:p>
            <a:pPr marL="457200" indent="-457200">
              <a:buFontTx/>
              <a:buAutoNum type="arabicPeriod" startAt="4"/>
              <a:defRPr/>
            </a:pPr>
            <a:endParaRPr lang="uk-UA" sz="2300" dirty="0" smtClean="0">
              <a:solidFill>
                <a:srgbClr val="006666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uk-UA" sz="2300" dirty="0" smtClean="0">
                <a:solidFill>
                  <a:srgbClr val="006666"/>
                </a:solidFill>
              </a:rPr>
              <a:t>		</a:t>
            </a:r>
            <a:r>
              <a:rPr lang="uk-UA" sz="2300" b="1" dirty="0" smtClean="0">
                <a:solidFill>
                  <a:srgbClr val="006666"/>
                </a:solidFill>
              </a:rPr>
              <a:t>5</a:t>
            </a:r>
            <a:r>
              <a:rPr lang="uk-UA" sz="2300" b="1" dirty="0">
                <a:solidFill>
                  <a:srgbClr val="006666"/>
                </a:solidFill>
              </a:rPr>
              <a:t>. </a:t>
            </a:r>
            <a:r>
              <a:rPr lang="uk-UA" sz="2300" dirty="0">
                <a:solidFill>
                  <a:srgbClr val="006666"/>
                </a:solidFill>
              </a:rPr>
              <a:t>Хорда МК ділить коло у відношенні 1:5. Через </a:t>
            </a:r>
            <a:r>
              <a:rPr lang="uk-UA" sz="2300" dirty="0" smtClean="0">
                <a:solidFill>
                  <a:srgbClr val="006666"/>
                </a:solidFill>
              </a:rPr>
              <a:t>		точку </a:t>
            </a:r>
            <a:r>
              <a:rPr lang="uk-UA" sz="2300" dirty="0">
                <a:solidFill>
                  <a:srgbClr val="006666"/>
                </a:solidFill>
              </a:rPr>
              <a:t>М проведено дотичну до кола. На дотичній </a:t>
            </a:r>
            <a:r>
              <a:rPr lang="uk-UA" sz="2300" dirty="0" smtClean="0">
                <a:solidFill>
                  <a:srgbClr val="006666"/>
                </a:solidFill>
              </a:rPr>
              <a:t>		взяли </a:t>
            </a:r>
            <a:r>
              <a:rPr lang="uk-UA" sz="2300" dirty="0">
                <a:solidFill>
                  <a:srgbClr val="006666"/>
                </a:solidFill>
              </a:rPr>
              <a:t>точку Р так, що </a:t>
            </a:r>
            <a:r>
              <a:rPr lang="uk-UA" altLang="uk-UA" sz="2400" dirty="0">
                <a:solidFill>
                  <a:srgbClr val="006666"/>
                </a:solidFill>
              </a:rPr>
              <a:t>∠</a:t>
            </a:r>
            <a:r>
              <a:rPr lang="uk-UA" sz="2300" dirty="0">
                <a:solidFill>
                  <a:srgbClr val="006666"/>
                </a:solidFill>
              </a:rPr>
              <a:t>РМК – гострий. Знайти </a:t>
            </a:r>
            <a:r>
              <a:rPr lang="uk-UA" sz="2300" dirty="0" smtClean="0">
                <a:solidFill>
                  <a:srgbClr val="006666"/>
                </a:solidFill>
              </a:rPr>
              <a:t>		відстань </a:t>
            </a:r>
            <a:r>
              <a:rPr lang="uk-UA" sz="2300" dirty="0">
                <a:solidFill>
                  <a:srgbClr val="006666"/>
                </a:solidFill>
              </a:rPr>
              <a:t>від точки Р до хорди МК, якщо РМ=18см.               </a:t>
            </a:r>
          </a:p>
          <a:p>
            <a:pPr marL="0" indent="0">
              <a:buFontTx/>
              <a:buNone/>
              <a:defRPr/>
            </a:pPr>
            <a:endParaRPr lang="uk-UA" sz="2300" dirty="0" smtClean="0">
              <a:solidFill>
                <a:srgbClr val="006666"/>
              </a:solidFill>
            </a:endParaRPr>
          </a:p>
        </p:txBody>
      </p:sp>
      <p:sp>
        <p:nvSpPr>
          <p:cNvPr id="54276" name="Rectangle 8"/>
          <p:cNvSpPr>
            <a:spLocks noChangeArrowheads="1"/>
          </p:cNvSpPr>
          <p:nvPr/>
        </p:nvSpPr>
        <p:spPr bwMode="auto">
          <a:xfrm>
            <a:off x="2514600" y="36179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5715000" algn="l"/>
              </a:tabLst>
            </a:pPr>
            <a:endParaRPr lang="uk-UA"/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040063"/>
            <a:ext cx="215265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56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15888"/>
            <a:ext cx="8064500" cy="1071562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006666"/>
                </a:solidFill>
              </a:rPr>
              <a:t>Завдання для перевірки знань з вивченої теми</a:t>
            </a:r>
            <a:br>
              <a:rPr lang="uk-UA" sz="2800" b="1" smtClean="0">
                <a:solidFill>
                  <a:srgbClr val="006666"/>
                </a:solidFill>
              </a:rPr>
            </a:br>
            <a:r>
              <a:rPr lang="uk-UA" sz="2400" b="1" smtClean="0">
                <a:solidFill>
                  <a:srgbClr val="006666"/>
                </a:solidFill>
              </a:rPr>
              <a:t>Варіант -2</a:t>
            </a:r>
            <a:endParaRPr lang="uk-UA" sz="2800" b="1" smtClean="0">
              <a:solidFill>
                <a:srgbClr val="006666"/>
              </a:solidFill>
            </a:endParaRP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155700"/>
            <a:ext cx="8280400" cy="54737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sz="2300" b="1" smtClean="0">
                <a:solidFill>
                  <a:srgbClr val="006666"/>
                </a:solidFill>
              </a:rPr>
              <a:t>Завдання 1-2</a:t>
            </a:r>
            <a:r>
              <a:rPr lang="uk-UA" sz="2300" smtClean="0">
                <a:solidFill>
                  <a:srgbClr val="006666"/>
                </a:solidFill>
              </a:rPr>
              <a:t> мають по 5 варіантів відповіді, серед яких лише одна правильна. Виберіть правильну, на вашу думку, відповідь і позначте її у бланку відповідей.</a:t>
            </a: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		</a:t>
            </a:r>
            <a:r>
              <a:rPr lang="uk-UA" sz="2300" b="1" smtClean="0">
                <a:solidFill>
                  <a:srgbClr val="006666"/>
                </a:solidFill>
              </a:rPr>
              <a:t>1.</a:t>
            </a:r>
            <a:r>
              <a:rPr lang="uk-UA" sz="2300" smtClean="0">
                <a:solidFill>
                  <a:srgbClr val="006666"/>
                </a:solidFill>
              </a:rPr>
              <a:t>  За даними на рисунку знайдіть градусну міру 				</a:t>
            </a:r>
            <a:r>
              <a:rPr lang="uk-UA" altLang="uk-UA" sz="2400" smtClean="0">
                <a:solidFill>
                  <a:srgbClr val="006666"/>
                </a:solidFill>
              </a:rPr>
              <a:t> ∠</a:t>
            </a:r>
            <a:r>
              <a:rPr lang="uk-UA" sz="2300" smtClean="0">
                <a:solidFill>
                  <a:srgbClr val="006666"/>
                </a:solidFill>
              </a:rPr>
              <a:t>АОС.</a:t>
            </a:r>
          </a:p>
          <a:p>
            <a:pPr marL="0" indent="0" eaLnBrk="1" hangingPunct="1">
              <a:buFontTx/>
              <a:buNone/>
            </a:pPr>
            <a:endParaRPr lang="uk-UA" sz="2300" smtClean="0">
              <a:solidFill>
                <a:srgbClr val="006666"/>
              </a:solidFill>
            </a:endParaRPr>
          </a:p>
          <a:p>
            <a:pPr marL="0" indent="0" eaLnBrk="1" hangingPunct="1">
              <a:buFontTx/>
              <a:buNone/>
            </a:pPr>
            <a:endParaRPr lang="uk-UA" sz="2300" smtClean="0">
              <a:solidFill>
                <a:srgbClr val="006666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	  </a:t>
            </a: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		</a:t>
            </a:r>
            <a:r>
              <a:rPr lang="uk-UA" sz="2300" b="1" smtClean="0">
                <a:solidFill>
                  <a:srgbClr val="006666"/>
                </a:solidFill>
              </a:rPr>
              <a:t>2. </a:t>
            </a:r>
            <a:r>
              <a:rPr lang="uk-UA" altLang="uk-UA" sz="2400" smtClean="0">
                <a:solidFill>
                  <a:srgbClr val="006666"/>
                </a:solidFill>
              </a:rPr>
              <a:t>∠</a:t>
            </a:r>
            <a:r>
              <a:rPr lang="uk-UA" sz="2300" smtClean="0">
                <a:solidFill>
                  <a:srgbClr val="006666"/>
                </a:solidFill>
              </a:rPr>
              <a:t>АМС=80°. Знайти градусну міру дуги АВМ.</a:t>
            </a:r>
          </a:p>
        </p:txBody>
      </p:sp>
      <p:sp>
        <p:nvSpPr>
          <p:cNvPr id="55300" name="Rectangle 8"/>
          <p:cNvSpPr>
            <a:spLocks noChangeArrowheads="1"/>
          </p:cNvSpPr>
          <p:nvPr/>
        </p:nvSpPr>
        <p:spPr bwMode="auto">
          <a:xfrm>
            <a:off x="2514600" y="36179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5715000" algn="l"/>
              </a:tabLst>
            </a:pPr>
            <a:endParaRPr lang="uk-UA"/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708275"/>
            <a:ext cx="15335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4797425"/>
            <a:ext cx="14525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4663" y="3311525"/>
          <a:ext cx="4114800" cy="6309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6666"/>
                          </a:solidFill>
                          <a:effectLst/>
                        </a:rPr>
                        <a:t>А</a:t>
                      </a:r>
                      <a:endParaRPr lang="uk-UA" sz="1600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Б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В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Г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Д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90°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140°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6666"/>
                          </a:solidFill>
                          <a:effectLst/>
                        </a:rPr>
                        <a:t>80°</a:t>
                      </a:r>
                      <a:endParaRPr lang="uk-UA" sz="1800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40°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6666"/>
                          </a:solidFill>
                          <a:effectLst/>
                        </a:rPr>
                        <a:t>60°</a:t>
                      </a:r>
                      <a:endParaRPr lang="uk-UA" sz="1800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4663" y="5373688"/>
          <a:ext cx="4114800" cy="6309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6666"/>
                          </a:solidFill>
                          <a:effectLst/>
                        </a:rPr>
                        <a:t>А</a:t>
                      </a:r>
                      <a:endParaRPr lang="uk-UA" sz="1600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Б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В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Г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Д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160°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200°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80°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240°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6666"/>
                          </a:solidFill>
                          <a:effectLst/>
                        </a:rPr>
                        <a:t>40°</a:t>
                      </a:r>
                      <a:endParaRPr lang="uk-UA" sz="1800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57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15888"/>
            <a:ext cx="8064500" cy="1071562"/>
          </a:xfrm>
        </p:spPr>
        <p:txBody>
          <a:bodyPr/>
          <a:lstStyle/>
          <a:p>
            <a:pPr eaLnBrk="1" hangingPunct="1"/>
            <a:endParaRPr lang="uk-UA" sz="2800" b="1" dirty="0" smtClean="0">
              <a:solidFill>
                <a:srgbClr val="006666"/>
              </a:solidFill>
            </a:endParaRP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155700"/>
            <a:ext cx="8280400" cy="54737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sz="2300" b="1" smtClean="0">
                <a:solidFill>
                  <a:srgbClr val="006666"/>
                </a:solidFill>
              </a:rPr>
              <a:t>Завдання 3 </a:t>
            </a:r>
            <a:r>
              <a:rPr lang="uk-UA" sz="2300" smtClean="0">
                <a:solidFill>
                  <a:srgbClr val="006666"/>
                </a:solidFill>
              </a:rPr>
              <a:t>передбачає встановлення відповідності. До кожного рядка, позначеного цифрою, доберіть один відповідний, позначений буквою.</a:t>
            </a:r>
          </a:p>
          <a:p>
            <a:pPr marL="0" indent="0">
              <a:buFontTx/>
              <a:buNone/>
            </a:pPr>
            <a:r>
              <a:rPr lang="uk-UA" sz="2300" b="1" smtClean="0">
                <a:solidFill>
                  <a:srgbClr val="006666"/>
                </a:solidFill>
              </a:rPr>
              <a:t>3</a:t>
            </a:r>
            <a:r>
              <a:rPr lang="uk-UA" sz="2300" smtClean="0">
                <a:solidFill>
                  <a:srgbClr val="006666"/>
                </a:solidFill>
              </a:rPr>
              <a:t>. Точка </a:t>
            </a:r>
            <a:r>
              <a:rPr lang="uk-UA" sz="2300" i="1" smtClean="0">
                <a:solidFill>
                  <a:srgbClr val="006666"/>
                </a:solidFill>
              </a:rPr>
              <a:t>О</a:t>
            </a:r>
            <a:r>
              <a:rPr lang="uk-UA" sz="2300" smtClean="0">
                <a:solidFill>
                  <a:srgbClr val="006666"/>
                </a:solidFill>
              </a:rPr>
              <a:t> – центр кола, </a:t>
            </a:r>
            <a:r>
              <a:rPr lang="uk-UA" altLang="uk-UA" sz="2400" smtClean="0">
                <a:solidFill>
                  <a:srgbClr val="006666"/>
                </a:solidFill>
              </a:rPr>
              <a:t>∠</a:t>
            </a:r>
            <a:r>
              <a:rPr lang="uk-UA" sz="2300" i="1" smtClean="0">
                <a:solidFill>
                  <a:srgbClr val="006666"/>
                </a:solidFill>
              </a:rPr>
              <a:t>АВС </a:t>
            </a:r>
            <a:r>
              <a:rPr lang="uk-UA" sz="2300" smtClean="0">
                <a:solidFill>
                  <a:srgbClr val="006666"/>
                </a:solidFill>
              </a:rPr>
              <a:t>= 30°. Встановіть відповідність між кутами    (1-4) та їх градусними мірами (А-Д):	</a:t>
            </a:r>
          </a:p>
        </p:txBody>
      </p:sp>
      <p:sp>
        <p:nvSpPr>
          <p:cNvPr id="56324" name="Rectangle 8"/>
          <p:cNvSpPr>
            <a:spLocks noChangeArrowheads="1"/>
          </p:cNvSpPr>
          <p:nvPr/>
        </p:nvSpPr>
        <p:spPr bwMode="auto">
          <a:xfrm>
            <a:off x="2514600" y="36179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5715000" algn="l"/>
              </a:tabLst>
            </a:pPr>
            <a:endParaRPr lang="uk-UA"/>
          </a:p>
        </p:txBody>
      </p:sp>
      <p:pic>
        <p:nvPicPr>
          <p:cNvPr id="563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384550"/>
            <a:ext cx="20161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356100" y="4221163"/>
          <a:ext cx="3726815" cy="15773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1480"/>
                <a:gridCol w="1371600"/>
                <a:gridCol w="379095"/>
                <a:gridCol w="156464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6666"/>
                          </a:solidFill>
                          <a:effectLst/>
                        </a:rPr>
                        <a:t>1)</a:t>
                      </a:r>
                      <a:endParaRPr lang="uk-UA" sz="1600" b="1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АКС;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А)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90°;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2)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АОС;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Б)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120°;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3)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АОВ;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В)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180°;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4)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ВКС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Г)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30°;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 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6666"/>
                          </a:solidFill>
                          <a:effectLst/>
                        </a:rPr>
                        <a:t> </a:t>
                      </a:r>
                      <a:endParaRPr lang="uk-UA" sz="1600" b="1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Д)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6666"/>
                          </a:solidFill>
                          <a:effectLst/>
                        </a:rPr>
                        <a:t>60°.</a:t>
                      </a:r>
                      <a:endParaRPr lang="uk-UA" sz="1600" b="1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58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15888"/>
            <a:ext cx="8064500" cy="1071562"/>
          </a:xfrm>
        </p:spPr>
        <p:txBody>
          <a:bodyPr/>
          <a:lstStyle/>
          <a:p>
            <a:pPr eaLnBrk="1" hangingPunct="1"/>
            <a:endParaRPr lang="uk-UA" sz="2800" b="1" smtClean="0">
              <a:solidFill>
                <a:srgbClr val="006666"/>
              </a:solidFill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155700"/>
            <a:ext cx="8353425" cy="54737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2300" b="1" dirty="0">
                <a:solidFill>
                  <a:srgbClr val="006666"/>
                </a:solidFill>
              </a:rPr>
              <a:t>Завдання 4-5 </a:t>
            </a:r>
            <a:r>
              <a:rPr lang="uk-UA" sz="2300" dirty="0">
                <a:solidFill>
                  <a:srgbClr val="006666"/>
                </a:solidFill>
              </a:rPr>
              <a:t>– </a:t>
            </a:r>
            <a:r>
              <a:rPr lang="uk-UA" sz="2300" dirty="0" err="1">
                <a:solidFill>
                  <a:srgbClr val="006666"/>
                </a:solidFill>
              </a:rPr>
              <a:t>завдання</a:t>
            </a:r>
            <a:r>
              <a:rPr lang="uk-UA" sz="2300" dirty="0">
                <a:solidFill>
                  <a:srgbClr val="006666"/>
                </a:solidFill>
              </a:rPr>
              <a:t> відкритої форми з розгорнутою відповіддю. Висновки, зроблені у розв’язанні, повинні бути достатньо обґрунтованими.</a:t>
            </a:r>
          </a:p>
          <a:p>
            <a:pPr marL="0" indent="0">
              <a:buFontTx/>
              <a:buNone/>
              <a:defRPr/>
            </a:pPr>
            <a:r>
              <a:rPr lang="uk-UA" sz="2300" b="1" dirty="0" smtClean="0">
                <a:solidFill>
                  <a:srgbClr val="006666"/>
                </a:solidFill>
              </a:rPr>
              <a:t>		4.</a:t>
            </a:r>
            <a:r>
              <a:rPr lang="uk-UA" sz="2300" dirty="0" smtClean="0">
                <a:solidFill>
                  <a:srgbClr val="006666"/>
                </a:solidFill>
              </a:rPr>
              <a:t> </a:t>
            </a:r>
            <a:r>
              <a:rPr lang="uk-UA" sz="2300" dirty="0">
                <a:solidFill>
                  <a:srgbClr val="006666"/>
                </a:solidFill>
              </a:rPr>
              <a:t>За даними рисунка знайдіть кут </a:t>
            </a:r>
            <a:r>
              <a:rPr lang="uk-UA" sz="2300" i="1" dirty="0">
                <a:solidFill>
                  <a:srgbClr val="006666"/>
                </a:solidFill>
              </a:rPr>
              <a:t>х</a:t>
            </a:r>
            <a:r>
              <a:rPr lang="uk-UA" sz="2300" dirty="0">
                <a:solidFill>
                  <a:srgbClr val="006666"/>
                </a:solidFill>
              </a:rPr>
              <a:t> (точка </a:t>
            </a:r>
            <a:r>
              <a:rPr lang="uk-UA" sz="2300" dirty="0" smtClean="0">
                <a:solidFill>
                  <a:srgbClr val="006666"/>
                </a:solidFill>
              </a:rPr>
              <a:t>			</a:t>
            </a:r>
            <a:r>
              <a:rPr lang="uk-UA" sz="2300" i="1" dirty="0" smtClean="0">
                <a:solidFill>
                  <a:srgbClr val="006666"/>
                </a:solidFill>
              </a:rPr>
              <a:t>О</a:t>
            </a:r>
            <a:r>
              <a:rPr lang="uk-UA" sz="2300" dirty="0" smtClean="0">
                <a:solidFill>
                  <a:srgbClr val="006666"/>
                </a:solidFill>
              </a:rPr>
              <a:t> </a:t>
            </a:r>
            <a:r>
              <a:rPr lang="uk-UA" sz="2300" dirty="0">
                <a:solidFill>
                  <a:srgbClr val="006666"/>
                </a:solidFill>
              </a:rPr>
              <a:t>– центр кола).</a:t>
            </a:r>
          </a:p>
          <a:p>
            <a:pPr marL="457200" indent="-457200">
              <a:buFontTx/>
              <a:buAutoNum type="arabicPeriod" startAt="4"/>
              <a:defRPr/>
            </a:pPr>
            <a:endParaRPr lang="uk-UA" sz="2300" dirty="0" smtClean="0">
              <a:solidFill>
                <a:srgbClr val="006666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uk-UA" sz="2300" b="1" dirty="0" smtClean="0">
                <a:solidFill>
                  <a:srgbClr val="006666"/>
                </a:solidFill>
              </a:rPr>
              <a:t>	</a:t>
            </a:r>
          </a:p>
          <a:p>
            <a:pPr marL="0" indent="0">
              <a:buFontTx/>
              <a:buNone/>
              <a:defRPr/>
            </a:pPr>
            <a:endParaRPr lang="uk-UA" sz="2300" b="1" dirty="0">
              <a:solidFill>
                <a:srgbClr val="006666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uk-UA" sz="2300" b="1" dirty="0" smtClean="0">
                <a:solidFill>
                  <a:srgbClr val="006666"/>
                </a:solidFill>
              </a:rPr>
              <a:t>		5</a:t>
            </a:r>
            <a:r>
              <a:rPr lang="uk-UA" sz="2300" b="1" dirty="0">
                <a:solidFill>
                  <a:srgbClr val="006666"/>
                </a:solidFill>
              </a:rPr>
              <a:t>. </a:t>
            </a:r>
            <a:r>
              <a:rPr lang="uk-UA" sz="2300" dirty="0">
                <a:solidFill>
                  <a:srgbClr val="006666"/>
                </a:solidFill>
              </a:rPr>
              <a:t>Чотирикутник </a:t>
            </a:r>
            <a:r>
              <a:rPr lang="en-US" sz="2300" i="1" dirty="0">
                <a:solidFill>
                  <a:srgbClr val="006666"/>
                </a:solidFill>
              </a:rPr>
              <a:t>ABCD</a:t>
            </a:r>
            <a:r>
              <a:rPr lang="ru-RU" sz="2300" dirty="0">
                <a:solidFill>
                  <a:srgbClr val="006666"/>
                </a:solidFill>
              </a:rPr>
              <a:t> – </a:t>
            </a:r>
            <a:r>
              <a:rPr lang="uk-UA" sz="2300" dirty="0">
                <a:solidFill>
                  <a:srgbClr val="006666"/>
                </a:solidFill>
              </a:rPr>
              <a:t> вписаний в коло, </a:t>
            </a:r>
            <a:r>
              <a:rPr lang="uk-UA" sz="2300" dirty="0" smtClean="0">
                <a:solidFill>
                  <a:srgbClr val="006666"/>
                </a:solidFill>
              </a:rPr>
              <a:t>			</a:t>
            </a:r>
            <a:r>
              <a:rPr lang="uk-UA" altLang="uk-UA" sz="2400" dirty="0" smtClean="0">
                <a:solidFill>
                  <a:srgbClr val="006666"/>
                </a:solidFill>
              </a:rPr>
              <a:t>∠</a:t>
            </a:r>
            <a:r>
              <a:rPr lang="uk-UA" sz="2300" i="1" dirty="0">
                <a:solidFill>
                  <a:srgbClr val="006666"/>
                </a:solidFill>
              </a:rPr>
              <a:t>А</a:t>
            </a:r>
            <a:r>
              <a:rPr lang="uk-UA" sz="2300" dirty="0">
                <a:solidFill>
                  <a:srgbClr val="006666"/>
                </a:solidFill>
              </a:rPr>
              <a:t>:</a:t>
            </a:r>
            <a:r>
              <a:rPr lang="uk-UA" altLang="uk-UA" sz="2400" dirty="0">
                <a:solidFill>
                  <a:srgbClr val="006666"/>
                </a:solidFill>
              </a:rPr>
              <a:t>∠</a:t>
            </a:r>
            <a:r>
              <a:rPr lang="uk-UA" sz="2300" i="1" dirty="0">
                <a:solidFill>
                  <a:srgbClr val="006666"/>
                </a:solidFill>
              </a:rPr>
              <a:t>В</a:t>
            </a:r>
            <a:r>
              <a:rPr lang="uk-UA" sz="2300" dirty="0">
                <a:solidFill>
                  <a:srgbClr val="006666"/>
                </a:solidFill>
              </a:rPr>
              <a:t>:</a:t>
            </a:r>
            <a:r>
              <a:rPr lang="uk-UA" altLang="uk-UA" sz="2400" dirty="0">
                <a:solidFill>
                  <a:srgbClr val="006666"/>
                </a:solidFill>
              </a:rPr>
              <a:t>∠</a:t>
            </a:r>
            <a:r>
              <a:rPr lang="uk-UA" sz="2300" i="1" dirty="0">
                <a:solidFill>
                  <a:srgbClr val="006666"/>
                </a:solidFill>
              </a:rPr>
              <a:t>С</a:t>
            </a:r>
            <a:r>
              <a:rPr lang="uk-UA" sz="2300" dirty="0">
                <a:solidFill>
                  <a:srgbClr val="006666"/>
                </a:solidFill>
              </a:rPr>
              <a:t>=7:9:11. Діагональ </a:t>
            </a:r>
            <a:r>
              <a:rPr lang="uk-UA" sz="2300" i="1" dirty="0">
                <a:solidFill>
                  <a:srgbClr val="006666"/>
                </a:solidFill>
              </a:rPr>
              <a:t>АС</a:t>
            </a:r>
            <a:r>
              <a:rPr lang="uk-UA" sz="2300" dirty="0">
                <a:solidFill>
                  <a:srgbClr val="006666"/>
                </a:solidFill>
              </a:rPr>
              <a:t> чотирикутника </a:t>
            </a:r>
            <a:r>
              <a:rPr lang="uk-UA" sz="2300" dirty="0" smtClean="0">
                <a:solidFill>
                  <a:srgbClr val="006666"/>
                </a:solidFill>
              </a:rPr>
              <a:t>		дорівнює </a:t>
            </a:r>
            <a:r>
              <a:rPr lang="uk-UA" sz="2300" dirty="0">
                <a:solidFill>
                  <a:srgbClr val="006666"/>
                </a:solidFill>
              </a:rPr>
              <a:t>16 см. Знайти радіус кола.</a:t>
            </a:r>
          </a:p>
          <a:p>
            <a:pPr marL="457200" indent="-457200">
              <a:buFontTx/>
              <a:buAutoNum type="arabicPeriod" startAt="4"/>
              <a:defRPr/>
            </a:pPr>
            <a:endParaRPr lang="uk-UA" sz="2300" dirty="0" smtClean="0">
              <a:solidFill>
                <a:srgbClr val="006666"/>
              </a:solidFill>
            </a:endParaRPr>
          </a:p>
        </p:txBody>
      </p:sp>
      <p:sp>
        <p:nvSpPr>
          <p:cNvPr id="57348" name="Rectangle 8"/>
          <p:cNvSpPr>
            <a:spLocks noChangeArrowheads="1"/>
          </p:cNvSpPr>
          <p:nvPr/>
        </p:nvSpPr>
        <p:spPr bwMode="auto">
          <a:xfrm>
            <a:off x="2514600" y="36179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5715000" algn="l"/>
              </a:tabLst>
            </a:pPr>
            <a:endParaRPr lang="uk-UA"/>
          </a:p>
        </p:txBody>
      </p:sp>
      <p:pic>
        <p:nvPicPr>
          <p:cNvPr id="573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0788" y="3146425"/>
            <a:ext cx="2087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59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57190" r="42805" b="17131"/>
          <a:stretch>
            <a:fillRect/>
          </a:stretch>
        </p:blipFill>
        <p:spPr bwMode="auto">
          <a:xfrm>
            <a:off x="1692275" y="1700213"/>
            <a:ext cx="4464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800" b="1" dirty="0" smtClean="0">
                <a:solidFill>
                  <a:srgbClr val="006666"/>
                </a:solidFill>
              </a:rPr>
              <a:t>Який кут називають плоским кутом?</a:t>
            </a:r>
          </a:p>
        </p:txBody>
      </p:sp>
      <p:sp>
        <p:nvSpPr>
          <p:cNvPr id="1029" name="Місце для вмісту 2"/>
          <p:cNvSpPr>
            <a:spLocks noGrp="1"/>
          </p:cNvSpPr>
          <p:nvPr>
            <p:ph idx="1"/>
          </p:nvPr>
        </p:nvSpPr>
        <p:spPr>
          <a:xfrm>
            <a:off x="357188" y="1357313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uk-UA" altLang="uk-UA" dirty="0" smtClean="0">
              <a:solidFill>
                <a:srgbClr val="006666"/>
              </a:solidFill>
            </a:endParaRPr>
          </a:p>
          <a:p>
            <a:pPr marL="0" indent="0" eaLnBrk="1" hangingPunct="1">
              <a:buFontTx/>
              <a:buNone/>
            </a:pPr>
            <a:endParaRPr lang="uk-UA" altLang="uk-UA" dirty="0" smtClean="0">
              <a:solidFill>
                <a:srgbClr val="006666"/>
              </a:solidFill>
            </a:endParaRPr>
          </a:p>
          <a:p>
            <a:pPr marL="0" indent="0" eaLnBrk="1" hangingPunct="1">
              <a:buFontTx/>
              <a:buNone/>
            </a:pPr>
            <a:endParaRPr lang="uk-UA" altLang="uk-UA" dirty="0" smtClean="0">
              <a:solidFill>
                <a:srgbClr val="006666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uk-UA" altLang="uk-UA" sz="2400" dirty="0" smtClean="0">
                <a:solidFill>
                  <a:srgbClr val="006666"/>
                </a:solidFill>
              </a:rPr>
              <a:t>            </a:t>
            </a:r>
          </a:p>
          <a:p>
            <a:pPr marL="0" indent="0" eaLnBrk="1" hangingPunct="1">
              <a:buFontTx/>
              <a:buNone/>
            </a:pPr>
            <a:r>
              <a:rPr lang="uk-UA" altLang="uk-UA" sz="2400" dirty="0" smtClean="0">
                <a:solidFill>
                  <a:srgbClr val="006666"/>
                </a:solidFill>
              </a:rPr>
              <a:t>                 </a:t>
            </a:r>
          </a:p>
          <a:p>
            <a:pPr marL="0" indent="0" eaLnBrk="1" hangingPunct="1">
              <a:buFontTx/>
              <a:buNone/>
            </a:pPr>
            <a:r>
              <a:rPr lang="uk-UA" altLang="uk-UA" sz="2400" dirty="0" smtClean="0">
                <a:solidFill>
                  <a:srgbClr val="006666"/>
                </a:solidFill>
              </a:rPr>
              <a:t>                    Кут АОВ ділить площину на дві частини, </a:t>
            </a:r>
          </a:p>
          <a:p>
            <a:pPr marL="0" indent="0" eaLnBrk="1" hangingPunct="1">
              <a:buFontTx/>
              <a:buNone/>
            </a:pPr>
            <a:r>
              <a:rPr lang="uk-UA" altLang="uk-UA" sz="2400" dirty="0" smtClean="0">
                <a:solidFill>
                  <a:srgbClr val="006666"/>
                </a:solidFill>
              </a:rPr>
              <a:t>                кожну з яких називають </a:t>
            </a:r>
            <a:r>
              <a:rPr lang="uk-UA" altLang="uk-UA" sz="2400" b="1" u="sng" dirty="0" smtClean="0">
                <a:solidFill>
                  <a:srgbClr val="006666"/>
                </a:solidFill>
              </a:rPr>
              <a:t>плоским кутом.</a:t>
            </a:r>
          </a:p>
          <a:p>
            <a:pPr marL="0" indent="0" eaLnBrk="1" hangingPunct="1">
              <a:buFontTx/>
              <a:buNone/>
            </a:pPr>
            <a:r>
              <a:rPr lang="uk-UA" altLang="uk-UA" sz="2400" dirty="0" smtClean="0">
                <a:solidFill>
                  <a:srgbClr val="006666"/>
                </a:solidFill>
              </a:rPr>
              <a:t>	       Плоскі кути зі спільними сторонами називають 	  доповняльними.</a:t>
            </a:r>
          </a:p>
        </p:txBody>
      </p:sp>
      <p:graphicFrame>
        <p:nvGraphicFramePr>
          <p:cNvPr id="1026" name="Об'єкт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63713" y="1989138"/>
            <a:ext cx="35083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1031" name="TextBox 12"/>
          <p:cNvSpPr txBox="1">
            <a:spLocks noChangeArrowheads="1"/>
          </p:cNvSpPr>
          <p:nvPr/>
        </p:nvSpPr>
        <p:spPr bwMode="auto">
          <a:xfrm>
            <a:off x="3786188" y="3000375"/>
            <a:ext cx="36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altLang="uk-UA">
                <a:solidFill>
                  <a:srgbClr val="006666"/>
                </a:solidFill>
              </a:rPr>
              <a:t>О</a:t>
            </a:r>
          </a:p>
        </p:txBody>
      </p:sp>
      <p:sp>
        <p:nvSpPr>
          <p:cNvPr id="1032" name="TextBox 13"/>
          <p:cNvSpPr txBox="1">
            <a:spLocks noChangeArrowheads="1"/>
          </p:cNvSpPr>
          <p:nvPr/>
        </p:nvSpPr>
        <p:spPr bwMode="auto">
          <a:xfrm>
            <a:off x="5818188" y="2843213"/>
            <a:ext cx="33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altLang="uk-UA">
                <a:solidFill>
                  <a:srgbClr val="006666"/>
                </a:solidFill>
              </a:rPr>
              <a:t>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6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15888"/>
            <a:ext cx="8064500" cy="1071562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006666"/>
                </a:solidFill>
              </a:rPr>
              <a:t>Завдання для перевірки знань з вивченої теми</a:t>
            </a:r>
            <a:br>
              <a:rPr lang="uk-UA" sz="2800" b="1" smtClean="0">
                <a:solidFill>
                  <a:srgbClr val="006666"/>
                </a:solidFill>
              </a:rPr>
            </a:br>
            <a:r>
              <a:rPr lang="uk-UA" sz="2400" b="1" smtClean="0">
                <a:solidFill>
                  <a:srgbClr val="006666"/>
                </a:solidFill>
              </a:rPr>
              <a:t>Варіант - 3</a:t>
            </a:r>
            <a:endParaRPr lang="uk-UA" sz="2800" b="1" smtClean="0">
              <a:solidFill>
                <a:srgbClr val="006666"/>
              </a:solidFill>
            </a:endParaRP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155700"/>
            <a:ext cx="8280400" cy="54737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sz="2300" b="1" smtClean="0">
                <a:solidFill>
                  <a:srgbClr val="006666"/>
                </a:solidFill>
              </a:rPr>
              <a:t>Завдання 1-2</a:t>
            </a:r>
            <a:r>
              <a:rPr lang="uk-UA" sz="2300" smtClean="0">
                <a:solidFill>
                  <a:srgbClr val="006666"/>
                </a:solidFill>
              </a:rPr>
              <a:t> мають по 5 варіантів відповіді, серед яких лише одна правильна. Виберіть правильну, на вашу думку, відповідь і позначте її у бланку відповідей.</a:t>
            </a: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		</a:t>
            </a:r>
            <a:r>
              <a:rPr lang="uk-UA" sz="2300" b="1" smtClean="0">
                <a:solidFill>
                  <a:srgbClr val="006666"/>
                </a:solidFill>
              </a:rPr>
              <a:t>1.</a:t>
            </a:r>
            <a:r>
              <a:rPr lang="uk-UA" sz="2300" smtClean="0">
                <a:solidFill>
                  <a:srgbClr val="006666"/>
                </a:solidFill>
              </a:rPr>
              <a:t> За даними на рисунку знайдіть градусну міру 				кута </a:t>
            </a:r>
            <a:r>
              <a:rPr lang="uk-UA" sz="2300" i="1" smtClean="0">
                <a:solidFill>
                  <a:srgbClr val="006666"/>
                </a:solidFill>
              </a:rPr>
              <a:t>АВС</a:t>
            </a:r>
            <a:r>
              <a:rPr lang="uk-UA" sz="2300" smtClean="0">
                <a:solidFill>
                  <a:srgbClr val="006666"/>
                </a:solidFill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uk-UA" sz="2300" smtClean="0">
              <a:solidFill>
                <a:srgbClr val="006666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	  </a:t>
            </a: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		</a:t>
            </a:r>
          </a:p>
          <a:p>
            <a:pPr marL="0" indent="0" eaLnBrk="1" hangingPunct="1">
              <a:buFontTx/>
              <a:buNone/>
            </a:pPr>
            <a:r>
              <a:rPr lang="uk-UA" sz="2300" b="1" smtClean="0">
                <a:solidFill>
                  <a:srgbClr val="006666"/>
                </a:solidFill>
              </a:rPr>
              <a:t>		2. </a:t>
            </a:r>
            <a:r>
              <a:rPr lang="uk-UA" sz="2300" i="1" smtClean="0">
                <a:solidFill>
                  <a:srgbClr val="006666"/>
                </a:solidFill>
              </a:rPr>
              <a:t>А</a:t>
            </a:r>
            <a:r>
              <a:rPr lang="en-US" sz="2300" i="1" smtClean="0">
                <a:solidFill>
                  <a:srgbClr val="006666"/>
                </a:solidFill>
              </a:rPr>
              <a:t>D</a:t>
            </a:r>
            <a:r>
              <a:rPr lang="en-US" sz="2300" smtClean="0">
                <a:solidFill>
                  <a:srgbClr val="006666"/>
                </a:solidFill>
              </a:rPr>
              <a:t> </a:t>
            </a:r>
            <a:r>
              <a:rPr lang="uk-UA" sz="2300" smtClean="0">
                <a:solidFill>
                  <a:srgbClr val="006666"/>
                </a:solidFill>
              </a:rPr>
              <a:t>= 60°,  </a:t>
            </a:r>
            <a:r>
              <a:rPr lang="uk-UA" sz="2300" i="1" smtClean="0">
                <a:solidFill>
                  <a:srgbClr val="006666"/>
                </a:solidFill>
              </a:rPr>
              <a:t>ВС</a:t>
            </a:r>
            <a:r>
              <a:rPr lang="uk-UA" sz="2300" smtClean="0">
                <a:solidFill>
                  <a:srgbClr val="006666"/>
                </a:solidFill>
              </a:rPr>
              <a:t> = 80°. Знайти градусну міру кута 				</a:t>
            </a:r>
            <a:r>
              <a:rPr lang="uk-UA" sz="2300" i="1" smtClean="0">
                <a:solidFill>
                  <a:srgbClr val="006666"/>
                </a:solidFill>
              </a:rPr>
              <a:t>АМС.</a:t>
            </a:r>
            <a:endParaRPr lang="uk-UA" sz="2300" smtClean="0">
              <a:solidFill>
                <a:srgbClr val="006666"/>
              </a:solidFill>
            </a:endParaRPr>
          </a:p>
        </p:txBody>
      </p:sp>
      <p:sp>
        <p:nvSpPr>
          <p:cNvPr id="58372" name="Rectangle 8"/>
          <p:cNvSpPr>
            <a:spLocks noChangeArrowheads="1"/>
          </p:cNvSpPr>
          <p:nvPr/>
        </p:nvSpPr>
        <p:spPr bwMode="auto">
          <a:xfrm>
            <a:off x="2514600" y="36179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5715000" algn="l"/>
              </a:tabLst>
            </a:pPr>
            <a:endParaRPr lang="uk-UA"/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798763"/>
            <a:ext cx="131762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4" name="Picture 3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2514600" y="4941888"/>
            <a:ext cx="1517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11638" y="3206750"/>
          <a:ext cx="4114800" cy="6309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А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Б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В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Г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Д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10°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90°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5°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20°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6666"/>
                          </a:solidFill>
                          <a:effectLst/>
                        </a:rPr>
                        <a:t>30°</a:t>
                      </a:r>
                      <a:endParaRPr lang="uk-UA" sz="1800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4663" y="5445125"/>
          <a:ext cx="4114800" cy="6309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А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Б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В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Г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Д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80°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60°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130°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140°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6666"/>
                          </a:solidFill>
                          <a:effectLst/>
                        </a:rPr>
                        <a:t>110°</a:t>
                      </a:r>
                      <a:endParaRPr lang="uk-UA" sz="1800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60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15888"/>
            <a:ext cx="8064500" cy="1071562"/>
          </a:xfrm>
        </p:spPr>
        <p:txBody>
          <a:bodyPr/>
          <a:lstStyle/>
          <a:p>
            <a:pPr eaLnBrk="1" hangingPunct="1"/>
            <a:endParaRPr lang="uk-UA" sz="2800" b="1" smtClean="0">
              <a:solidFill>
                <a:srgbClr val="006666"/>
              </a:solidFill>
            </a:endParaRP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155700"/>
            <a:ext cx="8280400" cy="54737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sz="2300" b="1" smtClean="0">
                <a:solidFill>
                  <a:srgbClr val="006666"/>
                </a:solidFill>
              </a:rPr>
              <a:t>Завдання 3 </a:t>
            </a:r>
            <a:r>
              <a:rPr lang="uk-UA" sz="2300" smtClean="0">
                <a:solidFill>
                  <a:srgbClr val="006666"/>
                </a:solidFill>
              </a:rPr>
              <a:t>передбачає встановлення відповідності. До кожного рядка, позначеного цифрою, доберіть один відповідний, позначений буквою.</a:t>
            </a:r>
          </a:p>
          <a:p>
            <a:pPr marL="0" indent="0">
              <a:buFontTx/>
              <a:buNone/>
            </a:pPr>
            <a:r>
              <a:rPr lang="uk-UA" sz="2300" b="1" smtClean="0">
                <a:solidFill>
                  <a:srgbClr val="006666"/>
                </a:solidFill>
              </a:rPr>
              <a:t>3</a:t>
            </a:r>
            <a:r>
              <a:rPr lang="uk-UA" sz="2300" smtClean="0">
                <a:solidFill>
                  <a:srgbClr val="006666"/>
                </a:solidFill>
              </a:rPr>
              <a:t>. Точка </a:t>
            </a:r>
            <a:r>
              <a:rPr lang="uk-UA" sz="2300" i="1" smtClean="0">
                <a:solidFill>
                  <a:srgbClr val="006666"/>
                </a:solidFill>
              </a:rPr>
              <a:t>О</a:t>
            </a:r>
            <a:r>
              <a:rPr lang="uk-UA" sz="2300" smtClean="0">
                <a:solidFill>
                  <a:srgbClr val="006666"/>
                </a:solidFill>
              </a:rPr>
              <a:t> – центр кола, </a:t>
            </a:r>
            <a:r>
              <a:rPr lang="uk-UA" sz="2300" i="1" smtClean="0">
                <a:solidFill>
                  <a:srgbClr val="006666"/>
                </a:solidFill>
              </a:rPr>
              <a:t>АС = </a:t>
            </a:r>
            <a:r>
              <a:rPr lang="uk-UA" sz="2300" smtClean="0">
                <a:solidFill>
                  <a:srgbClr val="006666"/>
                </a:solidFill>
              </a:rPr>
              <a:t>60°. Встановіть відповідність між кутами    (1-4) та їх градусними мірами (А-Д):</a:t>
            </a: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357563"/>
            <a:ext cx="20161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4663" y="4121150"/>
          <a:ext cx="3726815" cy="15773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1480"/>
                <a:gridCol w="1371600"/>
                <a:gridCol w="379095"/>
                <a:gridCol w="156464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1)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АОС;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А)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60°;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2)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АКС;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Б)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90°;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3)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АОВ;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В)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30°;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4)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ВАС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Г)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180°;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 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 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Д)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6666"/>
                          </a:solidFill>
                          <a:effectLst/>
                        </a:rPr>
                        <a:t>120°.</a:t>
                      </a:r>
                      <a:endParaRPr lang="uk-UA" sz="1600" b="1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61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15888"/>
            <a:ext cx="8064500" cy="1071562"/>
          </a:xfrm>
        </p:spPr>
        <p:txBody>
          <a:bodyPr/>
          <a:lstStyle/>
          <a:p>
            <a:pPr eaLnBrk="1" hangingPunct="1"/>
            <a:endParaRPr lang="uk-UA" sz="2800" b="1" smtClean="0">
              <a:solidFill>
                <a:srgbClr val="006666"/>
              </a:solidFill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155700"/>
            <a:ext cx="8353425" cy="54737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2300" b="1" dirty="0">
                <a:solidFill>
                  <a:srgbClr val="006666"/>
                </a:solidFill>
              </a:rPr>
              <a:t>Завдання 4-5 </a:t>
            </a:r>
            <a:r>
              <a:rPr lang="uk-UA" sz="2300" dirty="0">
                <a:solidFill>
                  <a:srgbClr val="006666"/>
                </a:solidFill>
              </a:rPr>
              <a:t>– </a:t>
            </a:r>
            <a:r>
              <a:rPr lang="uk-UA" sz="2300" dirty="0" err="1">
                <a:solidFill>
                  <a:srgbClr val="006666"/>
                </a:solidFill>
              </a:rPr>
              <a:t>завдання</a:t>
            </a:r>
            <a:r>
              <a:rPr lang="uk-UA" sz="2300" dirty="0">
                <a:solidFill>
                  <a:srgbClr val="006666"/>
                </a:solidFill>
              </a:rPr>
              <a:t> відкритої форми з розгорнутою відповіддю. Висновки, зроблені у розв’язанні, повинні бути достатньо обґрунтованими.</a:t>
            </a:r>
          </a:p>
          <a:p>
            <a:pPr marL="0" indent="0">
              <a:buFontTx/>
              <a:buNone/>
              <a:defRPr/>
            </a:pPr>
            <a:r>
              <a:rPr lang="uk-UA" sz="2300" b="1" dirty="0" smtClean="0">
                <a:solidFill>
                  <a:srgbClr val="006666"/>
                </a:solidFill>
              </a:rPr>
              <a:t>		4.</a:t>
            </a:r>
            <a:r>
              <a:rPr lang="uk-UA" sz="2300" dirty="0" smtClean="0">
                <a:solidFill>
                  <a:srgbClr val="006666"/>
                </a:solidFill>
              </a:rPr>
              <a:t> </a:t>
            </a:r>
            <a:r>
              <a:rPr lang="uk-UA" sz="2300" dirty="0">
                <a:solidFill>
                  <a:srgbClr val="006666"/>
                </a:solidFill>
              </a:rPr>
              <a:t>За даними рисунка знайдіть кут </a:t>
            </a:r>
            <a:r>
              <a:rPr lang="uk-UA" sz="2300" i="1" dirty="0">
                <a:solidFill>
                  <a:srgbClr val="006666"/>
                </a:solidFill>
              </a:rPr>
              <a:t>х</a:t>
            </a:r>
            <a:r>
              <a:rPr lang="uk-UA" sz="2300" dirty="0">
                <a:solidFill>
                  <a:srgbClr val="006666"/>
                </a:solidFill>
              </a:rPr>
              <a:t> (точка </a:t>
            </a:r>
            <a:r>
              <a:rPr lang="uk-UA" sz="2300" dirty="0" smtClean="0">
                <a:solidFill>
                  <a:srgbClr val="006666"/>
                </a:solidFill>
              </a:rPr>
              <a:t>			</a:t>
            </a:r>
            <a:r>
              <a:rPr lang="uk-UA" sz="2300" i="1" dirty="0" smtClean="0">
                <a:solidFill>
                  <a:srgbClr val="006666"/>
                </a:solidFill>
              </a:rPr>
              <a:t>О</a:t>
            </a:r>
            <a:r>
              <a:rPr lang="uk-UA" sz="2300" dirty="0" smtClean="0">
                <a:solidFill>
                  <a:srgbClr val="006666"/>
                </a:solidFill>
              </a:rPr>
              <a:t> </a:t>
            </a:r>
            <a:r>
              <a:rPr lang="uk-UA" sz="2300" dirty="0">
                <a:solidFill>
                  <a:srgbClr val="006666"/>
                </a:solidFill>
              </a:rPr>
              <a:t>– центр кола).</a:t>
            </a:r>
          </a:p>
          <a:p>
            <a:pPr marL="457200" indent="-457200">
              <a:buFontTx/>
              <a:buAutoNum type="arabicPeriod" startAt="4"/>
              <a:defRPr/>
            </a:pPr>
            <a:endParaRPr lang="uk-UA" sz="2300" dirty="0" smtClean="0">
              <a:solidFill>
                <a:srgbClr val="006666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uk-UA" sz="2300" b="1" dirty="0" smtClean="0">
                <a:solidFill>
                  <a:srgbClr val="006666"/>
                </a:solidFill>
              </a:rPr>
              <a:t>	</a:t>
            </a:r>
          </a:p>
          <a:p>
            <a:pPr marL="0" indent="0">
              <a:buFontTx/>
              <a:buNone/>
              <a:defRPr/>
            </a:pPr>
            <a:endParaRPr lang="uk-UA" sz="2300" b="1" dirty="0">
              <a:solidFill>
                <a:srgbClr val="006666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uk-UA" sz="2300" b="1" dirty="0" smtClean="0">
                <a:solidFill>
                  <a:srgbClr val="006666"/>
                </a:solidFill>
              </a:rPr>
              <a:t>		5</a:t>
            </a:r>
            <a:r>
              <a:rPr lang="uk-UA" sz="2300" b="1" dirty="0">
                <a:solidFill>
                  <a:srgbClr val="006666"/>
                </a:solidFill>
              </a:rPr>
              <a:t>. </a:t>
            </a:r>
            <a:r>
              <a:rPr lang="uk-UA" sz="2300" dirty="0">
                <a:solidFill>
                  <a:srgbClr val="006666"/>
                </a:solidFill>
              </a:rPr>
              <a:t>Периметр прямокутної трапеції, описаної </a:t>
            </a:r>
            <a:r>
              <a:rPr lang="uk-UA" sz="2300" dirty="0" smtClean="0">
                <a:solidFill>
                  <a:srgbClr val="006666"/>
                </a:solidFill>
              </a:rPr>
              <a:t>		навколо </a:t>
            </a:r>
            <a:r>
              <a:rPr lang="uk-UA" sz="2300" dirty="0">
                <a:solidFill>
                  <a:srgbClr val="006666"/>
                </a:solidFill>
              </a:rPr>
              <a:t>кола, дорівнює 88 см. Знайти бічну </a:t>
            </a:r>
            <a:r>
              <a:rPr lang="uk-UA" sz="2300" dirty="0" smtClean="0">
                <a:solidFill>
                  <a:srgbClr val="006666"/>
                </a:solidFill>
              </a:rPr>
              <a:t>		сторону </a:t>
            </a:r>
            <a:r>
              <a:rPr lang="uk-UA" sz="2300" dirty="0">
                <a:solidFill>
                  <a:srgbClr val="006666"/>
                </a:solidFill>
              </a:rPr>
              <a:t>трапеції, яка не перпендикулярна </a:t>
            </a:r>
            <a:r>
              <a:rPr lang="uk-UA" sz="2300" dirty="0" smtClean="0">
                <a:solidFill>
                  <a:srgbClr val="006666"/>
                </a:solidFill>
              </a:rPr>
              <a:t>			основам</a:t>
            </a:r>
            <a:r>
              <a:rPr lang="uk-UA" sz="2300" dirty="0">
                <a:solidFill>
                  <a:srgbClr val="006666"/>
                </a:solidFill>
              </a:rPr>
              <a:t>, якщо  радіус кола 6 см.</a:t>
            </a:r>
            <a:endParaRPr lang="uk-UA" sz="2300" dirty="0" smtClean="0">
              <a:solidFill>
                <a:srgbClr val="006666"/>
              </a:solidFill>
            </a:endParaRPr>
          </a:p>
        </p:txBody>
      </p:sp>
      <p:sp>
        <p:nvSpPr>
          <p:cNvPr id="60420" name="Rectangle 8"/>
          <p:cNvSpPr>
            <a:spLocks noChangeArrowheads="1"/>
          </p:cNvSpPr>
          <p:nvPr/>
        </p:nvSpPr>
        <p:spPr bwMode="auto">
          <a:xfrm>
            <a:off x="2514600" y="36179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5715000" algn="l"/>
              </a:tabLst>
            </a:pPr>
            <a:endParaRPr lang="uk-UA"/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2355850" y="3068638"/>
            <a:ext cx="23431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62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15888"/>
            <a:ext cx="8064500" cy="1071562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006666"/>
                </a:solidFill>
              </a:rPr>
              <a:t>Завдання для перевірки знань з вивченої теми</a:t>
            </a:r>
            <a:br>
              <a:rPr lang="uk-UA" sz="2800" b="1" smtClean="0">
                <a:solidFill>
                  <a:srgbClr val="006666"/>
                </a:solidFill>
              </a:rPr>
            </a:br>
            <a:r>
              <a:rPr lang="uk-UA" sz="2400" b="1" smtClean="0">
                <a:solidFill>
                  <a:srgbClr val="006666"/>
                </a:solidFill>
              </a:rPr>
              <a:t>Варіант - 4</a:t>
            </a:r>
            <a:endParaRPr lang="uk-UA" sz="2800" b="1" smtClean="0">
              <a:solidFill>
                <a:srgbClr val="006666"/>
              </a:solidFill>
            </a:endParaRP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155700"/>
            <a:ext cx="8280400" cy="54737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sz="2300" b="1" smtClean="0">
                <a:solidFill>
                  <a:srgbClr val="006666"/>
                </a:solidFill>
              </a:rPr>
              <a:t>Завдання 1-2</a:t>
            </a:r>
            <a:r>
              <a:rPr lang="uk-UA" sz="2300" smtClean="0">
                <a:solidFill>
                  <a:srgbClr val="006666"/>
                </a:solidFill>
              </a:rPr>
              <a:t> мають по 5 варіантів відповіді, серед яких лише одна правильна. Виберіть правильну, на вашу думку, відповідь і позначте її у бланку відповідей.</a:t>
            </a: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		</a:t>
            </a:r>
            <a:r>
              <a:rPr lang="uk-UA" sz="2300" b="1" smtClean="0">
                <a:solidFill>
                  <a:srgbClr val="006666"/>
                </a:solidFill>
              </a:rPr>
              <a:t>1.</a:t>
            </a:r>
            <a:r>
              <a:rPr lang="uk-UA" sz="2300" smtClean="0">
                <a:solidFill>
                  <a:srgbClr val="006666"/>
                </a:solidFill>
              </a:rPr>
              <a:t> За даними на рисунку знайдіть градусну міру 				кута </a:t>
            </a:r>
            <a:r>
              <a:rPr lang="uk-UA" sz="2300" i="1" smtClean="0">
                <a:solidFill>
                  <a:srgbClr val="006666"/>
                </a:solidFill>
              </a:rPr>
              <a:t>АВС</a:t>
            </a:r>
            <a:r>
              <a:rPr lang="uk-UA" sz="2300" smtClean="0">
                <a:solidFill>
                  <a:srgbClr val="006666"/>
                </a:solidFill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uk-UA" sz="2300" smtClean="0">
              <a:solidFill>
                <a:srgbClr val="006666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	  </a:t>
            </a:r>
          </a:p>
          <a:p>
            <a:pPr marL="0" indent="0" eaLnBrk="1" hangingPunct="1">
              <a:buFontTx/>
              <a:buNone/>
            </a:pPr>
            <a:r>
              <a:rPr lang="uk-UA" sz="2300" smtClean="0">
                <a:solidFill>
                  <a:srgbClr val="006666"/>
                </a:solidFill>
              </a:rPr>
              <a:t>		</a:t>
            </a:r>
          </a:p>
          <a:p>
            <a:pPr marL="0" indent="0" eaLnBrk="1" hangingPunct="1">
              <a:buFontTx/>
              <a:buNone/>
            </a:pPr>
            <a:r>
              <a:rPr lang="uk-UA" sz="2300" b="1" smtClean="0">
                <a:solidFill>
                  <a:srgbClr val="006666"/>
                </a:solidFill>
              </a:rPr>
              <a:t>		2. </a:t>
            </a:r>
            <a:r>
              <a:rPr lang="uk-UA" sz="2300" smtClean="0">
                <a:solidFill>
                  <a:srgbClr val="006666"/>
                </a:solidFill>
              </a:rPr>
              <a:t>У чотирикутнику </a:t>
            </a:r>
            <a:r>
              <a:rPr lang="uk-UA" sz="2300" i="1" smtClean="0">
                <a:solidFill>
                  <a:srgbClr val="006666"/>
                </a:solidFill>
              </a:rPr>
              <a:t>СРКМ</a:t>
            </a:r>
            <a:r>
              <a:rPr lang="uk-UA" sz="2300" smtClean="0">
                <a:solidFill>
                  <a:srgbClr val="006666"/>
                </a:solidFill>
              </a:rPr>
              <a:t> сторона </a:t>
            </a:r>
            <a:r>
              <a:rPr lang="uk-UA" sz="2300" i="1" smtClean="0">
                <a:solidFill>
                  <a:srgbClr val="006666"/>
                </a:solidFill>
              </a:rPr>
              <a:t>РС </a:t>
            </a:r>
            <a:r>
              <a:rPr lang="uk-UA" sz="2300" smtClean="0">
                <a:solidFill>
                  <a:srgbClr val="006666"/>
                </a:solidFill>
              </a:rPr>
              <a:t>на 1 см 		більша за сторону </a:t>
            </a:r>
            <a:r>
              <a:rPr lang="uk-UA" sz="2300" i="1" smtClean="0">
                <a:solidFill>
                  <a:srgbClr val="006666"/>
                </a:solidFill>
              </a:rPr>
              <a:t>СМ</a:t>
            </a:r>
            <a:r>
              <a:rPr lang="uk-UA" sz="2300" smtClean="0">
                <a:solidFill>
                  <a:srgbClr val="006666"/>
                </a:solidFill>
              </a:rPr>
              <a:t>. Знайти довжину сторони 				</a:t>
            </a:r>
            <a:r>
              <a:rPr lang="uk-UA" sz="2300" i="1" smtClean="0">
                <a:solidFill>
                  <a:srgbClr val="006666"/>
                </a:solidFill>
              </a:rPr>
              <a:t>КМ </a:t>
            </a:r>
            <a:r>
              <a:rPr lang="uk-UA" sz="2300" smtClean="0">
                <a:solidFill>
                  <a:srgbClr val="006666"/>
                </a:solidFill>
              </a:rPr>
              <a:t>чотирикутника</a:t>
            </a:r>
            <a:r>
              <a:rPr lang="uk-UA" sz="2300" i="1" smtClean="0">
                <a:solidFill>
                  <a:srgbClr val="006666"/>
                </a:solidFill>
              </a:rPr>
              <a:t>.</a:t>
            </a:r>
            <a:endParaRPr lang="uk-UA" sz="2300" smtClean="0">
              <a:solidFill>
                <a:srgbClr val="006666"/>
              </a:solidFill>
            </a:endParaRPr>
          </a:p>
        </p:txBody>
      </p:sp>
      <p:sp>
        <p:nvSpPr>
          <p:cNvPr id="61444" name="Rectangle 8"/>
          <p:cNvSpPr>
            <a:spLocks noChangeArrowheads="1"/>
          </p:cNvSpPr>
          <p:nvPr/>
        </p:nvSpPr>
        <p:spPr bwMode="auto">
          <a:xfrm>
            <a:off x="2514600" y="36179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5715000" algn="l"/>
              </a:tabLst>
            </a:pPr>
            <a:endParaRPr lang="uk-UA"/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2303463" y="2949575"/>
            <a:ext cx="13716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3488" y="5084763"/>
            <a:ext cx="13525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67175" y="3284538"/>
          <a:ext cx="4114800" cy="6309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А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Б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В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Г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Д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110°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90°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120°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20°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6666"/>
                          </a:solidFill>
                          <a:effectLst/>
                        </a:rPr>
                        <a:t>130°</a:t>
                      </a:r>
                      <a:endParaRPr lang="uk-UA" sz="1800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057650" y="5440363"/>
          <a:ext cx="4114800" cy="6309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А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6666"/>
                          </a:solidFill>
                          <a:effectLst/>
                        </a:rPr>
                        <a:t>Б</a:t>
                      </a:r>
                      <a:endParaRPr lang="uk-UA" sz="1600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В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Г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Д</a:t>
                      </a:r>
                      <a:endParaRPr lang="uk-UA" sz="16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8 см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11 см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12 см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6666"/>
                          </a:solidFill>
                          <a:effectLst/>
                        </a:rPr>
                        <a:t>19 см</a:t>
                      </a:r>
                      <a:endParaRPr lang="uk-UA" sz="180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6666"/>
                          </a:solidFill>
                          <a:effectLst/>
                        </a:rPr>
                        <a:t>5 см</a:t>
                      </a:r>
                      <a:endParaRPr lang="uk-UA" sz="1800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63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15888"/>
            <a:ext cx="8064500" cy="1071562"/>
          </a:xfrm>
        </p:spPr>
        <p:txBody>
          <a:bodyPr/>
          <a:lstStyle/>
          <a:p>
            <a:pPr eaLnBrk="1" hangingPunct="1"/>
            <a:endParaRPr lang="uk-UA" sz="2800" b="1" dirty="0" smtClean="0">
              <a:solidFill>
                <a:srgbClr val="006666"/>
              </a:solidFill>
            </a:endParaRP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155700"/>
            <a:ext cx="8280400" cy="54737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sz="2300" b="1" smtClean="0">
                <a:solidFill>
                  <a:srgbClr val="006666"/>
                </a:solidFill>
              </a:rPr>
              <a:t>Завдання 3 </a:t>
            </a:r>
            <a:r>
              <a:rPr lang="uk-UA" sz="2300" smtClean="0">
                <a:solidFill>
                  <a:srgbClr val="006666"/>
                </a:solidFill>
              </a:rPr>
              <a:t>передбачає встановлення відповідності. До кожного рядка, позначеного цифрою, доберіть один відповідний, позначений буквою.</a:t>
            </a:r>
          </a:p>
          <a:p>
            <a:pPr marL="0" indent="0">
              <a:buFontTx/>
              <a:buNone/>
            </a:pPr>
            <a:r>
              <a:rPr lang="uk-UA" sz="2300" b="1" smtClean="0">
                <a:solidFill>
                  <a:srgbClr val="006666"/>
                </a:solidFill>
              </a:rPr>
              <a:t>3</a:t>
            </a:r>
            <a:r>
              <a:rPr lang="uk-UA" sz="2300" smtClean="0">
                <a:solidFill>
                  <a:srgbClr val="006666"/>
                </a:solidFill>
              </a:rPr>
              <a:t>. Точка </a:t>
            </a:r>
            <a:r>
              <a:rPr lang="uk-UA" sz="2300" i="1" smtClean="0">
                <a:solidFill>
                  <a:srgbClr val="006666"/>
                </a:solidFill>
              </a:rPr>
              <a:t>О</a:t>
            </a:r>
            <a:r>
              <a:rPr lang="uk-UA" sz="2300" smtClean="0">
                <a:solidFill>
                  <a:srgbClr val="006666"/>
                </a:solidFill>
              </a:rPr>
              <a:t> – центр кола, </a:t>
            </a:r>
            <a:r>
              <a:rPr lang="uk-UA" sz="2300" i="1" smtClean="0">
                <a:solidFill>
                  <a:srgbClr val="006666"/>
                </a:solidFill>
              </a:rPr>
              <a:t>АС = </a:t>
            </a:r>
            <a:r>
              <a:rPr lang="uk-UA" sz="2300" smtClean="0">
                <a:solidFill>
                  <a:srgbClr val="006666"/>
                </a:solidFill>
              </a:rPr>
              <a:t>30°. Встановіть відповідність між кутами    (1-4) та їх градусними мірами (А-Д):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0" y="4292600"/>
          <a:ext cx="3726815" cy="15773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1480"/>
                <a:gridCol w="1371600"/>
                <a:gridCol w="379095"/>
                <a:gridCol w="156464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1)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АОС;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А)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120°;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2)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АВС;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Б)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180°;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3)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ВКС;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В)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30°;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4)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ВОА.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Г)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90°;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 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6666"/>
                          </a:solidFill>
                          <a:effectLst/>
                        </a:rPr>
                        <a:t> </a:t>
                      </a:r>
                      <a:endParaRPr lang="uk-UA" sz="1600" b="1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6666"/>
                          </a:solidFill>
                          <a:effectLst/>
                        </a:rPr>
                        <a:t>Д)</a:t>
                      </a:r>
                      <a:endParaRPr lang="uk-UA" sz="1600" b="1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6666"/>
                          </a:solidFill>
                          <a:effectLst/>
                        </a:rPr>
                        <a:t>60°.</a:t>
                      </a:r>
                      <a:endParaRPr lang="uk-UA" sz="1600" b="1" dirty="0">
                        <a:solidFill>
                          <a:srgbClr val="0066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2500" name="Picture 5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1692275" y="3381375"/>
            <a:ext cx="18716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64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15888"/>
            <a:ext cx="8064500" cy="1071562"/>
          </a:xfrm>
        </p:spPr>
        <p:txBody>
          <a:bodyPr/>
          <a:lstStyle/>
          <a:p>
            <a:pPr eaLnBrk="1" hangingPunct="1"/>
            <a:endParaRPr lang="uk-UA" sz="2800" b="1" smtClean="0">
              <a:solidFill>
                <a:srgbClr val="006666"/>
              </a:solidFill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155700"/>
            <a:ext cx="8353425" cy="54737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2300" b="1" dirty="0">
                <a:solidFill>
                  <a:srgbClr val="006666"/>
                </a:solidFill>
              </a:rPr>
              <a:t>Завдання 4-5 </a:t>
            </a:r>
            <a:r>
              <a:rPr lang="uk-UA" sz="2300" dirty="0">
                <a:solidFill>
                  <a:srgbClr val="006666"/>
                </a:solidFill>
              </a:rPr>
              <a:t>– </a:t>
            </a:r>
            <a:r>
              <a:rPr lang="uk-UA" sz="2300" dirty="0" err="1">
                <a:solidFill>
                  <a:srgbClr val="006666"/>
                </a:solidFill>
              </a:rPr>
              <a:t>завдання</a:t>
            </a:r>
            <a:r>
              <a:rPr lang="uk-UA" sz="2300" dirty="0">
                <a:solidFill>
                  <a:srgbClr val="006666"/>
                </a:solidFill>
              </a:rPr>
              <a:t> відкритої форми з розгорнутою відповіддю. Висновки, зроблені у розв’язанні, повинні бути достатньо обґрунтованими.</a:t>
            </a:r>
          </a:p>
          <a:p>
            <a:pPr marL="0" indent="0">
              <a:buFontTx/>
              <a:buNone/>
              <a:defRPr/>
            </a:pPr>
            <a:r>
              <a:rPr lang="uk-UA" sz="2300" b="1" dirty="0" smtClean="0">
                <a:solidFill>
                  <a:srgbClr val="006666"/>
                </a:solidFill>
              </a:rPr>
              <a:t>		4.</a:t>
            </a:r>
            <a:r>
              <a:rPr lang="uk-UA" sz="2300" dirty="0" smtClean="0">
                <a:solidFill>
                  <a:srgbClr val="006666"/>
                </a:solidFill>
              </a:rPr>
              <a:t> </a:t>
            </a:r>
            <a:r>
              <a:rPr lang="uk-UA" sz="2300" dirty="0">
                <a:solidFill>
                  <a:srgbClr val="006666"/>
                </a:solidFill>
              </a:rPr>
              <a:t>За даними рисунка знайдіть кут </a:t>
            </a:r>
            <a:r>
              <a:rPr lang="uk-UA" sz="2300" i="1" dirty="0">
                <a:solidFill>
                  <a:srgbClr val="006666"/>
                </a:solidFill>
              </a:rPr>
              <a:t>х</a:t>
            </a:r>
            <a:r>
              <a:rPr lang="uk-UA" sz="2300" dirty="0">
                <a:solidFill>
                  <a:srgbClr val="006666"/>
                </a:solidFill>
              </a:rPr>
              <a:t> (точка </a:t>
            </a:r>
            <a:r>
              <a:rPr lang="uk-UA" sz="2300" dirty="0" smtClean="0">
                <a:solidFill>
                  <a:srgbClr val="006666"/>
                </a:solidFill>
              </a:rPr>
              <a:t>			</a:t>
            </a:r>
            <a:r>
              <a:rPr lang="uk-UA" sz="2300" i="1" dirty="0" smtClean="0">
                <a:solidFill>
                  <a:srgbClr val="006666"/>
                </a:solidFill>
              </a:rPr>
              <a:t>О</a:t>
            </a:r>
            <a:r>
              <a:rPr lang="uk-UA" sz="2300" dirty="0" smtClean="0">
                <a:solidFill>
                  <a:srgbClr val="006666"/>
                </a:solidFill>
              </a:rPr>
              <a:t> </a:t>
            </a:r>
            <a:r>
              <a:rPr lang="uk-UA" sz="2300" dirty="0">
                <a:solidFill>
                  <a:srgbClr val="006666"/>
                </a:solidFill>
              </a:rPr>
              <a:t>– центр кола).</a:t>
            </a:r>
          </a:p>
          <a:p>
            <a:pPr marL="457200" indent="-457200">
              <a:buFontTx/>
              <a:buAutoNum type="arabicPeriod" startAt="4"/>
              <a:defRPr/>
            </a:pPr>
            <a:endParaRPr lang="uk-UA" sz="2300" dirty="0" smtClean="0">
              <a:solidFill>
                <a:srgbClr val="006666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uk-UA" sz="2300" b="1" dirty="0" smtClean="0">
                <a:solidFill>
                  <a:srgbClr val="006666"/>
                </a:solidFill>
              </a:rPr>
              <a:t>	</a:t>
            </a:r>
          </a:p>
          <a:p>
            <a:pPr marL="0" indent="0">
              <a:buFontTx/>
              <a:buNone/>
              <a:defRPr/>
            </a:pPr>
            <a:endParaRPr lang="uk-UA" sz="2300" b="1" dirty="0">
              <a:solidFill>
                <a:srgbClr val="006666"/>
              </a:solidFill>
            </a:endParaRPr>
          </a:p>
          <a:p>
            <a:pPr>
              <a:defRPr/>
            </a:pPr>
            <a:r>
              <a:rPr lang="uk-UA" sz="2300" b="1" dirty="0" smtClean="0">
                <a:solidFill>
                  <a:srgbClr val="006666"/>
                </a:solidFill>
              </a:rPr>
              <a:t>		5</a:t>
            </a:r>
            <a:r>
              <a:rPr lang="uk-UA" sz="2300" b="1" dirty="0">
                <a:solidFill>
                  <a:srgbClr val="006666"/>
                </a:solidFill>
              </a:rPr>
              <a:t>. </a:t>
            </a:r>
            <a:r>
              <a:rPr lang="uk-UA" sz="2300" dirty="0" smtClean="0">
                <a:solidFill>
                  <a:srgbClr val="006666"/>
                </a:solidFill>
              </a:rPr>
              <a:t>У коло вписано трикутник </a:t>
            </a:r>
            <a:r>
              <a:rPr lang="en-US" sz="2300" i="1" dirty="0" smtClean="0">
                <a:solidFill>
                  <a:srgbClr val="006666"/>
                </a:solidFill>
              </a:rPr>
              <a:t>ABC</a:t>
            </a:r>
            <a:r>
              <a:rPr lang="uk-UA" sz="2300" i="1" dirty="0" smtClean="0">
                <a:solidFill>
                  <a:srgbClr val="006666"/>
                </a:solidFill>
              </a:rPr>
              <a:t>.			</a:t>
            </a:r>
            <a:r>
              <a:rPr lang="uk-UA" sz="2300" dirty="0">
                <a:solidFill>
                  <a:srgbClr val="006666"/>
                </a:solidFill>
              </a:rPr>
              <a:t>	</a:t>
            </a:r>
            <a:r>
              <a:rPr lang="uk-UA" altLang="uk-UA" sz="2400" dirty="0">
                <a:solidFill>
                  <a:srgbClr val="006666"/>
                </a:solidFill>
              </a:rPr>
              <a:t>∠</a:t>
            </a:r>
            <a:r>
              <a:rPr lang="uk-UA" sz="2300" i="1" dirty="0">
                <a:solidFill>
                  <a:srgbClr val="006666"/>
                </a:solidFill>
              </a:rPr>
              <a:t>А</a:t>
            </a:r>
            <a:r>
              <a:rPr lang="uk-UA" sz="2300" dirty="0">
                <a:solidFill>
                  <a:srgbClr val="006666"/>
                </a:solidFill>
              </a:rPr>
              <a:t>:</a:t>
            </a:r>
            <a:r>
              <a:rPr lang="uk-UA" altLang="uk-UA" sz="2400" dirty="0">
                <a:solidFill>
                  <a:srgbClr val="006666"/>
                </a:solidFill>
              </a:rPr>
              <a:t>∠</a:t>
            </a:r>
            <a:r>
              <a:rPr lang="uk-UA" sz="2300" i="1" dirty="0">
                <a:solidFill>
                  <a:srgbClr val="006666"/>
                </a:solidFill>
              </a:rPr>
              <a:t>В</a:t>
            </a:r>
            <a:r>
              <a:rPr lang="uk-UA" sz="2300" dirty="0">
                <a:solidFill>
                  <a:srgbClr val="006666"/>
                </a:solidFill>
              </a:rPr>
              <a:t>:</a:t>
            </a:r>
            <a:r>
              <a:rPr lang="uk-UA" altLang="uk-UA" sz="2400" dirty="0">
                <a:solidFill>
                  <a:srgbClr val="006666"/>
                </a:solidFill>
              </a:rPr>
              <a:t>∠</a:t>
            </a:r>
            <a:r>
              <a:rPr lang="uk-UA" sz="2300" i="1" dirty="0" smtClean="0">
                <a:solidFill>
                  <a:srgbClr val="006666"/>
                </a:solidFill>
              </a:rPr>
              <a:t>С</a:t>
            </a:r>
            <a:r>
              <a:rPr lang="uk-UA" sz="2300" dirty="0" smtClean="0">
                <a:solidFill>
                  <a:srgbClr val="006666"/>
                </a:solidFill>
              </a:rPr>
              <a:t>=8:3:7. У </a:t>
            </a:r>
            <a:r>
              <a:rPr lang="uk-UA" sz="2300" dirty="0">
                <a:solidFill>
                  <a:srgbClr val="006666"/>
                </a:solidFill>
              </a:rPr>
              <a:t>точці </a:t>
            </a:r>
            <a:r>
              <a:rPr lang="uk-UA" sz="2300" i="1" dirty="0">
                <a:solidFill>
                  <a:srgbClr val="006666"/>
                </a:solidFill>
              </a:rPr>
              <a:t>А</a:t>
            </a:r>
            <a:r>
              <a:rPr lang="uk-UA" sz="2300" dirty="0">
                <a:solidFill>
                  <a:srgbClr val="006666"/>
                </a:solidFill>
              </a:rPr>
              <a:t> проведено дотичну до </a:t>
            </a:r>
            <a:r>
              <a:rPr lang="uk-UA" sz="2300" dirty="0" smtClean="0">
                <a:solidFill>
                  <a:srgbClr val="006666"/>
                </a:solidFill>
              </a:rPr>
              <a:t>		кола</a:t>
            </a:r>
            <a:r>
              <a:rPr lang="uk-UA" sz="2300" dirty="0">
                <a:solidFill>
                  <a:srgbClr val="006666"/>
                </a:solidFill>
              </a:rPr>
              <a:t>. Знайдіть відстань від вершини </a:t>
            </a:r>
            <a:r>
              <a:rPr lang="uk-UA" sz="2300" i="1" dirty="0">
                <a:solidFill>
                  <a:srgbClr val="006666"/>
                </a:solidFill>
              </a:rPr>
              <a:t>С </a:t>
            </a:r>
            <a:r>
              <a:rPr lang="uk-UA" sz="2300">
                <a:solidFill>
                  <a:srgbClr val="006666"/>
                </a:solidFill>
              </a:rPr>
              <a:t>трикутника </a:t>
            </a:r>
            <a:r>
              <a:rPr lang="uk-UA" sz="2300" smtClean="0">
                <a:solidFill>
                  <a:srgbClr val="006666"/>
                </a:solidFill>
              </a:rPr>
              <a:t>		до </a:t>
            </a:r>
            <a:r>
              <a:rPr lang="uk-UA" sz="2300" dirty="0">
                <a:solidFill>
                  <a:srgbClr val="006666"/>
                </a:solidFill>
              </a:rPr>
              <a:t>дотичної, якщо </a:t>
            </a:r>
            <a:r>
              <a:rPr lang="uk-UA" sz="2300" i="1" dirty="0">
                <a:solidFill>
                  <a:srgbClr val="006666"/>
                </a:solidFill>
              </a:rPr>
              <a:t>АС </a:t>
            </a:r>
            <a:r>
              <a:rPr lang="uk-UA" sz="2300" dirty="0">
                <a:solidFill>
                  <a:srgbClr val="006666"/>
                </a:solidFill>
              </a:rPr>
              <a:t>= 18 см.</a:t>
            </a:r>
          </a:p>
        </p:txBody>
      </p:sp>
      <p:sp>
        <p:nvSpPr>
          <p:cNvPr id="63492" name="Rectangle 8"/>
          <p:cNvSpPr>
            <a:spLocks noChangeArrowheads="1"/>
          </p:cNvSpPr>
          <p:nvPr/>
        </p:nvSpPr>
        <p:spPr bwMode="auto">
          <a:xfrm>
            <a:off x="2514600" y="36179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5715000" algn="l"/>
              </a:tabLst>
            </a:pPr>
            <a:endParaRPr lang="uk-UA"/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141663"/>
            <a:ext cx="2228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65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uk-UA" sz="1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1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785794"/>
            <a:ext cx="6758006" cy="53403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                 Однією з найважливіших проблем сьогодні в нашій країні є проблема освіти, сутність якої полягає в тому, що в учнів знизився інтерес до вивчення, як усіх предметів, так і математики зокрема. Тому мета міні-підручника полягає у підвищенні інтересу до вивчення математики .</a:t>
            </a:r>
            <a:endParaRPr lang="ru-RU" sz="1400" dirty="0" smtClean="0">
              <a:solidFill>
                <a:srgbClr val="006666"/>
              </a:solidFill>
            </a:endParaRPr>
          </a:p>
          <a:p>
            <a:pPr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                 Для досягнення високого рівня геометричної підготовки учнів необхідно забезпечити можливість придбання ними глибоких фундаментальних знань</a:t>
            </a:r>
            <a:r>
              <a:rPr lang="ru-RU" sz="1400" dirty="0" smtClean="0">
                <a:solidFill>
                  <a:srgbClr val="006666"/>
                </a:solidFill>
              </a:rPr>
              <a:t>,</a:t>
            </a:r>
            <a:r>
              <a:rPr lang="uk-UA" sz="1400" dirty="0" smtClean="0">
                <a:solidFill>
                  <a:srgbClr val="006666"/>
                </a:solidFill>
              </a:rPr>
              <a:t> розвитку уяви</a:t>
            </a:r>
            <a:r>
              <a:rPr lang="ru-RU" sz="1400" dirty="0" smtClean="0">
                <a:solidFill>
                  <a:srgbClr val="006666"/>
                </a:solidFill>
              </a:rPr>
              <a:t>,</a:t>
            </a:r>
            <a:r>
              <a:rPr lang="uk-UA" sz="1400" dirty="0" smtClean="0">
                <a:solidFill>
                  <a:srgbClr val="006666"/>
                </a:solidFill>
              </a:rPr>
              <a:t> прагнення до самостійного вивчення нового матеріалу. Вирішенню цієї проблеми сприяє розв’язування геометричних задач, що є ефективним засобом управління пізнавальною діяльністю і формуванням логічного, критичного мислення учнів. В міні-підручнику в достатній мірі наведені зразки розв’язування задач різної складності, які стимулюють учнів до здобуття нових знань, збагачують їх теоретичними і практичними знаннями.</a:t>
            </a:r>
            <a:endParaRPr lang="ru-RU" sz="1400" dirty="0" smtClean="0">
              <a:solidFill>
                <a:srgbClr val="006666"/>
              </a:solidFill>
            </a:endParaRPr>
          </a:p>
          <a:p>
            <a:pPr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                В міні-підручнику матеріал</a:t>
            </a:r>
            <a:r>
              <a:rPr lang="ru-RU" sz="1400" dirty="0" smtClean="0">
                <a:solidFill>
                  <a:srgbClr val="006666"/>
                </a:solidFill>
              </a:rPr>
              <a:t>,</a:t>
            </a:r>
            <a:r>
              <a:rPr lang="uk-UA" sz="1400" dirty="0" smtClean="0">
                <a:solidFill>
                  <a:srgbClr val="006666"/>
                </a:solidFill>
              </a:rPr>
              <a:t> що вивчається викладено згідно з цілями навчання</a:t>
            </a:r>
            <a:r>
              <a:rPr lang="ru-RU" sz="1400" dirty="0" smtClean="0">
                <a:solidFill>
                  <a:srgbClr val="006666"/>
                </a:solidFill>
              </a:rPr>
              <a:t>,</a:t>
            </a:r>
            <a:r>
              <a:rPr lang="uk-UA" sz="1400" dirty="0" smtClean="0">
                <a:solidFill>
                  <a:srgbClr val="006666"/>
                </a:solidFill>
              </a:rPr>
              <a:t> визначеними програмою і державними вимогами до загальноосвітньої підготовки учнів. Він складається з теоретичного і практичного компонентів. Практичний компонент ­­- це важливий засіб розвитку творчих здібностей школярів</a:t>
            </a:r>
            <a:r>
              <a:rPr lang="ru-RU" sz="1400" dirty="0" smtClean="0">
                <a:solidFill>
                  <a:srgbClr val="006666"/>
                </a:solidFill>
              </a:rPr>
              <a:t>,</a:t>
            </a:r>
            <a:r>
              <a:rPr lang="uk-UA" sz="1400" dirty="0" smtClean="0">
                <a:solidFill>
                  <a:srgbClr val="006666"/>
                </a:solidFill>
              </a:rPr>
              <a:t> формування рис характеру</a:t>
            </a:r>
            <a:r>
              <a:rPr lang="ru-RU" sz="1400" dirty="0" smtClean="0">
                <a:solidFill>
                  <a:srgbClr val="006666"/>
                </a:solidFill>
              </a:rPr>
              <a:t>,</a:t>
            </a:r>
            <a:r>
              <a:rPr lang="uk-UA" sz="1400" dirty="0" smtClean="0">
                <a:solidFill>
                  <a:srgbClr val="006666"/>
                </a:solidFill>
              </a:rPr>
              <a:t> поглядів і переконань</a:t>
            </a:r>
            <a:r>
              <a:rPr lang="ru-RU" sz="1400" dirty="0" smtClean="0">
                <a:solidFill>
                  <a:srgbClr val="006666"/>
                </a:solidFill>
              </a:rPr>
              <a:t>,</a:t>
            </a:r>
            <a:r>
              <a:rPr lang="uk-UA" sz="1400" dirty="0" smtClean="0">
                <a:solidFill>
                  <a:srgbClr val="006666"/>
                </a:solidFill>
              </a:rPr>
              <a:t> інтересу до знань</a:t>
            </a:r>
            <a:r>
              <a:rPr lang="ru-RU" sz="1400" dirty="0" smtClean="0">
                <a:solidFill>
                  <a:srgbClr val="006666"/>
                </a:solidFill>
              </a:rPr>
              <a:t>,</a:t>
            </a:r>
            <a:r>
              <a:rPr lang="uk-UA" sz="1400" dirty="0" smtClean="0">
                <a:solidFill>
                  <a:srgbClr val="006666"/>
                </a:solidFill>
              </a:rPr>
              <a:t> підготовки учнів до життя.</a:t>
            </a:r>
            <a:endParaRPr lang="ru-RU" sz="1400" dirty="0" smtClean="0">
              <a:solidFill>
                <a:srgbClr val="006666"/>
              </a:solidFill>
            </a:endParaRPr>
          </a:p>
          <a:p>
            <a:pPr>
              <a:buNone/>
            </a:pPr>
            <a:r>
              <a:rPr lang="uk-UA" sz="1400" dirty="0" smtClean="0">
                <a:solidFill>
                  <a:srgbClr val="006666"/>
                </a:solidFill>
              </a:rPr>
              <a:t>               Міні-підручник  забезпечує зв'язок теорії з практикою. Допомагає вчителю розвивати зацікавленість учнів до знань за рахунок того, що він написаний простою і доступною мовою, чітко сформульовані визначення, правила, містить ілюстрації, рисунки, виділено жирним шрифтом важливий матеріал. Він виконує багато функцій, зокрема інформаційну, </a:t>
            </a:r>
            <a:r>
              <a:rPr lang="uk-UA" sz="1400" dirty="0" err="1" smtClean="0">
                <a:solidFill>
                  <a:srgbClr val="006666"/>
                </a:solidFill>
              </a:rPr>
              <a:t>систематизуючу</a:t>
            </a:r>
            <a:r>
              <a:rPr lang="uk-UA" sz="1400" dirty="0" smtClean="0">
                <a:solidFill>
                  <a:srgbClr val="006666"/>
                </a:solidFill>
              </a:rPr>
              <a:t>, </a:t>
            </a:r>
            <a:r>
              <a:rPr lang="uk-UA" sz="1400" dirty="0" smtClean="0">
                <a:solidFill>
                  <a:srgbClr val="006666"/>
                </a:solidFill>
              </a:rPr>
              <a:t>мотиваційну, розвивально-виховну, самоосвітню.</a:t>
            </a:r>
            <a:endParaRPr lang="ru-RU" sz="1400" dirty="0" smtClean="0">
              <a:solidFill>
                <a:srgbClr val="006666"/>
              </a:solidFill>
            </a:endParaRPr>
          </a:p>
          <a:p>
            <a:r>
              <a:rPr lang="uk-UA" sz="1400" dirty="0" smtClean="0">
                <a:solidFill>
                  <a:srgbClr val="006666"/>
                </a:solidFill>
              </a:rPr>
              <a:t>        Учитися треба для того щоб стати компетентним. Математика дає змогу   людині відчути силу розуму </a:t>
            </a:r>
            <a:r>
              <a:rPr lang="ru-RU" sz="1400" dirty="0" smtClean="0">
                <a:solidFill>
                  <a:srgbClr val="006666"/>
                </a:solidFill>
              </a:rPr>
              <a:t>,</a:t>
            </a:r>
            <a:r>
              <a:rPr lang="uk-UA" sz="1400" dirty="0" smtClean="0">
                <a:solidFill>
                  <a:srgbClr val="006666"/>
                </a:solidFill>
              </a:rPr>
              <a:t>свою велич.</a:t>
            </a:r>
            <a:endParaRPr lang="ru-RU" sz="1400" dirty="0" smtClean="0">
              <a:solidFill>
                <a:srgbClr val="006666"/>
              </a:solidFill>
            </a:endParaRPr>
          </a:p>
          <a:p>
            <a:pPr>
              <a:buNone/>
            </a:pPr>
            <a:endParaRPr lang="ru-RU" sz="1400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66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uk-UA" sz="1400" dirty="0" smtClean="0">
                <a:solidFill>
                  <a:srgbClr val="006666"/>
                </a:solidFill>
              </a:rPr>
              <a:t>Список використаних джерел</a:t>
            </a:r>
            <a:endParaRPr lang="ru-RU" sz="1400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lvl="0">
              <a:buAutoNum type="arabicPeriod"/>
            </a:pPr>
            <a:r>
              <a:rPr lang="uk-UA" sz="1400" dirty="0" smtClean="0">
                <a:solidFill>
                  <a:srgbClr val="006666"/>
                </a:solidFill>
              </a:rPr>
              <a:t>Програми для загальноосвітніх навчальних закладів (</a:t>
            </a:r>
            <a:r>
              <a:rPr lang="uk-UA" sz="1400" u="sng" dirty="0" smtClean="0">
                <a:solidFill>
                  <a:srgbClr val="0070C0"/>
                </a:solidFill>
              </a:rPr>
              <a:t>http://mon.gov.ua/activity/education/zagalna-serednya/navchalni-programy.html</a:t>
            </a:r>
            <a:r>
              <a:rPr lang="uk-UA" sz="1400" dirty="0" smtClean="0">
                <a:solidFill>
                  <a:srgbClr val="006666"/>
                </a:solidFill>
              </a:rPr>
              <a:t>)</a:t>
            </a:r>
          </a:p>
          <a:p>
            <a:pPr lvl="0">
              <a:buAutoNum type="arabicPeriod"/>
            </a:pPr>
            <a:r>
              <a:rPr lang="uk-UA" sz="1400" dirty="0" smtClean="0">
                <a:solidFill>
                  <a:srgbClr val="006666"/>
                </a:solidFill>
              </a:rPr>
              <a:t>А.Г. Мерзляк, В.Б. Полонський, М.С. Якір </a:t>
            </a:r>
            <a:r>
              <a:rPr lang="uk-UA" sz="1400" dirty="0" err="1" smtClean="0">
                <a:solidFill>
                  <a:srgbClr val="006666"/>
                </a:solidFill>
              </a:rPr>
              <a:t>.Геометрія</a:t>
            </a:r>
            <a:r>
              <a:rPr lang="uk-UA" sz="1400" dirty="0" smtClean="0">
                <a:solidFill>
                  <a:srgbClr val="006666"/>
                </a:solidFill>
              </a:rPr>
              <a:t>, 8 клас. Підручник для загальноосвітніх навчальних закладів з поглибленим вивченням математики. – Харків : Гімназія , 2016.</a:t>
            </a:r>
          </a:p>
          <a:p>
            <a:pPr lvl="0">
              <a:buAutoNum type="arabicPeriod"/>
            </a:pPr>
            <a:r>
              <a:rPr lang="uk-UA" sz="1400" dirty="0" smtClean="0">
                <a:solidFill>
                  <a:srgbClr val="006666"/>
                </a:solidFill>
              </a:rPr>
              <a:t>О.С.</a:t>
            </a:r>
            <a:r>
              <a:rPr lang="uk-UA" sz="1400" dirty="0" err="1" smtClean="0">
                <a:solidFill>
                  <a:srgbClr val="006666"/>
                </a:solidFill>
              </a:rPr>
              <a:t>Істер</a:t>
            </a:r>
            <a:r>
              <a:rPr lang="uk-UA" sz="1400" dirty="0" smtClean="0">
                <a:solidFill>
                  <a:srgbClr val="006666"/>
                </a:solidFill>
              </a:rPr>
              <a:t>. Геометрія, 8 клас. Підручник для загальноосвітніх навчальних закладів . –                     Київ : </a:t>
            </a:r>
            <a:r>
              <a:rPr lang="uk-UA" sz="1400" dirty="0" err="1" smtClean="0">
                <a:solidFill>
                  <a:srgbClr val="006666"/>
                </a:solidFill>
              </a:rPr>
              <a:t>Генеза</a:t>
            </a:r>
            <a:r>
              <a:rPr lang="uk-UA" sz="1400" dirty="0" smtClean="0">
                <a:solidFill>
                  <a:srgbClr val="006666"/>
                </a:solidFill>
              </a:rPr>
              <a:t>, 2016.</a:t>
            </a:r>
          </a:p>
          <a:p>
            <a:pPr lvl="0">
              <a:buAutoNum type="arabicPeriod"/>
            </a:pPr>
            <a:r>
              <a:rPr lang="uk-UA" sz="1400" dirty="0" smtClean="0">
                <a:solidFill>
                  <a:srgbClr val="006666"/>
                </a:solidFill>
              </a:rPr>
              <a:t>Лариса Олійник. Геометричний тренажер. 8 клас. – Тернопіль : Підручники і посібники, 2011</a:t>
            </a:r>
          </a:p>
          <a:p>
            <a:pPr lvl="0">
              <a:buAutoNum type="arabicPeriod"/>
            </a:pPr>
            <a:r>
              <a:rPr lang="uk-UA" sz="1400" dirty="0" smtClean="0">
                <a:solidFill>
                  <a:srgbClr val="006666"/>
                </a:solidFill>
              </a:rPr>
              <a:t>В.Б. Тарновський, Г.І. </a:t>
            </a:r>
            <a:r>
              <a:rPr lang="uk-UA" sz="1400" dirty="0" err="1" smtClean="0">
                <a:solidFill>
                  <a:srgbClr val="006666"/>
                </a:solidFill>
              </a:rPr>
              <a:t>Травінська</a:t>
            </a:r>
            <a:r>
              <a:rPr lang="uk-UA" sz="1400" dirty="0" smtClean="0">
                <a:solidFill>
                  <a:srgbClr val="006666"/>
                </a:solidFill>
              </a:rPr>
              <a:t>. Математика для старшокласників. (Коло. Дотична. Вписаний кут)- </a:t>
            </a:r>
            <a:r>
              <a:rPr lang="uk-UA" sz="1400" dirty="0" err="1" smtClean="0">
                <a:solidFill>
                  <a:srgbClr val="006666"/>
                </a:solidFill>
              </a:rPr>
              <a:t>Івано</a:t>
            </a:r>
            <a:r>
              <a:rPr lang="uk-UA" sz="1400" dirty="0" smtClean="0">
                <a:solidFill>
                  <a:srgbClr val="006666"/>
                </a:solidFill>
              </a:rPr>
              <a:t> – </a:t>
            </a:r>
            <a:r>
              <a:rPr lang="uk-UA" sz="1400" dirty="0" err="1" smtClean="0">
                <a:solidFill>
                  <a:srgbClr val="006666"/>
                </a:solidFill>
              </a:rPr>
              <a:t>Франківськ</a:t>
            </a:r>
            <a:r>
              <a:rPr lang="uk-UA" sz="1400" dirty="0" smtClean="0">
                <a:solidFill>
                  <a:srgbClr val="006666"/>
                </a:solidFill>
              </a:rPr>
              <a:t>, 2002 </a:t>
            </a:r>
          </a:p>
          <a:p>
            <a:pPr lvl="0">
              <a:buAutoNum type="arabicPeriod"/>
            </a:pPr>
            <a:r>
              <a:rPr lang="uk-UA" sz="1400" dirty="0" smtClean="0">
                <a:solidFill>
                  <a:srgbClr val="006666"/>
                </a:solidFill>
              </a:rPr>
              <a:t>М.І.Бурда, Л.М. Савченко. Геометрія. Навчальний посібник для 8 – 9 класів з поглибленим вивченням. – Київ : Освіта, 1996</a:t>
            </a:r>
          </a:p>
          <a:p>
            <a:pPr lvl="0">
              <a:buAutoNum type="arabicPeriod"/>
            </a:pPr>
            <a:r>
              <a:rPr lang="uk-UA" sz="1400" dirty="0" smtClean="0">
                <a:solidFill>
                  <a:srgbClr val="006666"/>
                </a:solidFill>
              </a:rPr>
              <a:t>В.Б. Полонський, Ю.М. </a:t>
            </a:r>
            <a:r>
              <a:rPr lang="uk-UA" sz="1400" dirty="0" err="1" smtClean="0">
                <a:solidFill>
                  <a:srgbClr val="006666"/>
                </a:solidFill>
              </a:rPr>
              <a:t>Рабінович</a:t>
            </a:r>
            <a:r>
              <a:rPr lang="uk-UA" sz="1400" dirty="0" smtClean="0">
                <a:solidFill>
                  <a:srgbClr val="006666"/>
                </a:solidFill>
              </a:rPr>
              <a:t>, М.С. Якір. Вчимося </a:t>
            </a:r>
            <a:r>
              <a:rPr lang="uk-UA" sz="1400" dirty="0" err="1" smtClean="0">
                <a:solidFill>
                  <a:srgbClr val="006666"/>
                </a:solidFill>
              </a:rPr>
              <a:t>розв</a:t>
            </a:r>
            <a:r>
              <a:rPr lang="en-US" sz="1400" dirty="0" smtClean="0">
                <a:solidFill>
                  <a:srgbClr val="006666"/>
                </a:solidFill>
              </a:rPr>
              <a:t>’</a:t>
            </a:r>
            <a:r>
              <a:rPr lang="uk-UA" sz="1400" dirty="0" err="1" smtClean="0">
                <a:solidFill>
                  <a:srgbClr val="006666"/>
                </a:solidFill>
              </a:rPr>
              <a:t>язувати</a:t>
            </a:r>
            <a:r>
              <a:rPr lang="uk-UA" sz="1400" dirty="0" smtClean="0">
                <a:solidFill>
                  <a:srgbClr val="006666"/>
                </a:solidFill>
              </a:rPr>
              <a:t> задачі з геометрії. </a:t>
            </a:r>
            <a:r>
              <a:rPr lang="uk-UA" sz="1400" dirty="0" err="1" smtClean="0">
                <a:solidFill>
                  <a:srgbClr val="006666"/>
                </a:solidFill>
              </a:rPr>
              <a:t>Навчально</a:t>
            </a:r>
            <a:r>
              <a:rPr lang="uk-UA" sz="1400" dirty="0" smtClean="0">
                <a:solidFill>
                  <a:srgbClr val="006666"/>
                </a:solidFill>
              </a:rPr>
              <a:t> – методичний посібник. - Тернопіль : Підручники і посібники, 2002</a:t>
            </a:r>
            <a:endParaRPr lang="ru-RU" sz="1400" dirty="0" smtClean="0">
              <a:solidFill>
                <a:srgbClr val="006666"/>
              </a:solidFill>
            </a:endParaRPr>
          </a:p>
          <a:p>
            <a:pPr lvl="0"/>
            <a:r>
              <a:rPr lang="uk-UA" sz="1400" dirty="0" smtClean="0">
                <a:solidFill>
                  <a:srgbClr val="006666"/>
                </a:solidFill>
                <a:latin typeface="+mj-lt"/>
              </a:rPr>
              <a:t>             8.  Інтернет – ресурси :</a:t>
            </a:r>
            <a:endParaRPr lang="ru-RU" sz="1400" dirty="0" smtClean="0">
              <a:solidFill>
                <a:srgbClr val="006666"/>
              </a:solidFill>
              <a:latin typeface="+mj-lt"/>
            </a:endParaRPr>
          </a:p>
          <a:p>
            <a:pPr lvl="0">
              <a:buNone/>
            </a:pPr>
            <a:r>
              <a:rPr lang="uk-UA" sz="1400" dirty="0" smtClean="0">
                <a:solidFill>
                  <a:srgbClr val="006666"/>
                </a:solidFill>
                <a:latin typeface="+mj-lt"/>
              </a:rPr>
              <a:t>.e                                                       </a:t>
            </a:r>
            <a:r>
              <a:rPr lang="uk-UA" sz="1400" dirty="0" err="1" smtClean="0">
                <a:solidFill>
                  <a:srgbClr val="006666"/>
                </a:solidFill>
                <a:latin typeface="+mj-lt"/>
              </a:rPr>
              <a:t>lar.fizmat.tnpu.edu.ua</a:t>
            </a:r>
            <a:endParaRPr lang="ru-RU" sz="1400" dirty="0" smtClean="0">
              <a:solidFill>
                <a:srgbClr val="006666"/>
              </a:solidFill>
              <a:latin typeface="+mj-lt"/>
            </a:endParaRPr>
          </a:p>
          <a:p>
            <a:pPr lvl="0">
              <a:buNone/>
            </a:pPr>
            <a:r>
              <a:rPr lang="uk-UA" sz="1400" dirty="0" smtClean="0">
                <a:solidFill>
                  <a:srgbClr val="006666"/>
                </a:solidFill>
                <a:latin typeface="+mj-lt"/>
              </a:rPr>
              <a:t>                                                          </a:t>
            </a:r>
            <a:r>
              <a:rPr lang="uk-UA" sz="1400" dirty="0" err="1" smtClean="0">
                <a:solidFill>
                  <a:srgbClr val="006666"/>
                </a:solidFill>
                <a:latin typeface="+mj-lt"/>
              </a:rPr>
              <a:t>poligonschool.org.ua</a:t>
            </a:r>
            <a:endParaRPr lang="ru-RU" sz="1400" dirty="0" smtClean="0">
              <a:solidFill>
                <a:srgbClr val="006666"/>
              </a:solidFill>
              <a:latin typeface="+mj-lt"/>
            </a:endParaRPr>
          </a:p>
          <a:p>
            <a:pPr lvl="0">
              <a:buNone/>
            </a:pPr>
            <a:r>
              <a:rPr lang="uk-UA" sz="1400" dirty="0" smtClean="0">
                <a:solidFill>
                  <a:srgbClr val="006666"/>
                </a:solidFill>
                <a:latin typeface="+mj-lt"/>
              </a:rPr>
              <a:t>                                                          https://wiki.fizmat.tnpu.edu.ua</a:t>
            </a:r>
          </a:p>
          <a:p>
            <a:pPr lvl="0">
              <a:buNone/>
            </a:pPr>
            <a:endParaRPr lang="ru-RU" sz="1400" dirty="0" smtClean="0">
              <a:solidFill>
                <a:srgbClr val="006666"/>
              </a:solidFill>
              <a:latin typeface="+mj-lt"/>
            </a:endParaRPr>
          </a:p>
          <a:p>
            <a:pPr>
              <a:buNone/>
            </a:pPr>
            <a:r>
              <a:rPr lang="uk-UA" sz="1400" dirty="0" smtClean="0"/>
              <a:t>                                              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67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t="18750" r="83126" b="52268"/>
          <a:stretch/>
        </p:blipFill>
        <p:spPr bwMode="auto">
          <a:xfrm>
            <a:off x="1816099" y="2443659"/>
            <a:ext cx="2106613" cy="212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t="24625" r="78539" b="40900"/>
          <a:stretch>
            <a:fillRect/>
          </a:stretch>
        </p:blipFill>
        <p:spPr bwMode="auto">
          <a:xfrm>
            <a:off x="5349875" y="2482850"/>
            <a:ext cx="2087563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2800" b="1" smtClean="0">
                <a:solidFill>
                  <a:srgbClr val="006666"/>
                </a:solidFill>
              </a:rPr>
              <a:t>Який кут називають центральним кутом?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557338"/>
            <a:ext cx="8435975" cy="45688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2400" b="1" u="sng" dirty="0" smtClean="0">
                <a:solidFill>
                  <a:srgbClr val="006666"/>
                </a:solidFill>
              </a:rPr>
              <a:t>Центральним кутом кола </a:t>
            </a:r>
            <a:r>
              <a:rPr lang="uk-UA" sz="2400" dirty="0" smtClean="0">
                <a:solidFill>
                  <a:srgbClr val="006666"/>
                </a:solidFill>
              </a:rPr>
              <a:t>називають плоский кут з вершиною у центрі кола.</a:t>
            </a:r>
          </a:p>
          <a:p>
            <a:pPr eaLnBrk="1" hangingPunct="1">
              <a:defRPr/>
            </a:pPr>
            <a:endParaRPr lang="uk-UA" sz="2400" dirty="0" smtClean="0"/>
          </a:p>
          <a:p>
            <a:pPr eaLnBrk="1" hangingPunct="1">
              <a:buFontTx/>
              <a:buNone/>
              <a:defRPr/>
            </a:pPr>
            <a:endParaRPr lang="uk-UA" sz="2400" dirty="0" smtClean="0"/>
          </a:p>
          <a:p>
            <a:pPr marL="0" indent="0" eaLnBrk="1" hangingPunct="1">
              <a:buFontTx/>
              <a:buNone/>
              <a:defRPr/>
            </a:pPr>
            <a:endParaRPr lang="uk-UA" sz="2400" dirty="0" smtClean="0"/>
          </a:p>
          <a:p>
            <a:pPr eaLnBrk="1" hangingPunct="1">
              <a:defRPr/>
            </a:pPr>
            <a:endParaRPr lang="uk-UA" sz="2400" dirty="0" smtClean="0"/>
          </a:p>
          <a:p>
            <a:pPr eaLnBrk="1" hangingPunct="1">
              <a:defRPr/>
            </a:pPr>
            <a:endParaRPr lang="uk-UA" sz="2400" dirty="0" smtClean="0"/>
          </a:p>
          <a:p>
            <a:pPr marL="0" indent="0" eaLnBrk="1" hangingPunct="1">
              <a:buFontTx/>
              <a:buNone/>
              <a:defRPr/>
            </a:pPr>
            <a:r>
              <a:rPr lang="uk-UA" sz="2400" dirty="0" smtClean="0"/>
              <a:t>	</a:t>
            </a:r>
            <a:r>
              <a:rPr lang="en-US" sz="2400" dirty="0" smtClean="0">
                <a:solidFill>
                  <a:srgbClr val="006666"/>
                </a:solidFill>
              </a:rPr>
              <a:t>   </a:t>
            </a:r>
            <a:r>
              <a:rPr lang="uk-UA" sz="2400" dirty="0" smtClean="0">
                <a:solidFill>
                  <a:srgbClr val="006666"/>
                </a:solidFill>
              </a:rPr>
              <a:t>а) кут АОВ – центральний кут спирається на дугу </a:t>
            </a:r>
            <a:r>
              <a:rPr lang="en-US" sz="2400" dirty="0" smtClean="0">
                <a:solidFill>
                  <a:srgbClr val="006666"/>
                </a:solidFill>
              </a:rPr>
              <a:t>		  </a:t>
            </a:r>
            <a:r>
              <a:rPr lang="uk-UA" sz="2400" dirty="0" smtClean="0">
                <a:solidFill>
                  <a:srgbClr val="006666"/>
                </a:solidFill>
              </a:rPr>
              <a:t>АКВ</a:t>
            </a:r>
            <a:r>
              <a:rPr lang="en-US" sz="2400" dirty="0" smtClean="0">
                <a:solidFill>
                  <a:srgbClr val="006666"/>
                </a:solidFill>
              </a:rPr>
              <a:t> </a:t>
            </a:r>
            <a:endParaRPr lang="uk-UA" sz="2400" dirty="0" smtClean="0">
              <a:solidFill>
                <a:srgbClr val="006666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uk-UA" sz="2400" dirty="0" smtClean="0">
                <a:solidFill>
                  <a:srgbClr val="006666"/>
                </a:solidFill>
              </a:rPr>
              <a:t>		б) кут АОВ – центральний кут спирається на 			    дугу </a:t>
            </a:r>
            <a:r>
              <a:rPr lang="en-US" sz="2400" dirty="0" smtClean="0">
                <a:solidFill>
                  <a:srgbClr val="006666"/>
                </a:solidFill>
              </a:rPr>
              <a:t>ANB</a:t>
            </a:r>
            <a:r>
              <a:rPr lang="uk-UA" sz="2400" dirty="0" smtClean="0">
                <a:solidFill>
                  <a:srgbClr val="006666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44675" y="4067175"/>
            <a:ext cx="3508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2500" y="4067175"/>
            <a:ext cx="3381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24138" y="3068638"/>
            <a:ext cx="3635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0338" y="4356100"/>
            <a:ext cx="33813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92950" y="4211638"/>
            <a:ext cx="3381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64163" y="4140200"/>
            <a:ext cx="35083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27763" y="3563938"/>
            <a:ext cx="3651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9513" y="2195513"/>
            <a:ext cx="2571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N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7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800" b="1" smtClean="0">
                <a:solidFill>
                  <a:srgbClr val="006666"/>
                </a:solidFill>
              </a:rPr>
              <a:t>Що називають дугою кола? </a:t>
            </a:r>
            <a:br>
              <a:rPr lang="uk-UA" altLang="uk-UA" sz="2800" b="1" smtClean="0">
                <a:solidFill>
                  <a:srgbClr val="006666"/>
                </a:solidFill>
              </a:rPr>
            </a:br>
            <a:r>
              <a:rPr lang="uk-UA" altLang="uk-UA" sz="2800" b="1" smtClean="0">
                <a:solidFill>
                  <a:srgbClr val="006666"/>
                </a:solidFill>
              </a:rPr>
              <a:t>Як вимірюють і позначають дуги?</a:t>
            </a:r>
          </a:p>
        </p:txBody>
      </p:sp>
      <p:sp>
        <p:nvSpPr>
          <p:cNvPr id="34819" name="Місце для вмісту 2"/>
          <p:cNvSpPr>
            <a:spLocks noGrp="1"/>
          </p:cNvSpPr>
          <p:nvPr>
            <p:ph idx="1"/>
          </p:nvPr>
        </p:nvSpPr>
        <p:spPr>
          <a:xfrm>
            <a:off x="352425" y="1557338"/>
            <a:ext cx="8229600" cy="125253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uk-UA" altLang="uk-UA" sz="2400" smtClean="0">
                <a:solidFill>
                  <a:srgbClr val="006666"/>
                </a:solidFill>
              </a:rPr>
              <a:t>Частину кола,</a:t>
            </a:r>
          </a:p>
          <a:p>
            <a:pPr marL="0" indent="0" algn="ctr" eaLnBrk="1" hangingPunct="1">
              <a:buFontTx/>
              <a:buNone/>
            </a:pPr>
            <a:r>
              <a:rPr lang="uk-UA" altLang="uk-UA" sz="2400" smtClean="0">
                <a:solidFill>
                  <a:srgbClr val="006666"/>
                </a:solidFill>
              </a:rPr>
              <a:t> розміщену в середині плоского кута,</a:t>
            </a:r>
          </a:p>
          <a:p>
            <a:pPr marL="0" indent="0" algn="ctr" eaLnBrk="1" hangingPunct="1">
              <a:buFontTx/>
              <a:buNone/>
            </a:pPr>
            <a:r>
              <a:rPr lang="uk-UA" altLang="uk-UA" sz="2400" smtClean="0">
                <a:solidFill>
                  <a:srgbClr val="006666"/>
                </a:solidFill>
              </a:rPr>
              <a:t> називають </a:t>
            </a:r>
            <a:r>
              <a:rPr lang="uk-UA" altLang="uk-UA" sz="2400" b="1" u="sng" smtClean="0">
                <a:solidFill>
                  <a:srgbClr val="006666"/>
                </a:solidFill>
              </a:rPr>
              <a:t>дугою кола.</a:t>
            </a:r>
          </a:p>
        </p:txBody>
      </p:sp>
      <p:sp>
        <p:nvSpPr>
          <p:cNvPr id="34820" name="Заголовок 1"/>
          <p:cNvSpPr txBox="1">
            <a:spLocks/>
          </p:cNvSpPr>
          <p:nvPr/>
        </p:nvSpPr>
        <p:spPr bwMode="auto">
          <a:xfrm>
            <a:off x="473075" y="2636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uk-UA" altLang="uk-UA" sz="2800" b="1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uk-UA" altLang="uk-UA" sz="2800" b="1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uk-UA" altLang="uk-UA" sz="2800" b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Що називають градусною мірою дуги кола?</a:t>
            </a:r>
          </a:p>
        </p:txBody>
      </p:sp>
      <p:sp>
        <p:nvSpPr>
          <p:cNvPr id="34821" name="Місце для вмісту 2"/>
          <p:cNvSpPr txBox="1">
            <a:spLocks/>
          </p:cNvSpPr>
          <p:nvPr/>
        </p:nvSpPr>
        <p:spPr bwMode="auto">
          <a:xfrm>
            <a:off x="323850" y="3644900"/>
            <a:ext cx="85693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uk-UA" altLang="uk-UA" sz="2400" b="1" u="sng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uk-UA" altLang="uk-UA" sz="2400" b="1" u="sng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Градусною мірою дуги кола </a:t>
            </a:r>
          </a:p>
          <a:p>
            <a:pPr algn="ctr" eaLnBrk="1" hangingPunct="1">
              <a:spcBef>
                <a:spcPct val="20000"/>
              </a:spcBef>
            </a:pPr>
            <a:r>
              <a:rPr lang="uk-UA" altLang="uk-UA" sz="2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називають градусну міру </a:t>
            </a:r>
          </a:p>
          <a:p>
            <a:pPr algn="ctr" eaLnBrk="1" hangingPunct="1">
              <a:spcBef>
                <a:spcPct val="20000"/>
              </a:spcBef>
            </a:pPr>
            <a:r>
              <a:rPr lang="uk-UA" altLang="uk-UA" sz="2400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відповідного центрального кута.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8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9" t="29329" r="71031" b="38188"/>
          <a:stretch>
            <a:fillRect/>
          </a:stretch>
        </p:blipFill>
        <p:spPr bwMode="auto">
          <a:xfrm>
            <a:off x="1814513" y="2946400"/>
            <a:ext cx="23050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800" b="1" smtClean="0">
                <a:solidFill>
                  <a:srgbClr val="006666"/>
                </a:solidFill>
              </a:rPr>
              <a:t>Чому дорівнює градусна міра кола? півкола?</a:t>
            </a:r>
          </a:p>
        </p:txBody>
      </p:sp>
      <p:sp>
        <p:nvSpPr>
          <p:cNvPr id="35844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uk-UA" altLang="uk-UA" sz="2400" smtClean="0">
                <a:solidFill>
                  <a:srgbClr val="006666"/>
                </a:solidFill>
              </a:rPr>
              <a:t>Градусна міра всього кола дорівнює </a:t>
            </a:r>
            <a:r>
              <a:rPr lang="uk-UA" altLang="uk-UA" sz="2400" b="1" u="sng" smtClean="0">
                <a:solidFill>
                  <a:srgbClr val="006666"/>
                </a:solidFill>
              </a:rPr>
              <a:t>360</a:t>
            </a:r>
            <a:r>
              <a:rPr lang="ru-RU" altLang="uk-UA" sz="2400" b="1" u="sng" smtClean="0">
                <a:solidFill>
                  <a:srgbClr val="006666"/>
                </a:solidFill>
              </a:rPr>
              <a:t>º</a:t>
            </a:r>
            <a:r>
              <a:rPr lang="ru-RU" altLang="uk-UA" sz="2400" b="1" smtClean="0">
                <a:solidFill>
                  <a:srgbClr val="006666"/>
                </a:solidFill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ru-RU" altLang="uk-UA" sz="2400" smtClean="0">
                <a:solidFill>
                  <a:srgbClr val="006666"/>
                </a:solidFill>
              </a:rPr>
              <a:t>Градусна міра півкола дорівнює </a:t>
            </a:r>
            <a:r>
              <a:rPr lang="ru-RU" altLang="uk-UA" sz="2400" b="1" u="sng" smtClean="0">
                <a:solidFill>
                  <a:srgbClr val="006666"/>
                </a:solidFill>
              </a:rPr>
              <a:t>180º.</a:t>
            </a:r>
          </a:p>
          <a:p>
            <a:pPr marL="0" indent="0" eaLnBrk="1" hangingPunct="1">
              <a:buFontTx/>
              <a:buNone/>
            </a:pPr>
            <a:endParaRPr lang="ru-RU" altLang="uk-UA" sz="2400" smtClean="0">
              <a:solidFill>
                <a:srgbClr val="006666"/>
              </a:solidFill>
            </a:endParaRPr>
          </a:p>
          <a:p>
            <a:pPr marL="0" indent="0" eaLnBrk="1" hangingPunct="1">
              <a:buFontTx/>
              <a:buNone/>
            </a:pPr>
            <a:endParaRPr lang="ru-RU" altLang="uk-UA" sz="2400" smtClean="0">
              <a:solidFill>
                <a:srgbClr val="006666"/>
              </a:solidFill>
            </a:endParaRPr>
          </a:p>
          <a:p>
            <a:pPr marL="0" indent="0" eaLnBrk="1" hangingPunct="1">
              <a:buFontTx/>
              <a:buNone/>
            </a:pPr>
            <a:endParaRPr lang="ru-RU" altLang="uk-UA" sz="2400" smtClean="0">
              <a:solidFill>
                <a:srgbClr val="006666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altLang="uk-UA" sz="2400" smtClean="0">
                <a:solidFill>
                  <a:srgbClr val="006666"/>
                </a:solidFill>
              </a:rPr>
              <a:t>	А			В	 </a:t>
            </a:r>
            <a:r>
              <a:rPr lang="uk-UA" altLang="uk-UA" sz="2400" smtClean="0">
                <a:solidFill>
                  <a:srgbClr val="006666"/>
                </a:solidFill>
              </a:rPr>
              <a:t>∪</a:t>
            </a:r>
            <a:r>
              <a:rPr lang="en-US" altLang="uk-UA" sz="2400" smtClean="0">
                <a:solidFill>
                  <a:srgbClr val="006666"/>
                </a:solidFill>
              </a:rPr>
              <a:t>AKB=</a:t>
            </a:r>
            <a:r>
              <a:rPr lang="uk-UA" altLang="uk-UA" sz="2400" smtClean="0">
                <a:solidFill>
                  <a:srgbClr val="006666"/>
                </a:solidFill>
              </a:rPr>
              <a:t>∪</a:t>
            </a:r>
            <a:r>
              <a:rPr lang="en-US" altLang="uk-UA" sz="2400" smtClean="0">
                <a:solidFill>
                  <a:srgbClr val="006666"/>
                </a:solidFill>
              </a:rPr>
              <a:t>ANB=</a:t>
            </a:r>
            <a:r>
              <a:rPr lang="ru-RU" altLang="uk-UA" sz="2400" smtClean="0">
                <a:solidFill>
                  <a:srgbClr val="006666"/>
                </a:solidFill>
              </a:rPr>
              <a:t>180</a:t>
            </a:r>
            <a:r>
              <a:rPr lang="ru-RU" altLang="uk-UA" sz="2400" b="1" smtClean="0">
                <a:solidFill>
                  <a:srgbClr val="006666"/>
                </a:solidFill>
              </a:rPr>
              <a:t>º</a:t>
            </a:r>
            <a:endParaRPr lang="en-US" altLang="uk-UA" sz="2400" smtClean="0">
              <a:solidFill>
                <a:srgbClr val="006666"/>
              </a:solidFill>
            </a:endParaRPr>
          </a:p>
          <a:p>
            <a:pPr marL="0" indent="0" eaLnBrk="1" hangingPunct="1">
              <a:buFontTx/>
              <a:buNone/>
            </a:pPr>
            <a:endParaRPr lang="uk-UA" altLang="uk-UA" smtClean="0"/>
          </a:p>
        </p:txBody>
      </p:sp>
      <p:sp>
        <p:nvSpPr>
          <p:cNvPr id="7" name="TextBox 6"/>
          <p:cNvSpPr txBox="1"/>
          <p:nvPr/>
        </p:nvSpPr>
        <p:spPr>
          <a:xfrm>
            <a:off x="2771775" y="2636838"/>
            <a:ext cx="3905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К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775" y="5229225"/>
            <a:ext cx="4079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6666"/>
                </a:solidFill>
                <a:latin typeface="+mn-lt"/>
                <a:cs typeface="Arial" panose="020B0604020202020204" pitchFamily="34" charset="0"/>
              </a:rPr>
              <a:t>N</a:t>
            </a:r>
            <a:endParaRPr lang="uk-UA" dirty="0">
              <a:solidFill>
                <a:srgbClr val="0066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2779713" y="4221163"/>
            <a:ext cx="423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uk-UA" sz="2400">
                <a:solidFill>
                  <a:srgbClr val="006666"/>
                </a:solidFill>
              </a:rPr>
              <a:t>O</a:t>
            </a:r>
            <a:endParaRPr lang="uk-UA" altLang="uk-UA">
              <a:solidFill>
                <a:srgbClr val="0066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0958" y="2857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6666"/>
                </a:solidFill>
                <a:latin typeface="+mj-lt"/>
              </a:rPr>
              <a:t>9</a:t>
            </a:r>
            <a:endParaRPr lang="ru-RU" sz="1400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Чотирикутники</Template>
  <TotalTime>844</TotalTime>
  <Words>3976</Words>
  <Application>Microsoft Office PowerPoint</Application>
  <PresentationFormat>Экран (4:3)</PresentationFormat>
  <Paragraphs>1032</Paragraphs>
  <Slides>67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9" baseType="lpstr">
      <vt:lpstr>Оформление по умолчанию</vt:lpstr>
      <vt:lpstr>Формула</vt:lpstr>
      <vt:lpstr>                                        Міні – підручник за підручником А.Г.Мерзляка,  В.Б.Полонського, М.С.Якора   Геометрія – 8   (для загальноосвітніх навчальних   закладів  з поглибленим вивченням математики)  Центральні і вписані кути.      Вписані та описані  чотирикутники      </vt:lpstr>
      <vt:lpstr>Анотація</vt:lpstr>
      <vt:lpstr>Зміст</vt:lpstr>
      <vt:lpstr>Державні вимоги  до рівня загальноосвітньої підготовки учнів:</vt:lpstr>
      <vt:lpstr>Презентация PowerPoint</vt:lpstr>
      <vt:lpstr>Який кут називають плоским кутом?</vt:lpstr>
      <vt:lpstr>Який кут називають центральним кутом?</vt:lpstr>
      <vt:lpstr>Що називають дугою кола?  Як вимірюють і позначають дуги?</vt:lpstr>
      <vt:lpstr>Чому дорівнює градусна міра кола? півкола?</vt:lpstr>
      <vt:lpstr>Хорда, яка сполучає кінці дуги</vt:lpstr>
      <vt:lpstr>Який кут називають вписаним в коло?</vt:lpstr>
      <vt:lpstr>Випадки розташування центра кола відносно вписаного кута.</vt:lpstr>
      <vt:lpstr>Наслідки із властивості вписаного кута  (або наслідки із теореми про вписаний кут) </vt:lpstr>
      <vt:lpstr>Презентация PowerPoint</vt:lpstr>
      <vt:lpstr>Залежності між дугами і хордами.</vt:lpstr>
      <vt:lpstr>Залежності між кутами і дугами.</vt:lpstr>
      <vt:lpstr>Презентация PowerPoint</vt:lpstr>
      <vt:lpstr>Презентация PowerPoint</vt:lpstr>
      <vt:lpstr>Метод допоміжного кола</vt:lpstr>
      <vt:lpstr>Метод допоміжного кола</vt:lpstr>
      <vt:lpstr>Приклади розв’язування задач  методом допоміжного кола</vt:lpstr>
      <vt:lpstr>Приклади розв’язування задач  методом допоміжного кола</vt:lpstr>
      <vt:lpstr>Приклади розв’язування задач  методом допоміжного кола</vt:lpstr>
      <vt:lpstr>Приклади розв’язування задач  методом допоміжного кола</vt:lpstr>
      <vt:lpstr>Центральні і вписані кути.  Вписане та описане кола чотирикутника(I)</vt:lpstr>
      <vt:lpstr>Центральні і вписані кути.  Вписане та описане кола чотирикутника(I)</vt:lpstr>
      <vt:lpstr>Центральні і вписані кути.  Вписане та описане кола чотирикутника(I)</vt:lpstr>
      <vt:lpstr>Центральні і вписані кути.  Вписане та описане кола чотирикутника(I)</vt:lpstr>
      <vt:lpstr>Центральні і вписані кути.  Вписане та описане кола чотирикутника(I)</vt:lpstr>
      <vt:lpstr>Центральні і вписані кути.  Вписане та описане кола чотирикутника(I)</vt:lpstr>
      <vt:lpstr>Центральні і вписані кути.  Вписане та описане кола чотирикутника(I)</vt:lpstr>
      <vt:lpstr>Центральні і вписані кути.  Вписане та описане кола чотирикутника(I)</vt:lpstr>
      <vt:lpstr>Центральні і вписані кути.  Вписане та описане кола чотирикутника(I)</vt:lpstr>
      <vt:lpstr>Центральні і вписані кути.  Вписане та описане кола чотирикутника.</vt:lpstr>
      <vt:lpstr>Центральні і вписані кути.  Вписане та описане кола чотирикутника.</vt:lpstr>
      <vt:lpstr>Центральні і вписані кути.  Вписане та описане кола чотирикутника.</vt:lpstr>
      <vt:lpstr>Центральні і вписані кути.  Вписане та описане кола чотирикутника.</vt:lpstr>
      <vt:lpstr>Центральні і вписані кути. Вписане та описане кола чотирикутника.</vt:lpstr>
      <vt:lpstr>Центральні і вписані кути.  Вписане та описане кола чотирикутника(II)</vt:lpstr>
      <vt:lpstr>Центральні і вписані кути.  Вписане та описане кола чотирикутника(II)</vt:lpstr>
      <vt:lpstr>Центральні і вписані кути.  Вписане та описане кола чотирикутника(II)</vt:lpstr>
      <vt:lpstr>Центральні і вписані кути.  Вписане та описане кола чотирикутника(II)</vt:lpstr>
      <vt:lpstr>Центральні і вписані кути.  Вписане та описане кола чотирикутника(II)</vt:lpstr>
      <vt:lpstr>Центральні і вписані кути.  Вписане та описане кола чотирикутника(II)</vt:lpstr>
      <vt:lpstr>Завдання: знайди градусні міри невідомих кутів </vt:lpstr>
      <vt:lpstr>Завдання : знайди градусні міри невідомих кутів та невідомих дуг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 : знайди відповідність між умовою та відповіддю </vt:lpstr>
      <vt:lpstr>Перелік питань, що вивчалися протягом теми:</vt:lpstr>
      <vt:lpstr>Завдання для перевірки знань з вивченої теми Варіант - 1</vt:lpstr>
      <vt:lpstr>Презентация PowerPoint</vt:lpstr>
      <vt:lpstr>Презентация PowerPoint</vt:lpstr>
      <vt:lpstr>Завдання для перевірки знань з вивченої теми Варіант -2</vt:lpstr>
      <vt:lpstr>Презентация PowerPoint</vt:lpstr>
      <vt:lpstr>Презентация PowerPoint</vt:lpstr>
      <vt:lpstr>Завдання для перевірки знань з вивченої теми Варіант - 3</vt:lpstr>
      <vt:lpstr>Презентация PowerPoint</vt:lpstr>
      <vt:lpstr>Презентация PowerPoint</vt:lpstr>
      <vt:lpstr>Завдання для перевірки знань з вивченої теми Варіант - 4</vt:lpstr>
      <vt:lpstr>Презентация PowerPoint</vt:lpstr>
      <vt:lpstr>Презентация PowerPoint</vt:lpstr>
      <vt:lpstr>Висновок </vt:lpstr>
      <vt:lpstr>Список використаних джерел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Школа</cp:lastModifiedBy>
  <cp:revision>101</cp:revision>
  <cp:lastPrinted>2017-12-12T14:46:53Z</cp:lastPrinted>
  <dcterms:created xsi:type="dcterms:W3CDTF">2011-12-15T17:54:48Z</dcterms:created>
  <dcterms:modified xsi:type="dcterms:W3CDTF">2018-11-28T14:37:52Z</dcterms:modified>
</cp:coreProperties>
</file>