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61" r:id="rId3"/>
    <p:sldId id="262" r:id="rId4"/>
    <p:sldId id="263" r:id="rId5"/>
    <p:sldId id="267" r:id="rId6"/>
    <p:sldId id="264" r:id="rId7"/>
    <p:sldId id="265" r:id="rId8"/>
    <p:sldId id="266" r:id="rId9"/>
    <p:sldId id="257" r:id="rId10"/>
    <p:sldId id="260" r:id="rId11"/>
    <p:sldId id="258" r:id="rId12"/>
    <p:sldId id="259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09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11/12/2018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143000"/>
            <a:ext cx="8686800" cy="2057400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err="1" smtClean="0">
                <a:latin typeface="Georgia" pitchFamily="18" charset="0"/>
              </a:rPr>
              <a:t>Виховна</a:t>
            </a:r>
            <a:r>
              <a:rPr lang="ru-RU" sz="3200" b="1" i="1" dirty="0" smtClean="0">
                <a:latin typeface="Georgia" pitchFamily="18" charset="0"/>
              </a:rPr>
              <a:t>  година до дня </a:t>
            </a:r>
            <a:r>
              <a:rPr lang="ru-RU" sz="3200" b="1" i="1" dirty="0" err="1" smtClean="0">
                <a:latin typeface="Georgia" pitchFamily="18" charset="0"/>
              </a:rPr>
              <a:t>святкування</a:t>
            </a:r>
            <a:r>
              <a:rPr lang="ru-RU" sz="3200" b="1" i="1" dirty="0" smtClean="0">
                <a:latin typeface="Georgia" pitchFamily="18" charset="0"/>
              </a:rPr>
              <a:t>  </a:t>
            </a:r>
            <a:r>
              <a:rPr lang="ru-RU" sz="3200" b="1" i="1" dirty="0" err="1" smtClean="0">
                <a:latin typeface="Georgia" pitchFamily="18" charset="0"/>
              </a:rPr>
              <a:t>сотої</a:t>
            </a:r>
            <a:r>
              <a:rPr lang="ru-RU" sz="3200" b="1" i="1" dirty="0" smtClean="0">
                <a:latin typeface="Georgia" pitchFamily="18" charset="0"/>
              </a:rPr>
              <a:t>  </a:t>
            </a:r>
            <a:r>
              <a:rPr lang="ru-RU" sz="3200" b="1" i="1" dirty="0" err="1" smtClean="0">
                <a:latin typeface="Georgia" pitchFamily="18" charset="0"/>
              </a:rPr>
              <a:t>річниці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завершення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Першої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світової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війни</a:t>
            </a:r>
            <a:r>
              <a:rPr lang="ru-RU" sz="3200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latin typeface="Georgia" pitchFamily="18" charset="0"/>
              </a:rPr>
              <a:t>1914-1918 </a:t>
            </a:r>
            <a:r>
              <a:rPr lang="ru-RU" sz="3200" b="1" i="1" dirty="0" err="1" smtClean="0">
                <a:latin typeface="Georgia" pitchFamily="18" charset="0"/>
              </a:rPr>
              <a:t>років</a:t>
            </a:r>
            <a:r>
              <a:rPr lang="ru-RU" sz="3200" b="1" i="1" dirty="0" smtClean="0">
                <a:latin typeface="Georgia" pitchFamily="18" charset="0"/>
              </a:rPr>
              <a:t>, </a:t>
            </a:r>
            <a:r>
              <a:rPr lang="ru-RU" sz="3200" b="1" i="1" dirty="0" err="1" smtClean="0">
                <a:latin typeface="Georgia" pitchFamily="18" charset="0"/>
              </a:rPr>
              <a:t>її</a:t>
            </a:r>
            <a:r>
              <a:rPr lang="ru-RU" sz="3200" b="1" i="1" dirty="0" smtClean="0">
                <a:latin typeface="Georgia" pitchFamily="18" charset="0"/>
              </a:rPr>
              <a:t> причини та </a:t>
            </a:r>
            <a:r>
              <a:rPr lang="ru-RU" sz="3200" b="1" i="1" dirty="0" err="1" smtClean="0">
                <a:latin typeface="Georgia" pitchFamily="18" charset="0"/>
              </a:rPr>
              <a:t>наслідки</a:t>
            </a:r>
            <a:r>
              <a:rPr lang="ru-RU" sz="3200" b="1" i="1" dirty="0" smtClean="0">
                <a:latin typeface="Georgia" pitchFamily="18" charset="0"/>
              </a:rPr>
              <a:t>. 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Рисунок 3" descr="b4d8f17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200400"/>
            <a:ext cx="5105400" cy="33337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9800" y="4038600"/>
            <a:ext cx="2819400" cy="18288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Georgia" pitchFamily="18" charset="0"/>
              </a:rPr>
              <a:t>Підготувала методист</a:t>
            </a:r>
          </a:p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Georgia" pitchFamily="18" charset="0"/>
              </a:rPr>
              <a:t>Близнюк</a:t>
            </a:r>
          </a:p>
          <a:p>
            <a:pPr algn="ctr"/>
            <a:r>
              <a:rPr lang="uk-UA" sz="2000" b="1" i="1" dirty="0" smtClean="0">
                <a:solidFill>
                  <a:schemeClr val="bg1"/>
                </a:solidFill>
                <a:latin typeface="Georgia" pitchFamily="18" charset="0"/>
              </a:rPr>
              <a:t>Наталія Федорівна</a:t>
            </a:r>
            <a:endParaRPr lang="ru-RU" sz="2000" b="1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71600" y="228600"/>
            <a:ext cx="7086600" cy="914400"/>
          </a:xfrm>
          <a:prstGeom prst="rect">
            <a:avLst/>
          </a:prstGeom>
          <a:solidFill>
            <a:schemeClr val="tx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bg1"/>
                </a:solidFill>
                <a:latin typeface="Georgia" pitchFamily="18" charset="0"/>
              </a:rPr>
              <a:t>Районний позашкільний заклад</a:t>
            </a:r>
          </a:p>
          <a:p>
            <a:pPr algn="ctr"/>
            <a:r>
              <a:rPr lang="uk-UA" b="1" i="1" dirty="0" smtClean="0">
                <a:solidFill>
                  <a:schemeClr val="bg1"/>
                </a:solidFill>
                <a:latin typeface="Georgia" pitchFamily="18" charset="0"/>
              </a:rPr>
              <a:t>Волноваська станція юних техніків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705600" cy="584664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Початок  війни.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92500" lnSpcReduction="10000"/>
          </a:bodyPr>
          <a:lstStyle/>
          <a:p>
            <a:r>
              <a:rPr lang="ru-RU" sz="3000" i="1" dirty="0" smtClean="0">
                <a:latin typeface="Georgia" pitchFamily="18" charset="0"/>
              </a:rPr>
              <a:t>Цей </a:t>
            </a:r>
            <a:r>
              <a:rPr lang="ru-RU" sz="3000" i="1" dirty="0" smtClean="0">
                <a:latin typeface="Georgia" pitchFamily="18" charset="0"/>
              </a:rPr>
              <a:t>замах </a:t>
            </a:r>
            <a:r>
              <a:rPr lang="ru-RU" sz="3000" i="1" dirty="0" err="1" smtClean="0">
                <a:latin typeface="Georgia" pitchFamily="18" charset="0"/>
              </a:rPr>
              <a:t>був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терористичним</a:t>
            </a:r>
            <a:r>
              <a:rPr lang="ru-RU" sz="3000" i="1" dirty="0" smtClean="0">
                <a:latin typeface="Georgia" pitchFamily="18" charset="0"/>
              </a:rPr>
              <a:t> актом </a:t>
            </a:r>
            <a:r>
              <a:rPr lang="ru-RU" sz="3000" i="1" dirty="0" err="1" smtClean="0">
                <a:latin typeface="Georgia" pitchFamily="18" charset="0"/>
              </a:rPr>
              <a:t>помсти</a:t>
            </a:r>
            <a:r>
              <a:rPr lang="ru-RU" sz="3000" i="1" dirty="0" smtClean="0">
                <a:latin typeface="Georgia" pitchFamily="18" charset="0"/>
              </a:rPr>
              <a:t> за </a:t>
            </a:r>
            <a:r>
              <a:rPr lang="ru-RU" sz="3000" i="1" dirty="0" err="1" smtClean="0">
                <a:latin typeface="Georgia" pitchFamily="18" charset="0"/>
              </a:rPr>
              <a:t>пригнічення</a:t>
            </a:r>
            <a:r>
              <a:rPr lang="ru-RU" sz="3000" i="1" dirty="0" smtClean="0">
                <a:latin typeface="Georgia" pitchFamily="18" charset="0"/>
              </a:rPr>
              <a:t>, </a:t>
            </a:r>
            <a:r>
              <a:rPr lang="ru-RU" sz="3000" i="1" dirty="0" err="1" smtClean="0">
                <a:latin typeface="Georgia" pitchFamily="18" charset="0"/>
              </a:rPr>
              <a:t>якого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зазнавало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слов'янське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населення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від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Австро-Угорщини</a:t>
            </a:r>
            <a:r>
              <a:rPr lang="ru-RU" sz="3000" i="1" dirty="0" smtClean="0">
                <a:latin typeface="Georgia" pitchFamily="18" charset="0"/>
              </a:rPr>
              <a:t>. Зразу </a:t>
            </a:r>
            <a:r>
              <a:rPr lang="ru-RU" sz="3000" i="1" dirty="0" err="1" smtClean="0">
                <a:latin typeface="Georgia" pitchFamily="18" charset="0"/>
              </a:rPr>
              <a:t>після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сараєвського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вбивства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Німеччина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посилено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підштовхувала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Австро-Угорщину</a:t>
            </a:r>
            <a:r>
              <a:rPr lang="ru-RU" sz="3000" i="1" dirty="0" smtClean="0">
                <a:latin typeface="Georgia" pitchFamily="18" charset="0"/>
              </a:rPr>
              <a:t> до </a:t>
            </a:r>
            <a:r>
              <a:rPr lang="ru-RU" sz="3000" i="1" dirty="0" err="1" smtClean="0">
                <a:latin typeface="Georgia" pitchFamily="18" charset="0"/>
              </a:rPr>
              <a:t>війни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проти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Сербії</a:t>
            </a:r>
            <a:r>
              <a:rPr lang="ru-RU" sz="3000" i="1" dirty="0" smtClean="0">
                <a:latin typeface="Georgia" pitchFamily="18" charset="0"/>
              </a:rPr>
              <a:t>. </a:t>
            </a:r>
            <a:r>
              <a:rPr lang="ru-RU" sz="3000" i="1" dirty="0" err="1" smtClean="0">
                <a:latin typeface="Georgia" pitchFamily="18" charset="0"/>
              </a:rPr>
              <a:t>Австро-Угорщина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пред'явила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Сербії</a:t>
            </a:r>
            <a:r>
              <a:rPr lang="ru-RU" sz="3000" i="1" dirty="0" smtClean="0">
                <a:latin typeface="Georgia" pitchFamily="18" charset="0"/>
              </a:rPr>
              <a:t> ультиматум, </a:t>
            </a:r>
            <a:r>
              <a:rPr lang="ru-RU" sz="3000" i="1" dirty="0" err="1" smtClean="0">
                <a:latin typeface="Georgia" pitchFamily="18" charset="0"/>
              </a:rPr>
              <a:t>і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хоча</a:t>
            </a:r>
            <a:r>
              <a:rPr lang="ru-RU" sz="3000" i="1" dirty="0" smtClean="0">
                <a:latin typeface="Georgia" pitchFamily="18" charset="0"/>
              </a:rPr>
              <a:t> в </a:t>
            </a:r>
            <a:r>
              <a:rPr lang="ru-RU" sz="3000" i="1" dirty="0" err="1" smtClean="0">
                <a:latin typeface="Georgia" pitchFamily="18" charset="0"/>
              </a:rPr>
              <a:t>цілому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його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було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прийнято</a:t>
            </a:r>
            <a:r>
              <a:rPr lang="ru-RU" sz="3000" i="1" dirty="0" smtClean="0">
                <a:latin typeface="Georgia" pitchFamily="18" charset="0"/>
              </a:rPr>
              <a:t>, </a:t>
            </a:r>
            <a:r>
              <a:rPr lang="ru-RU" sz="3000" i="1" dirty="0" err="1" smtClean="0">
                <a:latin typeface="Georgia" pitchFamily="18" charset="0"/>
              </a:rPr>
              <a:t>Австро-Угорщина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оголосила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Сербії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війну</a:t>
            </a:r>
            <a:r>
              <a:rPr lang="ru-RU" sz="3000" i="1" dirty="0" smtClean="0">
                <a:latin typeface="Georgia" pitchFamily="18" charset="0"/>
              </a:rPr>
              <a:t>. У </a:t>
            </a:r>
            <a:r>
              <a:rPr lang="ru-RU" sz="3000" i="1" dirty="0" err="1" smtClean="0">
                <a:latin typeface="Georgia" pitchFamily="18" charset="0"/>
              </a:rPr>
              <a:t>відповідь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Росія</a:t>
            </a:r>
            <a:r>
              <a:rPr lang="ru-RU" sz="3000" i="1" dirty="0" smtClean="0">
                <a:latin typeface="Georgia" pitchFamily="18" charset="0"/>
              </a:rPr>
              <a:t>, як гарант </a:t>
            </a:r>
            <a:r>
              <a:rPr lang="ru-RU" sz="3000" i="1" dirty="0" err="1" smtClean="0">
                <a:latin typeface="Georgia" pitchFamily="18" charset="0"/>
              </a:rPr>
              <a:t>незалежності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Сербії</a:t>
            </a:r>
            <a:r>
              <a:rPr lang="ru-RU" sz="3000" i="1" dirty="0" smtClean="0">
                <a:latin typeface="Georgia" pitchFamily="18" charset="0"/>
              </a:rPr>
              <a:t>, </a:t>
            </a:r>
            <a:r>
              <a:rPr lang="ru-RU" sz="3000" i="1" dirty="0" err="1" smtClean="0">
                <a:latin typeface="Georgia" pitchFamily="18" charset="0"/>
              </a:rPr>
              <a:t>розпочала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загальну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мобілізацію</a:t>
            </a:r>
            <a:r>
              <a:rPr lang="ru-RU" sz="3000" i="1" dirty="0" smtClean="0">
                <a:latin typeface="Georgia" pitchFamily="18" charset="0"/>
              </a:rPr>
              <a:t>, </a:t>
            </a:r>
            <a:r>
              <a:rPr lang="ru-RU" sz="3000" i="1" dirty="0" err="1" smtClean="0">
                <a:latin typeface="Georgia" pitchFamily="18" charset="0"/>
              </a:rPr>
              <a:t>після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чого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Німеччина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оголосила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їй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війну</a:t>
            </a:r>
            <a:r>
              <a:rPr lang="ru-RU" sz="3000" i="1" dirty="0" smtClean="0">
                <a:latin typeface="Georgia" pitchFamily="18" charset="0"/>
              </a:rPr>
              <a:t>. </a:t>
            </a:r>
            <a:r>
              <a:rPr lang="ru-RU" sz="3000" i="1" dirty="0" err="1" smtClean="0">
                <a:latin typeface="Georgia" pitchFamily="18" charset="0"/>
              </a:rPr>
              <a:t>Далі</a:t>
            </a:r>
            <a:r>
              <a:rPr lang="ru-RU" sz="3000" i="1" dirty="0" smtClean="0">
                <a:latin typeface="Georgia" pitchFamily="18" charset="0"/>
              </a:rPr>
              <a:t> у </a:t>
            </a:r>
            <a:r>
              <a:rPr lang="ru-RU" sz="3000" i="1" dirty="0" err="1" smtClean="0">
                <a:latin typeface="Georgia" pitchFamily="18" charset="0"/>
              </a:rPr>
              <a:t>війну</a:t>
            </a:r>
            <a:r>
              <a:rPr lang="ru-RU" sz="3000" i="1" dirty="0" smtClean="0">
                <a:latin typeface="Georgia" pitchFamily="18" charset="0"/>
              </a:rPr>
              <a:t> вступили </a:t>
            </a:r>
            <a:r>
              <a:rPr lang="ru-RU" sz="3000" i="1" dirty="0" err="1" smtClean="0">
                <a:latin typeface="Georgia" pitchFamily="18" charset="0"/>
              </a:rPr>
              <a:t>Англія</a:t>
            </a:r>
            <a:r>
              <a:rPr lang="ru-RU" sz="3000" i="1" dirty="0" smtClean="0">
                <a:latin typeface="Georgia" pitchFamily="18" charset="0"/>
              </a:rPr>
              <a:t> та </a:t>
            </a:r>
            <a:r>
              <a:rPr lang="ru-RU" sz="3000" i="1" dirty="0" err="1" smtClean="0">
                <a:latin typeface="Georgia" pitchFamily="18" charset="0"/>
              </a:rPr>
              <a:t>Франція</a:t>
            </a:r>
            <a:r>
              <a:rPr lang="ru-RU" sz="3000" i="1" dirty="0" smtClean="0">
                <a:latin typeface="Georgia" pitchFamily="18" charset="0"/>
              </a:rPr>
              <a:t>.</a:t>
            </a:r>
            <a:r>
              <a:rPr lang="ru-RU" b="1" i="1" dirty="0" smtClean="0">
                <a:latin typeface="Georgia" pitchFamily="18" charset="0"/>
              </a:rPr>
              <a:t/>
            </a:r>
            <a:br>
              <a:rPr lang="ru-RU" b="1" i="1" dirty="0" smtClean="0">
                <a:latin typeface="Georgia" pitchFamily="18" charset="0"/>
              </a:rPr>
            </a:br>
            <a:endParaRPr lang="ru-RU" b="1" i="1" dirty="0" smtClean="0">
              <a:latin typeface="Georgia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86717"/>
          </a:xfrm>
        </p:spPr>
        <p:txBody>
          <a:bodyPr>
            <a:normAutofit fontScale="85000" lnSpcReduction="20000"/>
          </a:bodyPr>
          <a:lstStyle/>
          <a:p>
            <a:r>
              <a:rPr lang="ru-RU" i="1" dirty="0" smtClean="0">
                <a:latin typeface="Georgia" pitchFamily="18" charset="0"/>
              </a:rPr>
              <a:t>        </a:t>
            </a:r>
            <a:r>
              <a:rPr lang="ru-RU" i="1" dirty="0" err="1" smtClean="0">
                <a:latin typeface="Georgia" pitchFamily="18" charset="0"/>
              </a:rPr>
              <a:t>Микола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II </a:t>
            </a:r>
            <a:r>
              <a:rPr lang="ru-RU" i="1" dirty="0" err="1" smtClean="0">
                <a:latin typeface="Georgia" pitchFamily="18" charset="0"/>
              </a:rPr>
              <a:t>закликає</a:t>
            </a:r>
            <a:r>
              <a:rPr lang="ru-RU" i="1" dirty="0" smtClean="0">
                <a:latin typeface="Georgia" pitchFamily="18" charset="0"/>
              </a:rPr>
              <a:t> в </a:t>
            </a:r>
            <a:r>
              <a:rPr lang="ru-RU" i="1" dirty="0" err="1" smtClean="0">
                <a:latin typeface="Georgia" pitchFamily="18" charset="0"/>
              </a:rPr>
              <a:t>телеграмі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Вільгельма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I  </a:t>
            </a:r>
            <a:r>
              <a:rPr lang="ru-RU" i="1" dirty="0" smtClean="0">
                <a:latin typeface="Georgia" pitchFamily="18" charset="0"/>
              </a:rPr>
              <a:t>до мирного </a:t>
            </a:r>
            <a:r>
              <a:rPr lang="ru-RU" i="1" dirty="0" err="1" smtClean="0">
                <a:latin typeface="Georgia" pitchFamily="18" charset="0"/>
              </a:rPr>
              <a:t>вирішення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ситуації</a:t>
            </a:r>
            <a:r>
              <a:rPr lang="ru-RU" i="1" dirty="0" smtClean="0">
                <a:latin typeface="Georgia" pitchFamily="18" charset="0"/>
              </a:rPr>
              <a:t> за </a:t>
            </a:r>
            <a:r>
              <a:rPr lang="ru-RU" i="1" dirty="0" err="1" smtClean="0">
                <a:latin typeface="Georgia" pitchFamily="18" charset="0"/>
              </a:rPr>
              <a:t>допомогою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Гаазької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конференції</a:t>
            </a:r>
            <a:r>
              <a:rPr lang="ru-RU" i="1" dirty="0" smtClean="0">
                <a:latin typeface="Georgia" pitchFamily="18" charset="0"/>
              </a:rPr>
              <a:t>. Влада </a:t>
            </a:r>
            <a:r>
              <a:rPr lang="ru-RU" i="1" dirty="0" err="1" smtClean="0">
                <a:latin typeface="Georgia" pitchFamily="18" charset="0"/>
              </a:rPr>
              <a:t>Німеччини</a:t>
            </a:r>
            <a:r>
              <a:rPr lang="ru-RU" i="1" dirty="0" smtClean="0">
                <a:latin typeface="Georgia" pitchFamily="18" charset="0"/>
              </a:rPr>
              <a:t> у </a:t>
            </a:r>
            <a:r>
              <a:rPr lang="ru-RU" i="1" dirty="0" err="1" smtClean="0">
                <a:latin typeface="Georgia" pitchFamily="18" charset="0"/>
              </a:rPr>
              <a:t>відповідь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мовчать</a:t>
            </a:r>
            <a:r>
              <a:rPr lang="ru-RU" i="1" dirty="0" smtClean="0">
                <a:latin typeface="Georgia" pitchFamily="18" charset="0"/>
              </a:rPr>
              <a:t>. </a:t>
            </a:r>
            <a:r>
              <a:rPr lang="ru-RU" i="1" dirty="0" smtClean="0">
                <a:latin typeface="Georgia" pitchFamily="18" charset="0"/>
              </a:rPr>
              <a:t>     </a:t>
            </a:r>
          </a:p>
          <a:p>
            <a:r>
              <a:rPr lang="ru-RU" i="1" dirty="0" smtClean="0">
                <a:latin typeface="Georgia" pitchFamily="18" charset="0"/>
              </a:rPr>
              <a:t>        31 </a:t>
            </a:r>
            <a:r>
              <a:rPr lang="ru-RU" i="1" dirty="0" err="1" smtClean="0">
                <a:latin typeface="Georgia" pitchFamily="18" charset="0"/>
              </a:rPr>
              <a:t>липня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вже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Німеччина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оголошує</a:t>
            </a:r>
            <a:r>
              <a:rPr lang="ru-RU" i="1" dirty="0" smtClean="0">
                <a:latin typeface="Georgia" pitchFamily="18" charset="0"/>
              </a:rPr>
              <a:t> ультиматум </a:t>
            </a:r>
            <a:r>
              <a:rPr lang="ru-RU" i="1" dirty="0" err="1" smtClean="0">
                <a:latin typeface="Georgia" pitchFamily="18" charset="0"/>
              </a:rPr>
              <a:t>Росії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вимагає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припинити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мобілізацію</a:t>
            </a:r>
            <a:r>
              <a:rPr lang="ru-RU" i="1" dirty="0" smtClean="0">
                <a:latin typeface="Georgia" pitchFamily="18" charset="0"/>
              </a:rPr>
              <a:t>, а 1 </a:t>
            </a:r>
            <a:r>
              <a:rPr lang="ru-RU" i="1" dirty="0" err="1" smtClean="0">
                <a:latin typeface="Georgia" pitchFamily="18" charset="0"/>
              </a:rPr>
              <a:t>серпня</a:t>
            </a:r>
            <a:r>
              <a:rPr lang="ru-RU" i="1" dirty="0" smtClean="0">
                <a:latin typeface="Georgia" pitchFamily="18" charset="0"/>
              </a:rPr>
              <a:t> приходить </a:t>
            </a:r>
            <a:r>
              <a:rPr lang="ru-RU" i="1" dirty="0" err="1" smtClean="0">
                <a:latin typeface="Georgia" pitchFamily="18" charset="0"/>
              </a:rPr>
              <a:t>офіційне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оголошення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війни</a:t>
            </a:r>
            <a:r>
              <a:rPr lang="ru-RU" i="1" dirty="0" smtClean="0">
                <a:latin typeface="Georgia" pitchFamily="18" charset="0"/>
              </a:rPr>
              <a:t>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      Треба </a:t>
            </a:r>
            <a:r>
              <a:rPr lang="ru-RU" i="1" dirty="0" err="1" smtClean="0">
                <a:latin typeface="Georgia" pitchFamily="18" charset="0"/>
              </a:rPr>
              <a:t>сказати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що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один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учасників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цих</a:t>
            </a:r>
            <a:r>
              <a:rPr lang="ru-RU" i="1" dirty="0" smtClean="0">
                <a:latin typeface="Georgia" pitchFamily="18" charset="0"/>
              </a:rPr>
              <a:t>      </a:t>
            </a:r>
          </a:p>
          <a:p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подій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не припускав, 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що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війна</a:t>
            </a:r>
            <a:r>
              <a:rPr lang="ru-RU" i="1" dirty="0" smtClean="0">
                <a:latin typeface="Georgia" pitchFamily="18" charset="0"/>
              </a:rPr>
              <a:t>, яку 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планували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закінчити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протягом</a:t>
            </a:r>
            <a:r>
              <a:rPr lang="ru-RU" i="1" dirty="0" smtClean="0">
                <a:latin typeface="Georgia" pitchFamily="18" charset="0"/>
              </a:rPr>
              <a:t>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декількох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місяців</a:t>
            </a:r>
            <a:r>
              <a:rPr lang="ru-RU" i="1" dirty="0" smtClean="0">
                <a:latin typeface="Georgia" pitchFamily="18" charset="0"/>
              </a:rPr>
              <a:t>,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затягнеться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більш</a:t>
            </a:r>
            <a:r>
              <a:rPr lang="ru-RU" i="1" dirty="0" smtClean="0">
                <a:latin typeface="Georgia" pitchFamily="18" charset="0"/>
              </a:rPr>
              <a:t>         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              </a:t>
            </a:r>
            <a:r>
              <a:rPr lang="ru-RU" i="1" dirty="0" err="1" smtClean="0">
                <a:latin typeface="Georgia" pitchFamily="18" charset="0"/>
              </a:rPr>
              <a:t>ніж</a:t>
            </a:r>
            <a:r>
              <a:rPr lang="ru-RU" i="1" dirty="0" smtClean="0">
                <a:latin typeface="Georgia" pitchFamily="18" charset="0"/>
              </a:rPr>
              <a:t>  на 4 роки.</a:t>
            </a:r>
            <a:endParaRPr lang="ru-RU" i="1" dirty="0">
              <a:latin typeface="Georgia" pitchFamily="18" charset="0"/>
            </a:endParaRPr>
          </a:p>
        </p:txBody>
      </p:sp>
      <p:pic>
        <p:nvPicPr>
          <p:cNvPr id="7" name="Рисунок 6" descr="загружено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0"/>
            <a:ext cx="45339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5943600" cy="813264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Хід війни.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3000"/>
            <a:ext cx="8915400" cy="5410200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 smtClean="0">
                <a:latin typeface="Georgia" pitchFamily="18" charset="0"/>
              </a:rPr>
              <a:t>    </a:t>
            </a:r>
            <a:r>
              <a:rPr lang="ru-RU" i="1" dirty="0" err="1" smtClean="0">
                <a:latin typeface="Georgia" pitchFamily="18" charset="0"/>
              </a:rPr>
              <a:t>Простіше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зручніше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розділити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протягом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війни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п’ять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періодів</a:t>
            </a:r>
            <a:r>
              <a:rPr lang="ru-RU" i="1" dirty="0" smtClean="0">
                <a:latin typeface="Georgia" pitchFamily="18" charset="0"/>
              </a:rPr>
              <a:t>, по роках, </a:t>
            </a:r>
            <a:r>
              <a:rPr lang="ru-RU" i="1" dirty="0" err="1" smtClean="0">
                <a:latin typeface="Georgia" pitchFamily="18" charset="0"/>
              </a:rPr>
              <a:t>протягом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яких</a:t>
            </a:r>
            <a:r>
              <a:rPr lang="ru-RU" i="1" dirty="0" smtClean="0">
                <a:latin typeface="Georgia" pitchFamily="18" charset="0"/>
              </a:rPr>
              <a:t> вона </a:t>
            </a:r>
            <a:r>
              <a:rPr lang="ru-RU" i="1" dirty="0" err="1" smtClean="0">
                <a:latin typeface="Georgia" pitchFamily="18" charset="0"/>
              </a:rPr>
              <a:t>йшла</a:t>
            </a:r>
            <a:r>
              <a:rPr lang="ru-RU" i="1" dirty="0" smtClean="0">
                <a:latin typeface="Georgia" pitchFamily="18" charset="0"/>
              </a:rPr>
              <a:t>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  1914 </a:t>
            </a:r>
            <a:r>
              <a:rPr lang="ru-RU" i="1" dirty="0" err="1" smtClean="0">
                <a:latin typeface="Georgia" pitchFamily="18" charset="0"/>
              </a:rPr>
              <a:t>рік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i="1" dirty="0" err="1" smtClean="0">
                <a:latin typeface="Georgia" pitchFamily="18" charset="0"/>
              </a:rPr>
              <a:t>військові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розгорнулися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Західному</a:t>
            </a:r>
            <a:r>
              <a:rPr lang="ru-RU" i="1" dirty="0" smtClean="0">
                <a:latin typeface="Georgia" pitchFamily="18" charset="0"/>
              </a:rPr>
              <a:t> (</a:t>
            </a:r>
            <a:r>
              <a:rPr lang="ru-RU" i="1" dirty="0" err="1" smtClean="0">
                <a:latin typeface="Georgia" pitchFamily="18" charset="0"/>
              </a:rPr>
              <a:t>Франція</a:t>
            </a:r>
            <a:r>
              <a:rPr lang="ru-RU" i="1" dirty="0" smtClean="0">
                <a:latin typeface="Georgia" pitchFamily="18" charset="0"/>
              </a:rPr>
              <a:t>) та </a:t>
            </a:r>
            <a:r>
              <a:rPr lang="ru-RU" i="1" dirty="0" err="1" smtClean="0">
                <a:latin typeface="Georgia" pitchFamily="18" charset="0"/>
              </a:rPr>
              <a:t>Східному</a:t>
            </a:r>
            <a:r>
              <a:rPr lang="ru-RU" i="1" dirty="0" smtClean="0">
                <a:latin typeface="Georgia" pitchFamily="18" charset="0"/>
              </a:rPr>
              <a:t> (</a:t>
            </a:r>
            <a:r>
              <a:rPr lang="ru-RU" i="1" dirty="0" err="1" smtClean="0">
                <a:latin typeface="Georgia" pitchFamily="18" charset="0"/>
              </a:rPr>
              <a:t>Пруссія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Росія</a:t>
            </a:r>
            <a:r>
              <a:rPr lang="ru-RU" i="1" dirty="0" smtClean="0">
                <a:latin typeface="Georgia" pitchFamily="18" charset="0"/>
              </a:rPr>
              <a:t>) фронтах, Балканах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колоніях</a:t>
            </a:r>
            <a:r>
              <a:rPr lang="ru-RU" i="1" dirty="0" smtClean="0">
                <a:latin typeface="Georgia" pitchFamily="18" charset="0"/>
              </a:rPr>
              <a:t> (</a:t>
            </a:r>
            <a:r>
              <a:rPr lang="ru-RU" i="1" dirty="0" err="1" smtClean="0">
                <a:latin typeface="Georgia" pitchFamily="18" charset="0"/>
              </a:rPr>
              <a:t>Океанія</a:t>
            </a:r>
            <a:r>
              <a:rPr lang="ru-RU" i="1" dirty="0" smtClean="0">
                <a:latin typeface="Georgia" pitchFamily="18" charset="0"/>
              </a:rPr>
              <a:t>, Африка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Китай). </a:t>
            </a:r>
            <a:r>
              <a:rPr lang="ru-RU" i="1" dirty="0" err="1" smtClean="0">
                <a:latin typeface="Georgia" pitchFamily="18" charset="0"/>
              </a:rPr>
              <a:t>Німеччина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швидко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захопила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Бельгію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Люксембург,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почала </a:t>
            </a:r>
            <a:r>
              <a:rPr lang="ru-RU" i="1" dirty="0" err="1" smtClean="0">
                <a:latin typeface="Georgia" pitchFamily="18" charset="0"/>
              </a:rPr>
              <a:t>наступ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Францію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Росія</a:t>
            </a:r>
            <a:r>
              <a:rPr lang="ru-RU" i="1" dirty="0" smtClean="0">
                <a:latin typeface="Georgia" pitchFamily="18" charset="0"/>
              </a:rPr>
              <a:t> вела </a:t>
            </a:r>
            <a:r>
              <a:rPr lang="ru-RU" i="1" dirty="0" err="1" smtClean="0">
                <a:latin typeface="Georgia" pitchFamily="18" charset="0"/>
              </a:rPr>
              <a:t>успішний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наступ</a:t>
            </a:r>
            <a:r>
              <a:rPr lang="ru-RU" i="1" dirty="0" smtClean="0">
                <a:latin typeface="Georgia" pitchFamily="18" charset="0"/>
              </a:rPr>
              <a:t> в </a:t>
            </a:r>
            <a:r>
              <a:rPr lang="ru-RU" i="1" dirty="0" err="1" smtClean="0">
                <a:latin typeface="Georgia" pitchFamily="18" charset="0"/>
              </a:rPr>
              <a:t>Пруссії</a:t>
            </a:r>
            <a:r>
              <a:rPr lang="ru-RU" i="1" dirty="0" smtClean="0">
                <a:latin typeface="Georgia" pitchFamily="18" charset="0"/>
              </a:rPr>
              <a:t>. В </a:t>
            </a:r>
            <a:r>
              <a:rPr lang="ru-RU" i="1" dirty="0" err="1" smtClean="0">
                <a:latin typeface="Georgia" pitchFamily="18" charset="0"/>
              </a:rPr>
              <a:t>цілому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в</a:t>
            </a:r>
            <a:r>
              <a:rPr lang="ru-RU" i="1" dirty="0" smtClean="0">
                <a:latin typeface="Georgia" pitchFamily="18" charset="0"/>
              </a:rPr>
              <a:t> 1914 </a:t>
            </a:r>
            <a:r>
              <a:rPr lang="ru-RU" i="1" dirty="0" err="1" smtClean="0">
                <a:latin typeface="Georgia" pitchFamily="18" charset="0"/>
              </a:rPr>
              <a:t>році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жодної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країн</a:t>
            </a:r>
            <a:r>
              <a:rPr lang="ru-RU" i="1" dirty="0" smtClean="0">
                <a:latin typeface="Georgia" pitchFamily="18" charset="0"/>
              </a:rPr>
              <a:t> не </a:t>
            </a:r>
            <a:r>
              <a:rPr lang="ru-RU" i="1" dirty="0" err="1" smtClean="0">
                <a:latin typeface="Georgia" pitchFamily="18" charset="0"/>
              </a:rPr>
              <a:t>вдалося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повністю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реалізувати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свої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плани</a:t>
            </a:r>
            <a:r>
              <a:rPr lang="ru-RU" i="1" dirty="0" smtClean="0">
                <a:latin typeface="Georgia" pitchFamily="18" charset="0"/>
              </a:rPr>
              <a:t>.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  1915 </a:t>
            </a:r>
            <a:r>
              <a:rPr lang="ru-RU" i="1" dirty="0" err="1" smtClean="0">
                <a:latin typeface="Georgia" pitchFamily="18" charset="0"/>
              </a:rPr>
              <a:t>рік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i="1" dirty="0" err="1" smtClean="0">
                <a:latin typeface="Georgia" pitchFamily="18" charset="0"/>
              </a:rPr>
              <a:t>запеклі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йшли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</a:t>
            </a:r>
            <a:r>
              <a:rPr lang="ru-RU" i="1" dirty="0" smtClean="0">
                <a:latin typeface="Georgia" pitchFamily="18" charset="0"/>
              </a:rPr>
              <a:t>на </a:t>
            </a:r>
            <a:r>
              <a:rPr lang="ru-RU" i="1" dirty="0" err="1" smtClean="0">
                <a:latin typeface="Georgia" pitchFamily="18" charset="0"/>
              </a:rPr>
              <a:t>Західному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фронті</a:t>
            </a:r>
            <a:r>
              <a:rPr lang="ru-RU" i="1" dirty="0" smtClean="0">
                <a:latin typeface="Georgia" pitchFamily="18" charset="0"/>
              </a:rPr>
              <a:t>, де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</a:t>
            </a:r>
            <a:r>
              <a:rPr lang="ru-RU" i="1" dirty="0" err="1" smtClean="0">
                <a:latin typeface="Georgia" pitchFamily="18" charset="0"/>
              </a:rPr>
              <a:t>Франція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Німеччина</a:t>
            </a:r>
            <a:r>
              <a:rPr lang="ru-RU" i="1" dirty="0" smtClean="0">
                <a:latin typeface="Georgia" pitchFamily="18" charset="0"/>
              </a:rPr>
              <a:t>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</a:t>
            </a:r>
            <a:r>
              <a:rPr lang="ru-RU" i="1" dirty="0" err="1" smtClean="0">
                <a:latin typeface="Georgia" pitchFamily="18" charset="0"/>
              </a:rPr>
              <a:t>відчайдушно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прагнули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</a:t>
            </a:r>
            <a:r>
              <a:rPr lang="ru-RU" i="1" dirty="0" err="1" smtClean="0">
                <a:latin typeface="Georgia" pitchFamily="18" charset="0"/>
              </a:rPr>
              <a:t>переламати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ситуацію</a:t>
            </a:r>
            <a:r>
              <a:rPr lang="ru-RU" i="1" dirty="0" smtClean="0">
                <a:latin typeface="Georgia" pitchFamily="18" charset="0"/>
              </a:rPr>
              <a:t>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на </a:t>
            </a:r>
            <a:r>
              <a:rPr lang="ru-RU" i="1" dirty="0" smtClean="0">
                <a:latin typeface="Georgia" pitchFamily="18" charset="0"/>
              </a:rPr>
              <a:t>свою </a:t>
            </a:r>
            <a:r>
              <a:rPr lang="ru-RU" i="1" dirty="0" err="1" smtClean="0">
                <a:latin typeface="Georgia" pitchFamily="18" charset="0"/>
              </a:rPr>
              <a:t>користь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загружено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038600"/>
            <a:ext cx="3886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943600"/>
          </a:xfrm>
        </p:spPr>
        <p:txBody>
          <a:bodyPr>
            <a:normAutofit fontScale="92500" lnSpcReduction="10000"/>
          </a:bodyPr>
          <a:lstStyle/>
          <a:p>
            <a:r>
              <a:rPr lang="ru-RU" sz="3000" i="1" dirty="0" smtClean="0">
                <a:latin typeface="Georgia" pitchFamily="18" charset="0"/>
              </a:rPr>
              <a:t>   На </a:t>
            </a:r>
            <a:r>
              <a:rPr lang="ru-RU" sz="3000" i="1" dirty="0" err="1" smtClean="0">
                <a:latin typeface="Georgia" pitchFamily="18" charset="0"/>
              </a:rPr>
              <a:t>Східному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фронті</a:t>
            </a:r>
            <a:endParaRPr lang="ru-RU" sz="30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</a:t>
            </a:r>
            <a:r>
              <a:rPr lang="ru-RU" sz="3000" i="1" dirty="0" smtClean="0">
                <a:latin typeface="Georgia" pitchFamily="18" charset="0"/>
              </a:rPr>
              <a:t>для </a:t>
            </a:r>
            <a:r>
              <a:rPr lang="ru-RU" sz="3000" i="1" dirty="0" err="1" smtClean="0">
                <a:latin typeface="Georgia" pitchFamily="18" charset="0"/>
              </a:rPr>
              <a:t>російських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військ</a:t>
            </a:r>
            <a:r>
              <a:rPr lang="ru-RU" sz="3000" i="1" dirty="0" smtClean="0">
                <a:latin typeface="Georgia" pitchFamily="18" charset="0"/>
              </a:rPr>
              <a:t> </a:t>
            </a:r>
            <a:endParaRPr lang="ru-RU" sz="30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</a:t>
            </a:r>
            <a:r>
              <a:rPr lang="ru-RU" sz="3000" i="1" dirty="0" err="1" smtClean="0">
                <a:latin typeface="Georgia" pitchFamily="18" charset="0"/>
              </a:rPr>
              <a:t>ситуація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змінилася</a:t>
            </a:r>
            <a:r>
              <a:rPr lang="ru-RU" sz="3000" i="1" dirty="0" smtClean="0">
                <a:latin typeface="Georgia" pitchFamily="18" charset="0"/>
              </a:rPr>
              <a:t> в </a:t>
            </a:r>
            <a:endParaRPr lang="ru-RU" sz="30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</a:t>
            </a:r>
            <a:r>
              <a:rPr lang="ru-RU" sz="3000" i="1" dirty="0" err="1" smtClean="0">
                <a:latin typeface="Georgia" pitchFamily="18" charset="0"/>
              </a:rPr>
              <a:t>гіршу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сторону. </a:t>
            </a:r>
            <a:r>
              <a:rPr lang="ru-RU" sz="3000" i="1" dirty="0" err="1" smtClean="0">
                <a:latin typeface="Georgia" pitchFamily="18" charset="0"/>
              </a:rPr>
              <a:t>З-за</a:t>
            </a:r>
            <a:r>
              <a:rPr lang="ru-RU" sz="3000" i="1" dirty="0" smtClean="0">
                <a:latin typeface="Georgia" pitchFamily="18" charset="0"/>
              </a:rPr>
              <a:t> </a:t>
            </a:r>
            <a:endParaRPr lang="ru-RU" sz="30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проблем </a:t>
            </a:r>
            <a:r>
              <a:rPr lang="ru-RU" sz="3000" i="1" dirty="0" err="1" smtClean="0">
                <a:latin typeface="Georgia" pitchFamily="18" charset="0"/>
              </a:rPr>
              <a:t>з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постачанням</a:t>
            </a:r>
            <a:endParaRPr lang="ru-RU" sz="30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</a:t>
            </a:r>
            <a:r>
              <a:rPr lang="ru-RU" sz="3000" i="1" dirty="0" err="1" smtClean="0">
                <a:latin typeface="Georgia" pitchFamily="18" charset="0"/>
              </a:rPr>
              <a:t>армія</a:t>
            </a:r>
            <a:r>
              <a:rPr lang="ru-RU" sz="3000" i="1" dirty="0" smtClean="0">
                <a:latin typeface="Georgia" pitchFamily="18" charset="0"/>
              </a:rPr>
              <a:t> стала </a:t>
            </a:r>
            <a:r>
              <a:rPr lang="ru-RU" sz="3000" i="1" dirty="0" err="1" smtClean="0">
                <a:latin typeface="Georgia" pitchFamily="18" charset="0"/>
              </a:rPr>
              <a:t>відступати</a:t>
            </a:r>
            <a:r>
              <a:rPr lang="ru-RU" sz="3000" i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smtClean="0">
                <a:latin typeface="Georgia" pitchFamily="18" charset="0"/>
              </a:rPr>
              <a:t>  </a:t>
            </a:r>
            <a:r>
              <a:rPr lang="ru-RU" sz="3000" i="1" dirty="0" err="1" smtClean="0">
                <a:latin typeface="Georgia" pitchFamily="18" charset="0"/>
              </a:rPr>
              <a:t>втративши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Галичину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і</a:t>
            </a:r>
            <a:r>
              <a:rPr lang="ru-RU" sz="3000" i="1" dirty="0" smtClean="0">
                <a:latin typeface="Georgia" pitchFamily="18" charset="0"/>
              </a:rPr>
              <a:t> Польщу. </a:t>
            </a:r>
            <a:endParaRPr lang="ru-RU" sz="3000" i="1" dirty="0" smtClean="0">
              <a:latin typeface="Georgia" pitchFamily="18" charset="0"/>
            </a:endParaRPr>
          </a:p>
          <a:p>
            <a:r>
              <a:rPr lang="ru-RU" sz="3000" i="1" dirty="0" smtClean="0">
                <a:latin typeface="Georgia" pitchFamily="18" charset="0"/>
              </a:rPr>
              <a:t>   1916 </a:t>
            </a:r>
            <a:r>
              <a:rPr lang="ru-RU" sz="3000" i="1" dirty="0" err="1" smtClean="0">
                <a:latin typeface="Georgia" pitchFamily="18" charset="0"/>
              </a:rPr>
              <a:t>рік</a:t>
            </a:r>
            <a:r>
              <a:rPr lang="ru-RU" sz="3000" i="1" dirty="0" smtClean="0">
                <a:latin typeface="Georgia" pitchFamily="18" charset="0"/>
              </a:rPr>
              <a:t> – у </a:t>
            </a:r>
            <a:r>
              <a:rPr lang="ru-RU" sz="3000" i="1" dirty="0" err="1" smtClean="0">
                <a:latin typeface="Georgia" pitchFamily="18" charset="0"/>
              </a:rPr>
              <a:t>цей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період</a:t>
            </a:r>
            <a:r>
              <a:rPr lang="ru-RU" sz="3000" i="1" dirty="0" smtClean="0">
                <a:latin typeface="Georgia" pitchFamily="18" charset="0"/>
              </a:rPr>
              <a:t> на </a:t>
            </a:r>
            <a:r>
              <a:rPr lang="ru-RU" sz="3000" i="1" dirty="0" err="1" smtClean="0">
                <a:latin typeface="Georgia" pitchFamily="18" charset="0"/>
              </a:rPr>
              <a:t>Західному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фронті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відбулося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саме</a:t>
            </a:r>
            <a:r>
              <a:rPr lang="ru-RU" sz="3000" i="1" dirty="0" smtClean="0">
                <a:latin typeface="Georgia" pitchFamily="18" charset="0"/>
              </a:rPr>
              <a:t> кровопролитна битва – </a:t>
            </a:r>
            <a:r>
              <a:rPr lang="ru-RU" sz="3000" i="1" dirty="0" err="1" smtClean="0">
                <a:latin typeface="Georgia" pitchFamily="18" charset="0"/>
              </a:rPr>
              <a:t>Верденское</a:t>
            </a:r>
            <a:r>
              <a:rPr lang="ru-RU" sz="3000" i="1" dirty="0" smtClean="0">
                <a:latin typeface="Georgia" pitchFamily="18" charset="0"/>
              </a:rPr>
              <a:t>, в </a:t>
            </a:r>
            <a:r>
              <a:rPr lang="ru-RU" sz="3000" i="1" dirty="0" err="1" smtClean="0">
                <a:latin typeface="Georgia" pitchFamily="18" charset="0"/>
              </a:rPr>
              <a:t>ході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якого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загинуло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більше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мільйона</a:t>
            </a:r>
            <a:r>
              <a:rPr lang="ru-RU" sz="3000" i="1" dirty="0" smtClean="0">
                <a:latin typeface="Georgia" pitchFamily="18" charset="0"/>
              </a:rPr>
              <a:t> людей. </a:t>
            </a:r>
            <a:r>
              <a:rPr lang="ru-RU" sz="3000" i="1" dirty="0" err="1" smtClean="0">
                <a:latin typeface="Georgia" pitchFamily="18" charset="0"/>
              </a:rPr>
              <a:t>Росія</a:t>
            </a:r>
            <a:r>
              <a:rPr lang="ru-RU" sz="3000" i="1" dirty="0" smtClean="0">
                <a:latin typeface="Georgia" pitchFamily="18" charset="0"/>
              </a:rPr>
              <a:t>, </a:t>
            </a:r>
            <a:r>
              <a:rPr lang="ru-RU" sz="3000" i="1" dirty="0" err="1" smtClean="0">
                <a:latin typeface="Georgia" pitchFamily="18" charset="0"/>
              </a:rPr>
              <a:t>прагнучи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допомогти</a:t>
            </a:r>
            <a:r>
              <a:rPr lang="ru-RU" sz="3000" i="1" dirty="0" smtClean="0">
                <a:latin typeface="Georgia" pitchFamily="18" charset="0"/>
              </a:rPr>
              <a:t> союзникам </a:t>
            </a:r>
            <a:r>
              <a:rPr lang="ru-RU" sz="3000" i="1" dirty="0" err="1" smtClean="0">
                <a:latin typeface="Georgia" pitchFamily="18" charset="0"/>
              </a:rPr>
              <a:t>і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відтягнути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сили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німецької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армії</a:t>
            </a:r>
            <a:r>
              <a:rPr lang="ru-RU" sz="3000" i="1" dirty="0" smtClean="0">
                <a:latin typeface="Georgia" pitchFamily="18" charset="0"/>
              </a:rPr>
              <a:t> на себе, </a:t>
            </a:r>
            <a:r>
              <a:rPr lang="ru-RU" sz="3000" i="1" dirty="0" err="1" smtClean="0">
                <a:latin typeface="Georgia" pitchFamily="18" charset="0"/>
              </a:rPr>
              <a:t>зробила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успішну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спробу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контрнаступу</a:t>
            </a:r>
            <a:r>
              <a:rPr lang="ru-RU" sz="3000" i="1" dirty="0" smtClean="0">
                <a:latin typeface="Georgia" pitchFamily="18" charset="0"/>
              </a:rPr>
              <a:t> – </a:t>
            </a:r>
            <a:r>
              <a:rPr lang="ru-RU" sz="3000" i="1" dirty="0" err="1" smtClean="0">
                <a:latin typeface="Georgia" pitchFamily="18" charset="0"/>
              </a:rPr>
              <a:t>Брусиловський</a:t>
            </a:r>
            <a:r>
              <a:rPr lang="ru-RU" sz="3000" i="1" dirty="0" smtClean="0">
                <a:latin typeface="Georgia" pitchFamily="18" charset="0"/>
              </a:rPr>
              <a:t> </a:t>
            </a:r>
            <a:r>
              <a:rPr lang="ru-RU" sz="3000" i="1" dirty="0" err="1" smtClean="0">
                <a:latin typeface="Georgia" pitchFamily="18" charset="0"/>
              </a:rPr>
              <a:t>прорив</a:t>
            </a:r>
            <a:r>
              <a:rPr lang="ru-RU" sz="3000" i="1" dirty="0" smtClean="0">
                <a:latin typeface="Georgia" pitchFamily="18" charset="0"/>
              </a:rPr>
              <a:t>. </a:t>
            </a:r>
            <a:r>
              <a:rPr lang="ru-RU" i="1" dirty="0" smtClean="0">
                <a:latin typeface="Georgia" pitchFamily="18" charset="0"/>
              </a:rPr>
              <a:t/>
            </a:r>
            <a:br>
              <a:rPr lang="ru-RU" i="1" dirty="0" smtClean="0">
                <a:latin typeface="Georgia" pitchFamily="18" charset="0"/>
              </a:rPr>
            </a:br>
            <a:endParaRPr lang="ru-RU" i="1" dirty="0">
              <a:latin typeface="Georgia" pitchFamily="18" charset="0"/>
            </a:endParaRPr>
          </a:p>
        </p:txBody>
      </p:sp>
      <p:pic>
        <p:nvPicPr>
          <p:cNvPr id="4" name="Рисунок 3" descr="b02e6e74d306c9ff0b0d061a8f611fb57b9fe37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71463"/>
            <a:ext cx="3600450" cy="270033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248400"/>
          </a:xfrm>
        </p:spPr>
        <p:txBody>
          <a:bodyPr>
            <a:normAutofit fontScale="92500"/>
          </a:bodyPr>
          <a:lstStyle/>
          <a:p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1917 </a:t>
            </a:r>
            <a:r>
              <a:rPr lang="ru-RU" i="1" dirty="0" err="1" smtClean="0">
                <a:latin typeface="Georgia" pitchFamily="18" charset="0"/>
              </a:rPr>
              <a:t>рік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i="1" dirty="0" err="1" smtClean="0">
                <a:latin typeface="Georgia" pitchFamily="18" charset="0"/>
              </a:rPr>
              <a:t>успіх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військ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Антанти</a:t>
            </a:r>
            <a:r>
              <a:rPr lang="ru-RU" i="1" dirty="0" smtClean="0">
                <a:latin typeface="Georgia" pitchFamily="18" charset="0"/>
              </a:rPr>
              <a:t>. До них </a:t>
            </a:r>
            <a:r>
              <a:rPr lang="ru-RU" i="1" dirty="0" err="1" smtClean="0">
                <a:latin typeface="Georgia" pitchFamily="18" charset="0"/>
              </a:rPr>
              <a:t>приєднується</a:t>
            </a:r>
            <a:r>
              <a:rPr lang="ru-RU" i="1" dirty="0" smtClean="0">
                <a:latin typeface="Georgia" pitchFamily="18" charset="0"/>
              </a:rPr>
              <a:t> США. </a:t>
            </a:r>
            <a:r>
              <a:rPr lang="ru-RU" i="1" dirty="0" err="1" smtClean="0">
                <a:latin typeface="Georgia" pitchFamily="18" charset="0"/>
              </a:rPr>
              <a:t>Росія</a:t>
            </a:r>
            <a:r>
              <a:rPr lang="ru-RU" i="1" dirty="0" smtClean="0">
                <a:latin typeface="Georgia" pitchFamily="18" charset="0"/>
              </a:rPr>
              <a:t> в </a:t>
            </a:r>
            <a:r>
              <a:rPr lang="ru-RU" i="1" dirty="0" err="1" smtClean="0">
                <a:latin typeface="Georgia" pitchFamily="18" charset="0"/>
              </a:rPr>
              <a:t>результаті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революційних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подій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фактично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виходить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війни</a:t>
            </a:r>
            <a:r>
              <a:rPr lang="ru-RU" i="1" dirty="0" smtClean="0">
                <a:latin typeface="Georgia" pitchFamily="18" charset="0"/>
              </a:rPr>
              <a:t>. </a:t>
            </a:r>
            <a:br>
              <a:rPr lang="ru-RU" i="1" dirty="0" smtClean="0">
                <a:latin typeface="Georgia" pitchFamily="18" charset="0"/>
              </a:rPr>
            </a:br>
            <a:r>
              <a:rPr lang="ru-RU" i="1" dirty="0" smtClean="0">
                <a:latin typeface="Georgia" pitchFamily="18" charset="0"/>
              </a:rPr>
              <a:t>   1918 </a:t>
            </a:r>
            <a:r>
              <a:rPr lang="ru-RU" i="1" dirty="0" err="1" smtClean="0">
                <a:latin typeface="Georgia" pitchFamily="18" charset="0"/>
              </a:rPr>
              <a:t>рік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i="1" dirty="0" err="1" smtClean="0">
                <a:latin typeface="Georgia" pitchFamily="18" charset="0"/>
              </a:rPr>
              <a:t>укладання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вкрай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невигідних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важких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умовах</a:t>
            </a:r>
            <a:r>
              <a:rPr lang="ru-RU" i="1" dirty="0" smtClean="0">
                <a:latin typeface="Georgia" pitchFamily="18" charset="0"/>
              </a:rPr>
              <a:t> миру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Німеччиною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                                   </a:t>
            </a:r>
            <a:r>
              <a:rPr lang="ru-RU" i="1" dirty="0" err="1" smtClean="0">
                <a:latin typeface="Georgia" pitchFamily="18" charset="0"/>
              </a:rPr>
              <a:t>Інші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союзники       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                                       </a:t>
            </a:r>
            <a:r>
              <a:rPr lang="ru-RU" i="1" dirty="0" err="1" smtClean="0">
                <a:latin typeface="Georgia" pitchFamily="18" charset="0"/>
              </a:rPr>
              <a:t>Німеччини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укладають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країнами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Антанти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мир. </a:t>
            </a:r>
            <a:r>
              <a:rPr lang="ru-RU" i="1" dirty="0" err="1" smtClean="0">
                <a:latin typeface="Georgia" pitchFamily="18" charset="0"/>
              </a:rPr>
              <a:t>Німеччина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</a:t>
            </a:r>
            <a:r>
              <a:rPr lang="ru-RU" i="1" dirty="0" err="1" smtClean="0">
                <a:latin typeface="Georgia" pitchFamily="18" charset="0"/>
              </a:rPr>
              <a:t>залишається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в </a:t>
            </a:r>
            <a:endParaRPr lang="ru-RU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                                       </a:t>
            </a:r>
            <a:r>
              <a:rPr lang="ru-RU" i="1" dirty="0" err="1" smtClean="0">
                <a:latin typeface="Georgia" pitchFamily="18" charset="0"/>
              </a:rPr>
              <a:t>листопаді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1918 року </a:t>
            </a:r>
            <a:r>
              <a:rPr lang="ru-RU" i="1" dirty="0" err="1" smtClean="0">
                <a:latin typeface="Georgia" pitchFamily="18" charset="0"/>
              </a:rPr>
              <a:t>погоджується</a:t>
            </a:r>
            <a:r>
              <a:rPr lang="ru-RU" i="1" dirty="0" smtClean="0">
                <a:latin typeface="Georgia" pitchFamily="18" charset="0"/>
              </a:rPr>
              <a:t> на </a:t>
            </a:r>
            <a:r>
              <a:rPr lang="ru-RU" i="1" dirty="0" err="1" smtClean="0">
                <a:latin typeface="Georgia" pitchFamily="18" charset="0"/>
              </a:rPr>
              <a:t>капітуляцію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276600"/>
            <a:ext cx="3505200" cy="229552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965664"/>
          </a:xfrm>
        </p:spPr>
        <p:txBody>
          <a:bodyPr>
            <a:normAutofit fontScale="90000"/>
          </a:bodyPr>
          <a:lstStyle/>
          <a:p>
            <a:r>
              <a:rPr lang="ru-RU" sz="4800" b="1" i="1" dirty="0" err="1" smtClean="0">
                <a:latin typeface="Georgia" pitchFamily="18" charset="0"/>
              </a:rPr>
              <a:t>Підсумки</a:t>
            </a:r>
            <a:r>
              <a:rPr lang="ru-RU" sz="4800" b="1" i="1" dirty="0" smtClean="0">
                <a:latin typeface="Georgia" pitchFamily="18" charset="0"/>
              </a:rPr>
              <a:t> </a:t>
            </a:r>
            <a:r>
              <a:rPr lang="ru-RU" sz="4800" b="1" i="1" dirty="0" err="1" smtClean="0">
                <a:latin typeface="Georgia" pitchFamily="18" charset="0"/>
              </a:rPr>
              <a:t>війни</a:t>
            </a:r>
            <a:r>
              <a:rPr lang="ru-RU" sz="4800" b="1" i="1" dirty="0" smtClean="0">
                <a:latin typeface="Georgia" pitchFamily="18" charset="0"/>
              </a:rPr>
              <a:t> 1918 </a:t>
            </a:r>
            <a:r>
              <a:rPr lang="ru-RU" sz="4800" b="1" i="1" dirty="0" err="1" smtClean="0">
                <a:latin typeface="Georgia" pitchFamily="18" charset="0"/>
              </a:rPr>
              <a:t>рік</a:t>
            </a:r>
            <a:r>
              <a:rPr lang="ru-RU" sz="4800" b="1" i="1" dirty="0" smtClean="0">
                <a:latin typeface="Georgia" pitchFamily="18" charset="0"/>
              </a:rPr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917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err="1" smtClean="0">
                <a:latin typeface="Georgia" pitchFamily="18" charset="0"/>
              </a:rPr>
              <a:t>Понад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чотири</a:t>
            </a:r>
            <a:r>
              <a:rPr lang="ru-RU" i="1" dirty="0" smtClean="0">
                <a:latin typeface="Georgia" pitchFamily="18" charset="0"/>
              </a:rPr>
              <a:t> роки </a:t>
            </a:r>
            <a:r>
              <a:rPr lang="ru-RU" i="1" dirty="0" err="1" smtClean="0">
                <a:latin typeface="Georgia" pitchFamily="18" charset="0"/>
              </a:rPr>
              <a:t>тривала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жахлива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бійня</a:t>
            </a:r>
            <a:r>
              <a:rPr lang="ru-RU" i="1" dirty="0" smtClean="0">
                <a:latin typeface="Georgia" pitchFamily="18" charset="0"/>
              </a:rPr>
              <a:t>, в яку </a:t>
            </a:r>
            <a:r>
              <a:rPr lang="ru-RU" i="1" dirty="0" err="1" smtClean="0">
                <a:latin typeface="Georgia" pitchFamily="18" charset="0"/>
              </a:rPr>
              <a:t>були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втягнуті</a:t>
            </a:r>
            <a:r>
              <a:rPr lang="ru-RU" i="1" dirty="0" smtClean="0">
                <a:latin typeface="Georgia" pitchFamily="18" charset="0"/>
              </a:rPr>
              <a:t> 36 </a:t>
            </a:r>
            <a:r>
              <a:rPr lang="ru-RU" i="1" dirty="0" err="1" smtClean="0">
                <a:latin typeface="Georgia" pitchFamily="18" charset="0"/>
              </a:rPr>
              <a:t>країн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населенням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понад</a:t>
            </a:r>
            <a:r>
              <a:rPr lang="ru-RU" i="1" dirty="0" smtClean="0">
                <a:latin typeface="Georgia" pitchFamily="18" charset="0"/>
              </a:rPr>
              <a:t> 1,5 млрд. </a:t>
            </a:r>
            <a:r>
              <a:rPr lang="ru-RU" i="1" dirty="0" err="1" smtClean="0">
                <a:latin typeface="Georgia" pitchFamily="18" charset="0"/>
              </a:rPr>
              <a:t>чоловік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тобто</a:t>
            </a:r>
            <a:r>
              <a:rPr lang="ru-RU" i="1" dirty="0" smtClean="0">
                <a:latin typeface="Georgia" pitchFamily="18" charset="0"/>
              </a:rPr>
              <a:t> 75% </a:t>
            </a:r>
            <a:r>
              <a:rPr lang="ru-RU" i="1" dirty="0" err="1" smtClean="0">
                <a:latin typeface="Georgia" pitchFamily="18" charset="0"/>
              </a:rPr>
              <a:t>населення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земної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кулі</a:t>
            </a:r>
            <a:r>
              <a:rPr lang="ru-RU" i="1" dirty="0" smtClean="0">
                <a:latin typeface="Georgia" pitchFamily="18" charset="0"/>
              </a:rPr>
              <a:t>. В </a:t>
            </a:r>
            <a:r>
              <a:rPr lang="ru-RU" i="1" dirty="0" err="1" smtClean="0">
                <a:latin typeface="Georgia" pitchFamily="18" charset="0"/>
              </a:rPr>
              <a:t>армії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воюючих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країн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було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мобілізовано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понад</a:t>
            </a:r>
            <a:r>
              <a:rPr lang="ru-RU" i="1" dirty="0" smtClean="0">
                <a:latin typeface="Georgia" pitchFamily="18" charset="0"/>
              </a:rPr>
              <a:t> 73 млн. </a:t>
            </a:r>
            <a:r>
              <a:rPr lang="ru-RU" i="1" dirty="0" err="1" smtClean="0">
                <a:latin typeface="Georgia" pitchFamily="18" charset="0"/>
              </a:rPr>
              <a:t>чоловік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r>
              <a:rPr lang="ru-RU" i="1" dirty="0" smtClean="0">
                <a:latin typeface="Georgia" pitchFamily="18" charset="0"/>
              </a:rPr>
              <a:t>В </a:t>
            </a:r>
            <a:r>
              <a:rPr lang="ru-RU" i="1" dirty="0" smtClean="0">
                <a:latin typeface="Georgia" pitchFamily="18" charset="0"/>
              </a:rPr>
              <a:t>1917 </a:t>
            </a:r>
            <a:r>
              <a:rPr lang="ru-RU" i="1" dirty="0" err="1" smtClean="0">
                <a:latin typeface="Georgia" pitchFamily="18" charset="0"/>
              </a:rPr>
              <a:t>році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було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вперше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застосовано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хімічну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зброю</a:t>
            </a:r>
            <a:r>
              <a:rPr lang="ru-RU" i="1" dirty="0" smtClean="0">
                <a:latin typeface="Georgia" pitchFamily="18" charset="0"/>
              </a:rPr>
              <a:t> – </a:t>
            </a:r>
            <a:r>
              <a:rPr lang="ru-RU" i="1" dirty="0" err="1" smtClean="0">
                <a:latin typeface="Georgia" pitchFamily="18" charset="0"/>
              </a:rPr>
              <a:t>гірчичний</a:t>
            </a:r>
            <a:r>
              <a:rPr lang="ru-RU" i="1" dirty="0" smtClean="0">
                <a:latin typeface="Georgia" pitchFamily="18" charset="0"/>
              </a:rPr>
              <a:t> газ, </a:t>
            </a:r>
            <a:r>
              <a:rPr lang="ru-RU" i="1" dirty="0" err="1" smtClean="0">
                <a:latin typeface="Georgia" pitchFamily="18" charset="0"/>
              </a:rPr>
              <a:t>сьогодні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відомий</a:t>
            </a:r>
            <a:r>
              <a:rPr lang="ru-RU" i="1" dirty="0" smtClean="0">
                <a:latin typeface="Georgia" pitchFamily="18" charset="0"/>
              </a:rPr>
              <a:t> як </a:t>
            </a:r>
            <a:r>
              <a:rPr lang="ru-RU" i="1" dirty="0" err="1" smtClean="0">
                <a:latin typeface="Georgia" pitchFamily="18" charset="0"/>
              </a:rPr>
              <a:t>іприт</a:t>
            </a:r>
            <a:endParaRPr lang="ru-RU" i="1" dirty="0" smtClean="0">
              <a:latin typeface="Georgia" pitchFamily="18" charset="0"/>
            </a:endParaRPr>
          </a:p>
          <a:p>
            <a:r>
              <a:rPr lang="ru-RU" i="1" dirty="0" err="1" smtClean="0">
                <a:latin typeface="Georgia" pitchFamily="18" charset="0"/>
              </a:rPr>
              <a:t>Стратегічні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плани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кожної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держави</a:t>
            </a:r>
            <a:r>
              <a:rPr lang="ru-RU" i="1" dirty="0" smtClean="0">
                <a:latin typeface="Georgia" pitchFamily="18" charset="0"/>
              </a:rPr>
              <a:t> у </a:t>
            </a:r>
            <a:r>
              <a:rPr lang="ru-RU" i="1" dirty="0" err="1" smtClean="0">
                <a:latin typeface="Georgia" pitchFamily="18" charset="0"/>
              </a:rPr>
              <a:t>цій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визначалися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її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військово-економічним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потенціалом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цілями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які</a:t>
            </a:r>
            <a:r>
              <a:rPr lang="ru-RU" i="1" dirty="0" smtClean="0">
                <a:latin typeface="Georgia" pitchFamily="18" charset="0"/>
              </a:rPr>
              <a:t> дана </a:t>
            </a:r>
            <a:r>
              <a:rPr lang="ru-RU" i="1" dirty="0" err="1" smtClean="0">
                <a:latin typeface="Georgia" pitchFamily="18" charset="0"/>
              </a:rPr>
              <a:t>країна</a:t>
            </a:r>
            <a:r>
              <a:rPr lang="ru-RU" i="1" dirty="0" smtClean="0">
                <a:latin typeface="Georgia" pitchFamily="18" charset="0"/>
              </a:rPr>
              <a:t> </a:t>
            </a:r>
            <a:r>
              <a:rPr lang="ru-RU" i="1" dirty="0" err="1" smtClean="0">
                <a:latin typeface="Georgia" pitchFamily="18" charset="0"/>
              </a:rPr>
              <a:t>намагалася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досягти</a:t>
            </a:r>
            <a:r>
              <a:rPr lang="ru-RU" i="1" dirty="0" smtClean="0">
                <a:latin typeface="Georgia" pitchFamily="18" charset="0"/>
              </a:rPr>
              <a:t>.</a:t>
            </a:r>
            <a:endParaRPr lang="ru-RU" i="1" dirty="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6781800" cy="1143000"/>
          </a:xfrm>
        </p:spPr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Georgia" pitchFamily="18" charset="0"/>
              </a:rPr>
              <a:t>.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86717"/>
          </a:xfrm>
        </p:spPr>
        <p:txBody>
          <a:bodyPr>
            <a:normAutofit/>
          </a:bodyPr>
          <a:lstStyle/>
          <a:p>
            <a:pPr fontAlgn="base"/>
            <a:r>
              <a:rPr lang="ru-RU" i="1" dirty="0" smtClean="0">
                <a:latin typeface="Georgia" pitchFamily="18" charset="0"/>
              </a:rPr>
              <a:t>До </a:t>
            </a:r>
            <a:r>
              <a:rPr lang="ru-RU" i="1" dirty="0" smtClean="0">
                <a:latin typeface="Georgia" pitchFamily="18" charset="0"/>
              </a:rPr>
              <a:t>II </a:t>
            </a:r>
            <a:r>
              <a:rPr lang="ru-RU" i="1" dirty="0" err="1" smtClean="0">
                <a:latin typeface="Georgia" pitchFamily="18" charset="0"/>
              </a:rPr>
              <a:t>світової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цей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військовий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конфлікт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був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найбільш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широкомасштабним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зачепила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майже</a:t>
            </a:r>
            <a:r>
              <a:rPr lang="ru-RU" i="1" dirty="0" smtClean="0">
                <a:latin typeface="Georgia" pitchFamily="18" charset="0"/>
              </a:rPr>
              <a:t> всю </a:t>
            </a:r>
            <a:r>
              <a:rPr lang="ru-RU" i="1" dirty="0" err="1" smtClean="0">
                <a:latin typeface="Georgia" pitchFamily="18" charset="0"/>
              </a:rPr>
              <a:t>земну</a:t>
            </a:r>
            <a:r>
              <a:rPr lang="ru-RU" i="1" dirty="0" smtClean="0">
                <a:latin typeface="Georgia" pitchFamily="18" charset="0"/>
              </a:rPr>
              <a:t> кулю. </a:t>
            </a:r>
            <a:r>
              <a:rPr lang="ru-RU" i="1" dirty="0" err="1" smtClean="0">
                <a:latin typeface="Georgia" pitchFamily="18" charset="0"/>
              </a:rPr>
              <a:t>Шокуюча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кількість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постраждалих</a:t>
            </a:r>
            <a:r>
              <a:rPr lang="ru-RU" i="1" dirty="0" smtClean="0">
                <a:latin typeface="Georgia" pitchFamily="18" charset="0"/>
              </a:rPr>
              <a:t> (</a:t>
            </a:r>
            <a:r>
              <a:rPr lang="ru-RU" i="1" dirty="0" err="1" smtClean="0">
                <a:latin typeface="Georgia" pitchFamily="18" charset="0"/>
              </a:rPr>
              <a:t>враховуючи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втрату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убитими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серед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військових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і</a:t>
            </a:r>
            <a:r>
              <a:rPr lang="ru-RU" i="1" dirty="0" smtClean="0">
                <a:latin typeface="Georgia" pitchFamily="18" charset="0"/>
              </a:rPr>
              <a:t> мирного </a:t>
            </a:r>
            <a:r>
              <a:rPr lang="ru-RU" i="1" dirty="0" err="1" smtClean="0">
                <a:latin typeface="Georgia" pitchFamily="18" charset="0"/>
              </a:rPr>
              <a:t>населення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smtClean="0">
                <a:latin typeface="Georgia" pitchFamily="18" charset="0"/>
              </a:rPr>
              <a:t> а  </a:t>
            </a:r>
            <a:r>
              <a:rPr lang="ru-RU" i="1" dirty="0" err="1" smtClean="0">
                <a:latin typeface="Georgia" pitchFamily="18" charset="0"/>
              </a:rPr>
              <a:t>також</a:t>
            </a:r>
            <a:r>
              <a:rPr lang="ru-RU" i="1" dirty="0" smtClean="0">
                <a:latin typeface="Georgia" pitchFamily="18" charset="0"/>
              </a:rPr>
              <a:t>  </a:t>
            </a:r>
            <a:r>
              <a:rPr lang="ru-RU" i="1" dirty="0" err="1" smtClean="0">
                <a:latin typeface="Georgia" pitchFamily="18" charset="0"/>
              </a:rPr>
              <a:t>поранених</a:t>
            </a:r>
            <a:r>
              <a:rPr lang="ru-RU" i="1" dirty="0" smtClean="0">
                <a:latin typeface="Georgia" pitchFamily="18" charset="0"/>
              </a:rPr>
              <a:t>) – </a:t>
            </a:r>
            <a:r>
              <a:rPr lang="ru-RU" i="1" dirty="0" err="1" smtClean="0">
                <a:latin typeface="Georgia" pitchFamily="18" charset="0"/>
              </a:rPr>
              <a:t>близько</a:t>
            </a:r>
            <a:r>
              <a:rPr lang="ru-RU" i="1" dirty="0" smtClean="0">
                <a:latin typeface="Georgia" pitchFamily="18" charset="0"/>
              </a:rPr>
              <a:t> 80 </a:t>
            </a:r>
            <a:r>
              <a:rPr lang="ru-RU" i="1" dirty="0" err="1" smtClean="0">
                <a:latin typeface="Georgia" pitchFamily="18" charset="0"/>
              </a:rPr>
              <a:t>мільйонів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чоловік</a:t>
            </a:r>
            <a:r>
              <a:rPr lang="ru-RU" i="1" dirty="0" smtClean="0">
                <a:latin typeface="Georgia" pitchFamily="18" charset="0"/>
              </a:rPr>
              <a:t>. </a:t>
            </a:r>
            <a:r>
              <a:rPr lang="ru-RU" i="1" dirty="0" err="1" smtClean="0">
                <a:latin typeface="Georgia" pitchFamily="18" charset="0"/>
              </a:rPr>
              <a:t>Протягом</a:t>
            </a:r>
            <a:r>
              <a:rPr lang="ru-RU" i="1" dirty="0" smtClean="0">
                <a:latin typeface="Georgia" pitchFamily="18" charset="0"/>
              </a:rPr>
              <a:t> 5 </a:t>
            </a:r>
            <a:r>
              <a:rPr lang="ru-RU" i="1" dirty="0" err="1" smtClean="0">
                <a:latin typeface="Georgia" pitchFamily="18" charset="0"/>
              </a:rPr>
              <a:t>років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війни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розпалися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такі</a:t>
            </a:r>
            <a:r>
              <a:rPr lang="ru-RU" i="1" dirty="0" smtClean="0">
                <a:latin typeface="Georgia" pitchFamily="18" charset="0"/>
              </a:rPr>
              <a:t> </a:t>
            </a:r>
            <a:r>
              <a:rPr lang="ru-RU" i="1" dirty="0" err="1" smtClean="0">
                <a:latin typeface="Georgia" pitchFamily="18" charset="0"/>
              </a:rPr>
              <a:t>імперії</a:t>
            </a:r>
            <a:r>
              <a:rPr lang="ru-RU" i="1" dirty="0" smtClean="0">
                <a:latin typeface="Georgia" pitchFamily="18" charset="0"/>
              </a:rPr>
              <a:t>, як </a:t>
            </a:r>
            <a:r>
              <a:rPr lang="ru-RU" i="1" dirty="0" err="1" smtClean="0">
                <a:latin typeface="Georgia" pitchFamily="18" charset="0"/>
              </a:rPr>
              <a:t>Османська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Російська</a:t>
            </a:r>
            <a:r>
              <a:rPr lang="ru-RU" i="1" dirty="0" smtClean="0">
                <a:latin typeface="Georgia" pitchFamily="18" charset="0"/>
              </a:rPr>
              <a:t>, </a:t>
            </a:r>
            <a:r>
              <a:rPr lang="ru-RU" i="1" dirty="0" err="1" smtClean="0">
                <a:latin typeface="Georgia" pitchFamily="18" charset="0"/>
              </a:rPr>
              <a:t>Німецька</a:t>
            </a:r>
            <a:r>
              <a:rPr lang="ru-RU" i="1" dirty="0" smtClean="0">
                <a:latin typeface="Georgia" pitchFamily="18" charset="0"/>
              </a:rPr>
              <a:t> та </a:t>
            </a:r>
            <a:r>
              <a:rPr lang="ru-RU" i="1" dirty="0" err="1" smtClean="0">
                <a:latin typeface="Georgia" pitchFamily="18" charset="0"/>
              </a:rPr>
              <a:t>Австро-Угорська</a:t>
            </a:r>
            <a:r>
              <a:rPr lang="ru-RU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7182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Georgia" pitchFamily="18" charset="0"/>
              </a:rPr>
              <a:t>Перша </a:t>
            </a:r>
            <a:r>
              <a:rPr lang="ru-RU" sz="3200" b="1" i="1" dirty="0" err="1" smtClean="0">
                <a:latin typeface="Georgia" pitchFamily="18" charset="0"/>
              </a:rPr>
              <a:t>світова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війна</a:t>
            </a:r>
            <a:r>
              <a:rPr lang="ru-RU" sz="3200" b="1" i="1" dirty="0" smtClean="0">
                <a:latin typeface="Georgia" pitchFamily="18" charset="0"/>
              </a:rPr>
              <a:t>, коротко </a:t>
            </a:r>
            <a:r>
              <a:rPr lang="ru-RU" sz="3200" b="1" i="1" dirty="0" err="1" smtClean="0">
                <a:latin typeface="Georgia" pitchFamily="18" charset="0"/>
              </a:rPr>
              <a:t>кажучи</a:t>
            </a:r>
            <a:r>
              <a:rPr lang="ru-RU" sz="3200" b="1" i="1" dirty="0" smtClean="0">
                <a:latin typeface="Georgia" pitchFamily="18" charset="0"/>
              </a:rPr>
              <a:t>, </a:t>
            </a:r>
            <a:r>
              <a:rPr lang="ru-RU" sz="3200" b="1" i="1" dirty="0" err="1" smtClean="0">
                <a:latin typeface="Georgia" pitchFamily="18" charset="0"/>
              </a:rPr>
              <a:t>являє</a:t>
            </a:r>
            <a:r>
              <a:rPr lang="ru-RU" sz="3200" b="1" i="1" dirty="0" smtClean="0">
                <a:latin typeface="Georgia" pitchFamily="18" charset="0"/>
              </a:rPr>
              <a:t> собою один </a:t>
            </a:r>
            <a:r>
              <a:rPr lang="ru-RU" sz="3200" b="1" i="1" dirty="0" err="1" smtClean="0">
                <a:latin typeface="Georgia" pitchFamily="18" charset="0"/>
              </a:rPr>
              <a:t>з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найбільш</a:t>
            </a:r>
            <a:r>
              <a:rPr lang="ru-RU" sz="3200" b="1" i="1" dirty="0" smtClean="0">
                <a:latin typeface="Georgia" pitchFamily="18" charset="0"/>
              </a:rPr>
              <a:t> великих </a:t>
            </a:r>
            <a:r>
              <a:rPr lang="ru-RU" sz="3200" b="1" i="1" dirty="0" err="1" smtClean="0">
                <a:latin typeface="Georgia" pitchFamily="18" charset="0"/>
              </a:rPr>
              <a:t>і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важких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військових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конфліктів</a:t>
            </a:r>
            <a:r>
              <a:rPr lang="ru-RU" sz="3200" b="1" i="1" dirty="0" smtClean="0">
                <a:latin typeface="Georgia" pitchFamily="18" charset="0"/>
              </a:rPr>
              <a:t> XX </a:t>
            </a:r>
            <a:r>
              <a:rPr lang="ru-RU" sz="3200" b="1" i="1" dirty="0" err="1" smtClean="0">
                <a:latin typeface="Georgia" pitchFamily="18" charset="0"/>
              </a:rPr>
              <a:t>століття</a:t>
            </a:r>
            <a:r>
              <a:rPr lang="ru-RU" sz="3200" b="1" i="1" dirty="0" smtClean="0">
                <a:latin typeface="Georgia" pitchFamily="18" charset="0"/>
              </a:rPr>
              <a:t>.</a:t>
            </a:r>
            <a:endParaRPr lang="ru-RU" sz="3200" b="1" i="1" dirty="0">
              <a:latin typeface="Georgia" pitchFamily="18" charset="0"/>
            </a:endParaRPr>
          </a:p>
        </p:txBody>
      </p:sp>
      <p:pic>
        <p:nvPicPr>
          <p:cNvPr id="4" name="Содержимое 3" descr="c5a629b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2971800"/>
            <a:ext cx="4419600" cy="3429000"/>
          </a:xfrm>
        </p:spPr>
      </p:pic>
      <p:pic>
        <p:nvPicPr>
          <p:cNvPr id="5" name="Рисунок 4" descr="01dcd9f-6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048001"/>
            <a:ext cx="3962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077200" cy="1143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Georgia" pitchFamily="18" charset="0"/>
              </a:rPr>
              <a:t>Причини </a:t>
            </a:r>
            <a:r>
              <a:rPr lang="ru-RU" sz="3200" b="1" i="1" dirty="0" err="1" smtClean="0">
                <a:latin typeface="Georgia" pitchFamily="18" charset="0"/>
              </a:rPr>
              <a:t>військового</a:t>
            </a:r>
            <a:r>
              <a:rPr lang="ru-RU" sz="3200" b="1" i="1" dirty="0" smtClean="0">
                <a:latin typeface="Georgia" pitchFamily="18" charset="0"/>
              </a:rPr>
              <a:t> </a:t>
            </a:r>
            <a:r>
              <a:rPr lang="ru-RU" sz="3200" b="1" i="1" dirty="0" err="1" smtClean="0">
                <a:latin typeface="Georgia" pitchFamily="18" charset="0"/>
              </a:rPr>
              <a:t>конфлікту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105717"/>
          </a:xfrm>
        </p:spPr>
        <p:txBody>
          <a:bodyPr>
            <a:normAutofit fontScale="92500" lnSpcReduction="10000"/>
          </a:bodyPr>
          <a:lstStyle/>
          <a:p>
            <a:r>
              <a:rPr lang="ru-RU" sz="2800" i="1" dirty="0" smtClean="0">
                <a:latin typeface="Georgia" pitchFamily="18" charset="0"/>
              </a:rPr>
              <a:t>      </a:t>
            </a:r>
            <a:r>
              <a:rPr lang="ru-RU" sz="2800" i="1" dirty="0" err="1" smtClean="0">
                <a:latin typeface="Georgia" pitchFamily="18" charset="0"/>
              </a:rPr>
              <a:t>Виникнення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Першої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світової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війни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було</a:t>
            </a:r>
            <a:r>
              <a:rPr lang="ru-RU" sz="2800" i="1" dirty="0" smtClean="0">
                <a:latin typeface="Georgia" pitchFamily="18" charset="0"/>
              </a:rPr>
              <a:t>  </a:t>
            </a:r>
            <a:r>
              <a:rPr lang="ru-RU" sz="2800" i="1" dirty="0" smtClean="0">
                <a:latin typeface="Georgia" pitchFamily="18" charset="0"/>
              </a:rPr>
              <a:t>не </a:t>
            </a:r>
            <a:r>
              <a:rPr lang="ru-RU" sz="2800" i="1" dirty="0" err="1" smtClean="0">
                <a:latin typeface="Georgia" pitchFamily="18" charset="0"/>
              </a:rPr>
              <a:t>випадковим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r>
              <a:rPr lang="ru-RU" sz="2800" i="1" dirty="0" smtClean="0">
                <a:latin typeface="Georgia" pitchFamily="18" charset="0"/>
              </a:rPr>
              <a:t>      Вона </a:t>
            </a:r>
            <a:r>
              <a:rPr lang="ru-RU" sz="2800" i="1" dirty="0" err="1" smtClean="0">
                <a:latin typeface="Georgia" pitchFamily="18" charset="0"/>
              </a:rPr>
              <a:t>була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закономірним</a:t>
            </a:r>
            <a:r>
              <a:rPr lang="ru-RU" sz="2800" i="1" dirty="0" smtClean="0">
                <a:latin typeface="Georgia" pitchFamily="18" charset="0"/>
              </a:rPr>
              <a:t> результатом </a:t>
            </a:r>
            <a:r>
              <a:rPr lang="ru-RU" sz="2800" i="1" dirty="0" err="1" smtClean="0">
                <a:latin typeface="Georgia" pitchFamily="18" charset="0"/>
              </a:rPr>
              <a:t>гострих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суперечностей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між</a:t>
            </a:r>
            <a:r>
              <a:rPr lang="ru-RU" sz="2800" i="1" dirty="0" smtClean="0">
                <a:latin typeface="Georgia" pitchFamily="18" charset="0"/>
              </a:rPr>
              <a:t> великими </a:t>
            </a:r>
            <a:r>
              <a:rPr lang="ru-RU" sz="2800" i="1" dirty="0" err="1" smtClean="0">
                <a:latin typeface="Georgia" pitchFamily="18" charset="0"/>
              </a:rPr>
              <a:t>світовими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державами</a:t>
            </a:r>
            <a:r>
              <a:rPr lang="ru-RU" sz="2800" i="1" dirty="0" smtClean="0">
                <a:latin typeface="Georgia" pitchFamily="18" charset="0"/>
              </a:rPr>
              <a:t>. 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Ще</a:t>
            </a:r>
            <a:r>
              <a:rPr lang="ru-RU" sz="2800" i="1" dirty="0" smtClean="0">
                <a:latin typeface="Georgia" pitchFamily="18" charset="0"/>
              </a:rPr>
              <a:t>  в  1879 </a:t>
            </a:r>
            <a:r>
              <a:rPr lang="ru-RU" sz="2800" i="1" dirty="0" smtClean="0">
                <a:latin typeface="Georgia" pitchFamily="18" charset="0"/>
              </a:rPr>
              <a:t>р. </a:t>
            </a:r>
            <a:r>
              <a:rPr lang="ru-RU" sz="2800" i="1" dirty="0" err="1" smtClean="0">
                <a:latin typeface="Georgia" pitchFamily="18" charset="0"/>
              </a:rPr>
              <a:t>Німеччина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уклала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військовий</a:t>
            </a:r>
            <a:r>
              <a:rPr lang="ru-RU" sz="2800" i="1" dirty="0" smtClean="0">
                <a:latin typeface="Georgia" pitchFamily="18" charset="0"/>
              </a:rPr>
              <a:t> союз </a:t>
            </a:r>
            <a:r>
              <a:rPr lang="ru-RU" sz="2800" i="1" dirty="0" err="1" smtClean="0">
                <a:latin typeface="Georgia" pitchFamily="18" charset="0"/>
              </a:rPr>
              <a:t>з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Австро-Угорщиною</a:t>
            </a:r>
            <a:r>
              <a:rPr lang="ru-RU" sz="2800" i="1" dirty="0" smtClean="0">
                <a:latin typeface="Georgia" pitchFamily="18" charset="0"/>
              </a:rPr>
              <a:t>, а в 1882 р. - </a:t>
            </a:r>
            <a:r>
              <a:rPr lang="ru-RU" sz="2800" i="1" dirty="0" err="1" smtClean="0">
                <a:latin typeface="Georgia" pitchFamily="18" charset="0"/>
              </a:rPr>
              <a:t>з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Італією</a:t>
            </a:r>
            <a:r>
              <a:rPr lang="ru-RU" sz="2800" i="1" dirty="0" smtClean="0">
                <a:latin typeface="Georgia" pitchFamily="18" charset="0"/>
              </a:rPr>
              <a:t>. </a:t>
            </a:r>
            <a:endParaRPr lang="ru-RU" sz="28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  Так </a:t>
            </a:r>
            <a:r>
              <a:rPr lang="ru-RU" sz="2800" i="1" dirty="0" err="1" smtClean="0">
                <a:latin typeface="Georgia" pitchFamily="18" charset="0"/>
              </a:rPr>
              <a:t>виник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Троїстий</a:t>
            </a:r>
            <a:r>
              <a:rPr lang="ru-RU" sz="2800" i="1" dirty="0" smtClean="0">
                <a:latin typeface="Georgia" pitchFamily="18" charset="0"/>
              </a:rPr>
              <a:t> союз</a:t>
            </a:r>
            <a:r>
              <a:rPr lang="ru-RU" sz="2800" i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smtClean="0">
                <a:latin typeface="Georgia" pitchFamily="18" charset="0"/>
              </a:rPr>
              <a:t>до </a:t>
            </a:r>
            <a:r>
              <a:rPr lang="ru-RU" sz="2800" i="1" dirty="0" err="1" smtClean="0">
                <a:latin typeface="Georgia" pitchFamily="18" charset="0"/>
              </a:rPr>
              <a:t>якого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згодом</a:t>
            </a:r>
            <a:endParaRPr lang="ru-RU" sz="28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err="1" smtClean="0">
                <a:latin typeface="Georgia" pitchFamily="18" charset="0"/>
              </a:rPr>
              <a:t>приєдналася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Туреччина</a:t>
            </a:r>
            <a:r>
              <a:rPr lang="ru-RU" sz="2800" i="1" dirty="0" smtClean="0">
                <a:latin typeface="Georgia" pitchFamily="18" charset="0"/>
              </a:rPr>
              <a:t>.</a:t>
            </a: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</a:t>
            </a:r>
            <a:r>
              <a:rPr lang="ru-RU" sz="2800" i="1" dirty="0" smtClean="0">
                <a:latin typeface="Georgia" pitchFamily="18" charset="0"/>
              </a:rPr>
              <a:t>У 1904-1907 </a:t>
            </a:r>
            <a:r>
              <a:rPr lang="ru-RU" sz="2800" i="1" dirty="0" err="1" smtClean="0">
                <a:latin typeface="Georgia" pitchFamily="18" charset="0"/>
              </a:rPr>
              <a:t>рр</a:t>
            </a:r>
            <a:r>
              <a:rPr lang="ru-RU" sz="2800" i="1" dirty="0" smtClean="0">
                <a:latin typeface="Georgia" pitchFamily="18" charset="0"/>
              </a:rPr>
              <a:t>. </a:t>
            </a:r>
            <a:endParaRPr lang="ru-RU" sz="28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сформувався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союз </a:t>
            </a:r>
            <a:r>
              <a:rPr lang="ru-RU" sz="2800" i="1" dirty="0" err="1" smtClean="0">
                <a:latin typeface="Georgia" pitchFamily="18" charset="0"/>
              </a:rPr>
              <a:t>Англії</a:t>
            </a:r>
            <a:r>
              <a:rPr lang="ru-RU" sz="2800" i="1" dirty="0" smtClean="0">
                <a:latin typeface="Georgia" pitchFamily="18" charset="0"/>
              </a:rPr>
              <a:t>,</a:t>
            </a:r>
          </a:p>
          <a:p>
            <a:pPr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Франції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Росії</a:t>
            </a:r>
            <a:r>
              <a:rPr lang="ru-RU" sz="2800" i="1" dirty="0" smtClean="0">
                <a:latin typeface="Georgia" pitchFamily="18" charset="0"/>
              </a:rPr>
              <a:t> - Антанта.</a:t>
            </a:r>
          </a:p>
          <a:p>
            <a:endParaRPr lang="ru-RU" sz="2800" i="1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300px-WWIchartX_uk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505200"/>
            <a:ext cx="3810000" cy="269583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533400"/>
            <a:ext cx="8610600" cy="3048000"/>
          </a:xfrm>
        </p:spPr>
        <p:txBody>
          <a:bodyPr>
            <a:normAutofit fontScale="85000" lnSpcReduction="10000"/>
          </a:bodyPr>
          <a:lstStyle/>
          <a:p>
            <a:r>
              <a:rPr lang="ru-RU" sz="3100" i="1" dirty="0" smtClean="0">
                <a:latin typeface="Georgia" pitchFamily="18" charset="0"/>
              </a:rPr>
              <a:t>        </a:t>
            </a:r>
            <a:r>
              <a:rPr lang="ru-RU" sz="3100" i="1" dirty="0" err="1" smtClean="0">
                <a:latin typeface="Georgia" pitchFamily="18" charset="0"/>
              </a:rPr>
              <a:t>Головним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був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англо-німецький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економічний</a:t>
            </a:r>
            <a:r>
              <a:rPr lang="ru-RU" sz="3100" i="1" dirty="0" smtClean="0">
                <a:latin typeface="Georgia" pitchFamily="18" charset="0"/>
              </a:rPr>
              <a:t>, </a:t>
            </a:r>
            <a:r>
              <a:rPr lang="ru-RU" sz="3100" i="1" dirty="0" err="1" smtClean="0">
                <a:latin typeface="Georgia" pitchFamily="18" charset="0"/>
              </a:rPr>
              <a:t>військово-морський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і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колоніальний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антагонізм</a:t>
            </a:r>
            <a:r>
              <a:rPr lang="ru-RU" sz="3100" i="1" dirty="0" smtClean="0">
                <a:latin typeface="Georgia" pitchFamily="18" charset="0"/>
              </a:rPr>
              <a:t>. </a:t>
            </a:r>
            <a:r>
              <a:rPr lang="ru-RU" sz="3100" i="1" dirty="0" err="1" smtClean="0">
                <a:latin typeface="Georgia" pitchFamily="18" charset="0"/>
              </a:rPr>
              <a:t>Німеччина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мріяла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захопити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значну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частину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колоній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Англії</a:t>
            </a:r>
            <a:r>
              <a:rPr lang="ru-RU" sz="3100" i="1" dirty="0" smtClean="0">
                <a:latin typeface="Georgia" pitchFamily="18" charset="0"/>
              </a:rPr>
              <a:t>. </a:t>
            </a:r>
            <a:r>
              <a:rPr lang="ru-RU" sz="3100" i="1" dirty="0" err="1" smtClean="0">
                <a:latin typeface="Georgia" pitchFamily="18" charset="0"/>
              </a:rPr>
              <a:t>Обидві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країни</a:t>
            </a:r>
            <a:r>
              <a:rPr lang="ru-RU" sz="3100" i="1" dirty="0" smtClean="0">
                <a:latin typeface="Georgia" pitchFamily="18" charset="0"/>
              </a:rPr>
              <a:t>, </a:t>
            </a:r>
            <a:r>
              <a:rPr lang="ru-RU" sz="3100" i="1" dirty="0" err="1" smtClean="0">
                <a:latin typeface="Georgia" pitchFamily="18" charset="0"/>
              </a:rPr>
              <a:t>ведучи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боротьбу</a:t>
            </a:r>
            <a:r>
              <a:rPr lang="ru-RU" sz="3100" i="1" dirty="0" smtClean="0">
                <a:latin typeface="Georgia" pitchFamily="18" charset="0"/>
              </a:rPr>
              <a:t> за </a:t>
            </a:r>
            <a:r>
              <a:rPr lang="ru-RU" sz="3100" i="1" dirty="0" err="1" smtClean="0">
                <a:latin typeface="Georgia" pitchFamily="18" charset="0"/>
              </a:rPr>
              <a:t>перевагу</a:t>
            </a:r>
            <a:r>
              <a:rPr lang="ru-RU" sz="3100" i="1" dirty="0" smtClean="0">
                <a:latin typeface="Georgia" pitchFamily="18" charset="0"/>
              </a:rPr>
              <a:t> на морях, </a:t>
            </a:r>
            <a:r>
              <a:rPr lang="ru-RU" sz="3100" i="1" dirty="0" err="1" smtClean="0">
                <a:latin typeface="Georgia" pitchFamily="18" charset="0"/>
              </a:rPr>
              <a:t>нарощували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свої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військово-морські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сили</a:t>
            </a:r>
            <a:r>
              <a:rPr lang="ru-RU" sz="3100" i="1" dirty="0" smtClean="0">
                <a:latin typeface="Georgia" pitchFamily="18" charset="0"/>
              </a:rPr>
              <a:t>. </a:t>
            </a:r>
            <a:r>
              <a:rPr lang="ru-RU" sz="3100" i="1" dirty="0" err="1" smtClean="0">
                <a:latin typeface="Georgia" pitchFamily="18" charset="0"/>
              </a:rPr>
              <a:t>Франко-німецькі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суперечності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почалися</a:t>
            </a:r>
            <a:r>
              <a:rPr lang="ru-RU" sz="3100" i="1" dirty="0" smtClean="0">
                <a:latin typeface="Georgia" pitchFamily="18" charset="0"/>
              </a:rPr>
              <a:t> через </a:t>
            </a:r>
            <a:r>
              <a:rPr lang="ru-RU" sz="3100" i="1" dirty="0" err="1" smtClean="0">
                <a:latin typeface="Georgia" pitchFamily="18" charset="0"/>
              </a:rPr>
              <a:t>землі</a:t>
            </a:r>
            <a:r>
              <a:rPr lang="ru-RU" sz="3100" i="1" dirty="0" smtClean="0">
                <a:latin typeface="Georgia" pitchFamily="18" charset="0"/>
              </a:rPr>
              <a:t>, </a:t>
            </a:r>
            <a:r>
              <a:rPr lang="ru-RU" sz="3100" i="1" dirty="0" err="1" smtClean="0">
                <a:latin typeface="Georgia" pitchFamily="18" charset="0"/>
              </a:rPr>
              <a:t>відібрані</a:t>
            </a:r>
            <a:r>
              <a:rPr lang="ru-RU" sz="3100" i="1" dirty="0" smtClean="0">
                <a:latin typeface="Georgia" pitchFamily="18" charset="0"/>
              </a:rPr>
              <a:t> у </a:t>
            </a:r>
            <a:r>
              <a:rPr lang="ru-RU" sz="3100" i="1" dirty="0" err="1" smtClean="0">
                <a:latin typeface="Georgia" pitchFamily="18" charset="0"/>
              </a:rPr>
              <a:t>Франції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після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франко-прусської</a:t>
            </a:r>
            <a:r>
              <a:rPr lang="ru-RU" sz="3100" i="1" dirty="0" smtClean="0">
                <a:latin typeface="Georgia" pitchFamily="18" charset="0"/>
              </a:rPr>
              <a:t> </a:t>
            </a:r>
            <a:r>
              <a:rPr lang="ru-RU" sz="3100" i="1" dirty="0" err="1" smtClean="0">
                <a:latin typeface="Georgia" pitchFamily="18" charset="0"/>
              </a:rPr>
              <a:t>війни</a:t>
            </a:r>
            <a:r>
              <a:rPr lang="ru-RU" sz="3100" i="1" dirty="0" smtClean="0">
                <a:latin typeface="Georgia" pitchFamily="18" charset="0"/>
              </a:rPr>
              <a:t> 1870-1871 </a:t>
            </a:r>
            <a:r>
              <a:rPr lang="ru-RU" sz="3100" i="1" dirty="0" err="1" smtClean="0">
                <a:latin typeface="Georgia" pitchFamily="18" charset="0"/>
              </a:rPr>
              <a:t>рр</a:t>
            </a:r>
            <a:r>
              <a:rPr lang="ru-RU" sz="3100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730b608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3733800"/>
            <a:ext cx="3886199" cy="2590800"/>
          </a:xfrm>
          <a:prstGeom prst="rect">
            <a:avLst/>
          </a:prstGeom>
        </p:spPr>
      </p:pic>
      <p:pic>
        <p:nvPicPr>
          <p:cNvPr id="5" name="Рисунок 4" descr="загружено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733800"/>
            <a:ext cx="41148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457200"/>
            <a:ext cx="8229600" cy="2743517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        </a:t>
            </a:r>
            <a:r>
              <a:rPr lang="ru-RU" sz="2400" i="1" dirty="0" err="1" smtClean="0">
                <a:latin typeface="Georgia" pitchFamily="18" charset="0"/>
              </a:rPr>
              <a:t>Особливої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гостроти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набули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суперечності</a:t>
            </a:r>
            <a:r>
              <a:rPr lang="ru-RU" sz="2400" i="1" dirty="0" smtClean="0">
                <a:latin typeface="Georgia" pitchFamily="18" charset="0"/>
              </a:rPr>
              <a:t> великих </a:t>
            </a:r>
            <a:r>
              <a:rPr lang="ru-RU" sz="2400" i="1" dirty="0" err="1" smtClean="0">
                <a:latin typeface="Georgia" pitchFamily="18" charset="0"/>
              </a:rPr>
              <a:t>країн</a:t>
            </a:r>
            <a:r>
              <a:rPr lang="ru-RU" sz="2400" i="1" dirty="0" smtClean="0">
                <a:latin typeface="Georgia" pitchFamily="18" charset="0"/>
              </a:rPr>
              <a:t> на Балканах </a:t>
            </a:r>
            <a:r>
              <a:rPr lang="ru-RU" sz="2400" i="1" dirty="0" err="1" smtClean="0">
                <a:latin typeface="Georgia" pitchFamily="18" charset="0"/>
              </a:rPr>
              <a:t>і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Близькому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Сході.Німеччина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намагалася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розширити</a:t>
            </a:r>
            <a:r>
              <a:rPr lang="ru-RU" sz="2400" i="1" dirty="0" smtClean="0">
                <a:latin typeface="Georgia" pitchFamily="18" charset="0"/>
              </a:rPr>
              <a:t> тут сферу </a:t>
            </a:r>
            <a:r>
              <a:rPr lang="ru-RU" sz="2400" i="1" dirty="0" err="1" smtClean="0">
                <a:latin typeface="Georgia" pitchFamily="18" charset="0"/>
              </a:rPr>
              <a:t>свого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впливу</a:t>
            </a:r>
            <a:r>
              <a:rPr lang="ru-RU" sz="2400" i="1" dirty="0" smtClean="0">
                <a:latin typeface="Georgia" pitchFamily="18" charset="0"/>
              </a:rPr>
              <a:t>, а </a:t>
            </a:r>
            <a:r>
              <a:rPr lang="ru-RU" sz="2400" i="1" dirty="0" err="1" smtClean="0">
                <a:latin typeface="Georgia" pitchFamily="18" charset="0"/>
              </a:rPr>
              <a:t>Австро-Угорщина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після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анексії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Боснії</a:t>
            </a:r>
            <a:r>
              <a:rPr lang="ru-RU" sz="2400" i="1" dirty="0" smtClean="0">
                <a:latin typeface="Georgia" pitchFamily="18" charset="0"/>
              </a:rPr>
              <a:t> та </a:t>
            </a:r>
            <a:r>
              <a:rPr lang="ru-RU" sz="2400" i="1" dirty="0" err="1" smtClean="0">
                <a:latin typeface="Georgia" pitchFamily="18" charset="0"/>
              </a:rPr>
              <a:t>Герцеговини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готувалася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захопити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Сербію</a:t>
            </a:r>
            <a:r>
              <a:rPr lang="ru-RU" sz="2400" i="1" dirty="0" smtClean="0">
                <a:latin typeface="Georgia" pitchFamily="18" charset="0"/>
              </a:rPr>
              <a:t>. </a:t>
            </a:r>
            <a:r>
              <a:rPr lang="ru-RU" sz="2400" i="1" dirty="0" err="1" smtClean="0">
                <a:latin typeface="Georgia" pitchFamily="18" charset="0"/>
              </a:rPr>
              <a:t>Росія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прагнула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зберегти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і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розширити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свої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політичні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позиції</a:t>
            </a:r>
            <a:r>
              <a:rPr lang="ru-RU" sz="2400" i="1" dirty="0" smtClean="0">
                <a:latin typeface="Georgia" pitchFamily="18" charset="0"/>
              </a:rPr>
              <a:t> на Балканах, </a:t>
            </a:r>
            <a:r>
              <a:rPr lang="ru-RU" sz="2400" i="1" dirty="0" err="1" smtClean="0">
                <a:latin typeface="Georgia" pitchFamily="18" charset="0"/>
              </a:rPr>
              <a:t>захопити</a:t>
            </a:r>
            <a:r>
              <a:rPr lang="ru-RU" sz="2400" i="1" dirty="0" smtClean="0">
                <a:latin typeface="Georgia" pitchFamily="18" charset="0"/>
              </a:rPr>
              <a:t> протоки </a:t>
            </a:r>
            <a:r>
              <a:rPr lang="ru-RU" sz="2400" i="1" dirty="0" err="1" smtClean="0">
                <a:latin typeface="Georgia" pitchFamily="18" charset="0"/>
              </a:rPr>
              <a:t>і</a:t>
            </a:r>
            <a:r>
              <a:rPr lang="ru-RU" sz="2400" i="1" dirty="0" smtClean="0">
                <a:latin typeface="Georgia" pitchFamily="18" charset="0"/>
              </a:rPr>
              <a:t> Константинополь, </a:t>
            </a:r>
            <a:r>
              <a:rPr lang="ru-RU" sz="2400" i="1" dirty="0" err="1" smtClean="0">
                <a:latin typeface="Georgia" pitchFamily="18" charset="0"/>
              </a:rPr>
              <a:t>Західну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Україну</a:t>
            </a:r>
            <a:r>
              <a:rPr lang="ru-RU" sz="2400" i="1" dirty="0" smtClean="0">
                <a:latin typeface="Georgia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 descr="загружен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581400"/>
            <a:ext cx="3886200" cy="2971800"/>
          </a:xfrm>
          <a:prstGeom prst="rect">
            <a:avLst/>
          </a:prstGeom>
        </p:spPr>
      </p:pic>
      <p:pic>
        <p:nvPicPr>
          <p:cNvPr id="5" name="Рисунок 4" descr="загружено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657600"/>
            <a:ext cx="4191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43199"/>
            <a:ext cx="8229600" cy="3429317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sz="2200" i="1" dirty="0" smtClean="0">
                <a:latin typeface="Georgia" pitchFamily="18" charset="0"/>
              </a:rPr>
              <a:t>    </a:t>
            </a:r>
            <a:r>
              <a:rPr lang="ru-RU" sz="2200" i="1" dirty="0" err="1" smtClean="0">
                <a:latin typeface="Georgia" pitchFamily="18" charset="0"/>
              </a:rPr>
              <a:t>Крім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бажання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Німеччини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відвоювати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собі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життєвий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простір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колонії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були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й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інші</a:t>
            </a:r>
            <a:r>
              <a:rPr lang="ru-RU" sz="2200" i="1" dirty="0" smtClean="0">
                <a:latin typeface="Georgia" pitchFamily="18" charset="0"/>
              </a:rPr>
              <a:t> причини </a:t>
            </a:r>
            <a:r>
              <a:rPr lang="ru-RU" sz="2200" i="1" dirty="0" err="1" smtClean="0">
                <a:latin typeface="Georgia" pitchFamily="18" charset="0"/>
              </a:rPr>
              <a:t>Першої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світової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війни</a:t>
            </a:r>
            <a:r>
              <a:rPr lang="ru-RU" sz="2200" i="1" dirty="0" smtClean="0">
                <a:latin typeface="Georgia" pitchFamily="18" charset="0"/>
              </a:rPr>
              <a:t>. </a:t>
            </a:r>
            <a:r>
              <a:rPr lang="ru-RU" sz="2200" i="1" dirty="0" err="1" smtClean="0">
                <a:latin typeface="Georgia" pitchFamily="18" charset="0"/>
              </a:rPr>
              <a:t>Питання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це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настільки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складний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що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досі</a:t>
            </a:r>
            <a:r>
              <a:rPr lang="ru-RU" sz="2200" i="1" dirty="0" smtClean="0">
                <a:latin typeface="Georgia" pitchFamily="18" charset="0"/>
              </a:rPr>
              <a:t> не </a:t>
            </a:r>
            <a:r>
              <a:rPr lang="ru-RU" sz="2200" i="1" dirty="0" err="1" smtClean="0">
                <a:latin typeface="Georgia" pitchFamily="18" charset="0"/>
              </a:rPr>
              <a:t>склалося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єдиної</a:t>
            </a:r>
            <a:r>
              <a:rPr lang="ru-RU" sz="2200" i="1" dirty="0" smtClean="0">
                <a:latin typeface="Georgia" pitchFamily="18" charset="0"/>
              </a:rPr>
              <a:t> точки </a:t>
            </a:r>
            <a:r>
              <a:rPr lang="ru-RU" sz="2200" i="1" dirty="0" err="1" smtClean="0">
                <a:latin typeface="Georgia" pitchFamily="18" charset="0"/>
              </a:rPr>
              <a:t>зору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цього</a:t>
            </a:r>
            <a:r>
              <a:rPr lang="ru-RU" sz="2200" i="1" dirty="0" smtClean="0">
                <a:latin typeface="Georgia" pitchFamily="18" charset="0"/>
              </a:rPr>
              <a:t> приводу. </a:t>
            </a:r>
            <a:r>
              <a:rPr lang="ru-RU" sz="2200" i="1" dirty="0" err="1" smtClean="0">
                <a:latin typeface="Georgia" pitchFamily="18" charset="0"/>
              </a:rPr>
              <a:t>Кожна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головних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країн-учасниць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конфлікту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висуває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свої</a:t>
            </a:r>
            <a:r>
              <a:rPr lang="ru-RU" sz="2200" i="1" dirty="0" smtClean="0">
                <a:latin typeface="Georgia" pitchFamily="18" charset="0"/>
              </a:rPr>
              <a:t> причини.</a:t>
            </a:r>
          </a:p>
          <a:p>
            <a:pPr fontAlgn="base"/>
            <a:r>
              <a:rPr lang="ru-RU" sz="2200" i="1" dirty="0" smtClean="0">
                <a:latin typeface="Georgia" pitchFamily="18" charset="0"/>
              </a:rPr>
              <a:t>     Перша </a:t>
            </a:r>
            <a:r>
              <a:rPr lang="ru-RU" sz="2200" i="1" dirty="0" err="1" smtClean="0">
                <a:latin typeface="Georgia" pitchFamily="18" charset="0"/>
              </a:rPr>
              <a:t>світова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війна</a:t>
            </a:r>
            <a:r>
              <a:rPr lang="ru-RU" sz="2200" i="1" dirty="0" smtClean="0">
                <a:latin typeface="Georgia" pitchFamily="18" charset="0"/>
              </a:rPr>
              <a:t>, коротко </a:t>
            </a:r>
            <a:r>
              <a:rPr lang="ru-RU" sz="2200" i="1" dirty="0" err="1" smtClean="0">
                <a:latin typeface="Georgia" pitchFamily="18" charset="0"/>
              </a:rPr>
              <a:t>кажучи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почалася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з-за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непримиренних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протиріч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між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країнами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Антанти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і</a:t>
            </a:r>
            <a:r>
              <a:rPr lang="ru-RU" sz="2200" i="1" dirty="0" smtClean="0">
                <a:latin typeface="Georgia" pitchFamily="18" charset="0"/>
              </a:rPr>
              <a:t> Центрального союзу, в першу </a:t>
            </a:r>
            <a:r>
              <a:rPr lang="ru-RU" sz="2200" i="1" dirty="0" err="1" smtClean="0">
                <a:latin typeface="Georgia" pitchFamily="18" charset="0"/>
              </a:rPr>
              <a:t>чергу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між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Великобританією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Німеччиною</a:t>
            </a:r>
            <a:r>
              <a:rPr lang="ru-RU" sz="2200" i="1" dirty="0" smtClean="0">
                <a:latin typeface="Georgia" pitchFamily="18" charset="0"/>
              </a:rPr>
              <a:t>. </a:t>
            </a:r>
            <a:r>
              <a:rPr lang="ru-RU" sz="2200" i="1" dirty="0" err="1" smtClean="0">
                <a:latin typeface="Georgia" pitchFamily="18" charset="0"/>
              </a:rPr>
              <a:t>Свої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претензії</a:t>
            </a:r>
            <a:r>
              <a:rPr lang="ru-RU" sz="2200" i="1" dirty="0" smtClean="0">
                <a:latin typeface="Georgia" pitchFamily="18" charset="0"/>
              </a:rPr>
              <a:t> один до одного </a:t>
            </a:r>
            <a:r>
              <a:rPr lang="ru-RU" sz="2200" i="1" dirty="0" err="1" smtClean="0">
                <a:latin typeface="Georgia" pitchFamily="18" charset="0"/>
              </a:rPr>
              <a:t>мали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й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інші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держави</a:t>
            </a:r>
            <a:r>
              <a:rPr lang="ru-RU" sz="2200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загружено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3581400" cy="2286000"/>
          </a:xfrm>
          <a:prstGeom prst="rect">
            <a:avLst/>
          </a:prstGeom>
        </p:spPr>
      </p:pic>
      <p:pic>
        <p:nvPicPr>
          <p:cNvPr id="5" name="Рисунок 4" descr="загружено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81000"/>
            <a:ext cx="3810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8600" y="3124200"/>
            <a:ext cx="8458200" cy="3276600"/>
          </a:xfrm>
        </p:spPr>
        <p:txBody>
          <a:bodyPr>
            <a:normAutofit/>
          </a:bodyPr>
          <a:lstStyle/>
          <a:p>
            <a:r>
              <a:rPr lang="ru-RU" sz="2200" i="1" dirty="0" smtClean="0">
                <a:latin typeface="Georgia" pitchFamily="18" charset="0"/>
              </a:rPr>
              <a:t>       </a:t>
            </a:r>
            <a:r>
              <a:rPr lang="ru-RU" sz="2200" i="1" dirty="0" err="1" smtClean="0">
                <a:latin typeface="Georgia" pitchFamily="18" charset="0"/>
              </a:rPr>
              <a:t>Ще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smtClean="0">
                <a:latin typeface="Georgia" pitchFamily="18" charset="0"/>
              </a:rPr>
              <a:t>одна причина </a:t>
            </a:r>
            <a:r>
              <a:rPr lang="ru-RU" sz="2200" i="1" dirty="0" err="1" smtClean="0">
                <a:latin typeface="Georgia" pitchFamily="18" charset="0"/>
              </a:rPr>
              <a:t>війни</a:t>
            </a:r>
            <a:r>
              <a:rPr lang="ru-RU" sz="2200" i="1" dirty="0" smtClean="0">
                <a:latin typeface="Georgia" pitchFamily="18" charset="0"/>
              </a:rPr>
              <a:t> – </a:t>
            </a:r>
            <a:r>
              <a:rPr lang="ru-RU" sz="2200" i="1" dirty="0" err="1" smtClean="0">
                <a:latin typeface="Georgia" pitchFamily="18" charset="0"/>
              </a:rPr>
              <a:t>вибір</a:t>
            </a:r>
            <a:r>
              <a:rPr lang="ru-RU" sz="2200" i="1" dirty="0" smtClean="0">
                <a:latin typeface="Georgia" pitchFamily="18" charset="0"/>
              </a:rPr>
              <a:t> шляху </a:t>
            </a:r>
            <a:r>
              <a:rPr lang="ru-RU" sz="2200" i="1" dirty="0" err="1" smtClean="0">
                <a:latin typeface="Georgia" pitchFamily="18" charset="0"/>
              </a:rPr>
              <a:t>розвитку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суспільства</a:t>
            </a:r>
            <a:r>
              <a:rPr lang="ru-RU" sz="2200" i="1" dirty="0" smtClean="0">
                <a:latin typeface="Georgia" pitchFamily="18" charset="0"/>
              </a:rPr>
              <a:t>. І тут </a:t>
            </a:r>
            <a:r>
              <a:rPr lang="ru-RU" sz="2200" i="1" dirty="0" err="1" smtClean="0">
                <a:latin typeface="Georgia" pitchFamily="18" charset="0"/>
              </a:rPr>
              <a:t>знову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зіткнулися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дві</a:t>
            </a:r>
            <a:r>
              <a:rPr lang="ru-RU" sz="2200" i="1" dirty="0" smtClean="0">
                <a:latin typeface="Georgia" pitchFamily="18" charset="0"/>
              </a:rPr>
              <a:t> точки </a:t>
            </a:r>
            <a:r>
              <a:rPr lang="ru-RU" sz="2200" i="1" dirty="0" err="1" smtClean="0">
                <a:latin typeface="Georgia" pitchFamily="18" charset="0"/>
              </a:rPr>
              <a:t>зору</a:t>
            </a:r>
            <a:r>
              <a:rPr lang="ru-RU" sz="2200" i="1" dirty="0" smtClean="0">
                <a:latin typeface="Georgia" pitchFamily="18" charset="0"/>
              </a:rPr>
              <a:t> – </a:t>
            </a:r>
            <a:r>
              <a:rPr lang="ru-RU" sz="2200" i="1" dirty="0" err="1" smtClean="0">
                <a:latin typeface="Georgia" pitchFamily="18" charset="0"/>
              </a:rPr>
              <a:t>західноєвропейська</a:t>
            </a:r>
            <a:r>
              <a:rPr lang="ru-RU" sz="2200" i="1" dirty="0" smtClean="0">
                <a:latin typeface="Georgia" pitchFamily="18" charset="0"/>
              </a:rPr>
              <a:t> та </a:t>
            </a:r>
            <a:r>
              <a:rPr lang="ru-RU" sz="2200" i="1" dirty="0" err="1" smtClean="0">
                <a:latin typeface="Georgia" pitchFamily="18" charset="0"/>
              </a:rPr>
              <a:t>центрально-південноєвропейська</a:t>
            </a:r>
            <a:r>
              <a:rPr lang="ru-RU" sz="2200" i="1" dirty="0" smtClean="0">
                <a:latin typeface="Georgia" pitchFamily="18" charset="0"/>
              </a:rPr>
              <a:t>. </a:t>
            </a:r>
            <a:br>
              <a:rPr lang="ru-RU" sz="2200" i="1" dirty="0" smtClean="0">
                <a:latin typeface="Georgia" pitchFamily="18" charset="0"/>
              </a:rPr>
            </a:br>
            <a:r>
              <a:rPr lang="ru-RU" sz="2200" i="1" dirty="0" err="1" smtClean="0">
                <a:latin typeface="Georgia" pitchFamily="18" charset="0"/>
              </a:rPr>
              <a:t>Чи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можна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було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уникнути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війни</a:t>
            </a:r>
            <a:r>
              <a:rPr lang="ru-RU" sz="2200" i="1" dirty="0" smtClean="0">
                <a:latin typeface="Georgia" pitchFamily="18" charset="0"/>
              </a:rPr>
              <a:t>? </a:t>
            </a:r>
            <a:r>
              <a:rPr lang="ru-RU" sz="2200" i="1" dirty="0" err="1" smtClean="0">
                <a:latin typeface="Georgia" pitchFamily="18" charset="0"/>
              </a:rPr>
              <a:t>Всі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джерела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одностайно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кажуть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що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можливо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якщо</a:t>
            </a:r>
            <a:r>
              <a:rPr lang="ru-RU" sz="2200" i="1" dirty="0" smtClean="0">
                <a:latin typeface="Georgia" pitchFamily="18" charset="0"/>
              </a:rPr>
              <a:t> б </a:t>
            </a:r>
            <a:r>
              <a:rPr lang="ru-RU" sz="2200" i="1" dirty="0" err="1" smtClean="0">
                <a:latin typeface="Georgia" pitchFamily="18" charset="0"/>
              </a:rPr>
              <a:t>керівництво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країн-учасниць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конфлікту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по-справжньому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хотіла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б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цього</a:t>
            </a:r>
            <a:r>
              <a:rPr lang="ru-RU" sz="2200" i="1" dirty="0" smtClean="0">
                <a:latin typeface="Georgia" pitchFamily="18" charset="0"/>
              </a:rPr>
              <a:t>. </a:t>
            </a:r>
            <a:r>
              <a:rPr lang="ru-RU" sz="2200" i="1" dirty="0" err="1" smtClean="0">
                <a:latin typeface="Georgia" pitchFamily="18" charset="0"/>
              </a:rPr>
              <a:t>Німеччина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найбільше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була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зацікавлена</a:t>
            </a:r>
            <a:r>
              <a:rPr lang="ru-RU" sz="2200" i="1" dirty="0" smtClean="0">
                <a:latin typeface="Georgia" pitchFamily="18" charset="0"/>
              </a:rPr>
              <a:t> у </a:t>
            </a:r>
            <a:r>
              <a:rPr lang="ru-RU" sz="2200" i="1" dirty="0" err="1" smtClean="0">
                <a:latin typeface="Georgia" pitchFamily="18" charset="0"/>
              </a:rPr>
              <a:t>війні</a:t>
            </a:r>
            <a:r>
              <a:rPr lang="ru-RU" sz="2200" i="1" dirty="0" smtClean="0">
                <a:latin typeface="Georgia" pitchFamily="18" charset="0"/>
              </a:rPr>
              <a:t>, до </a:t>
            </a:r>
            <a:r>
              <a:rPr lang="ru-RU" sz="2200" i="1" dirty="0" err="1" smtClean="0">
                <a:latin typeface="Georgia" pitchFamily="18" charset="0"/>
              </a:rPr>
              <a:t>якої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була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повністю</a:t>
            </a:r>
            <a:r>
              <a:rPr lang="ru-RU" sz="2200" i="1" dirty="0" smtClean="0">
                <a:latin typeface="Georgia" pitchFamily="18" charset="0"/>
              </a:rPr>
              <a:t> готова, </a:t>
            </a:r>
            <a:r>
              <a:rPr lang="ru-RU" sz="2200" i="1" dirty="0" err="1" smtClean="0">
                <a:latin typeface="Georgia" pitchFamily="18" charset="0"/>
              </a:rPr>
              <a:t>і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доклала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всіх</a:t>
            </a:r>
            <a:r>
              <a:rPr lang="ru-RU" sz="2200" i="1" dirty="0" smtClean="0">
                <a:latin typeface="Georgia" pitchFamily="18" charset="0"/>
              </a:rPr>
              <a:t> </a:t>
            </a:r>
            <a:r>
              <a:rPr lang="ru-RU" sz="2200" i="1" dirty="0" err="1" smtClean="0">
                <a:latin typeface="Georgia" pitchFamily="18" charset="0"/>
              </a:rPr>
              <a:t>зусиль</a:t>
            </a:r>
            <a:r>
              <a:rPr lang="ru-RU" sz="2200" i="1" dirty="0" smtClean="0">
                <a:latin typeface="Georgia" pitchFamily="18" charset="0"/>
              </a:rPr>
              <a:t>, </a:t>
            </a:r>
            <a:r>
              <a:rPr lang="ru-RU" sz="2200" i="1" dirty="0" err="1" smtClean="0">
                <a:latin typeface="Georgia" pitchFamily="18" charset="0"/>
              </a:rPr>
              <a:t>щоб</a:t>
            </a:r>
            <a:r>
              <a:rPr lang="ru-RU" sz="2200" i="1" dirty="0" smtClean="0">
                <a:latin typeface="Georgia" pitchFamily="18" charset="0"/>
              </a:rPr>
              <a:t> вона </a:t>
            </a:r>
            <a:r>
              <a:rPr lang="ru-RU" sz="2200" i="1" dirty="0" err="1" smtClean="0">
                <a:latin typeface="Georgia" pitchFamily="18" charset="0"/>
              </a:rPr>
              <a:t>почалася</a:t>
            </a:r>
            <a:r>
              <a:rPr lang="ru-RU" sz="2200" i="1" dirty="0" smtClean="0">
                <a:latin typeface="Georgia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15362" name="Picture 2" descr="C:\Users\Metodist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09600"/>
            <a:ext cx="3810000" cy="2362200"/>
          </a:xfrm>
          <a:prstGeom prst="rect">
            <a:avLst/>
          </a:prstGeom>
          <a:noFill/>
        </p:spPr>
      </p:pic>
      <p:pic>
        <p:nvPicPr>
          <p:cNvPr id="5" name="Рисунок 4" descr="загружено (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685800"/>
            <a:ext cx="38862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934200" cy="762000"/>
          </a:xfrm>
        </p:spPr>
        <p:txBody>
          <a:bodyPr>
            <a:normAutofit/>
          </a:bodyPr>
          <a:lstStyle/>
          <a:p>
            <a:r>
              <a:rPr lang="uk-UA" sz="3600" b="1" i="1" dirty="0" smtClean="0">
                <a:latin typeface="Georgia" pitchFamily="18" charset="0"/>
              </a:rPr>
              <a:t>Основні учасники.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71600"/>
            <a:ext cx="8686800" cy="4800917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ru-RU" sz="2800" i="1" dirty="0" smtClean="0">
                <a:latin typeface="Georgia" pitchFamily="18" charset="0"/>
              </a:rPr>
              <a:t>     </a:t>
            </a:r>
            <a:r>
              <a:rPr lang="ru-RU" sz="2800" i="1" dirty="0" err="1" smtClean="0">
                <a:latin typeface="Georgia" pitchFamily="18" charset="0"/>
              </a:rPr>
              <a:t>Війна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велася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між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двома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найбільшими</a:t>
            </a:r>
            <a:r>
              <a:rPr lang="ru-RU" sz="2800" i="1" dirty="0" smtClean="0">
                <a:latin typeface="Georgia" pitchFamily="18" charset="0"/>
              </a:rPr>
              <a:t> в той час </a:t>
            </a:r>
            <a:r>
              <a:rPr lang="ru-RU" sz="2800" i="1" dirty="0" err="1" smtClean="0">
                <a:latin typeface="Georgia" pitchFamily="18" charset="0"/>
              </a:rPr>
              <a:t>політичними</a:t>
            </a:r>
            <a:r>
              <a:rPr lang="ru-RU" sz="2800" i="1" dirty="0" smtClean="0">
                <a:latin typeface="Georgia" pitchFamily="18" charset="0"/>
              </a:rPr>
              <a:t> блоками – Антантою </a:t>
            </a:r>
            <a:r>
              <a:rPr lang="ru-RU" sz="2800" i="1" dirty="0" err="1" smtClean="0">
                <a:latin typeface="Georgia" pitchFamily="18" charset="0"/>
              </a:rPr>
              <a:t>і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Центральним</a:t>
            </a:r>
            <a:r>
              <a:rPr lang="ru-RU" sz="2800" i="1" dirty="0" smtClean="0">
                <a:latin typeface="Georgia" pitchFamily="18" charset="0"/>
              </a:rPr>
              <a:t> блоком (</a:t>
            </a:r>
            <a:r>
              <a:rPr lang="ru-RU" sz="2800" i="1" dirty="0" err="1" smtClean="0">
                <a:latin typeface="Georgia" pitchFamily="18" charset="0"/>
              </a:rPr>
              <a:t>колишній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Троїстий</a:t>
            </a:r>
            <a:r>
              <a:rPr lang="ru-RU" sz="2800" i="1" dirty="0" smtClean="0">
                <a:latin typeface="Georgia" pitchFamily="18" charset="0"/>
              </a:rPr>
              <a:t> союз). В Антанту входили </a:t>
            </a:r>
            <a:r>
              <a:rPr lang="ru-RU" sz="2800" i="1" dirty="0" err="1" smtClean="0">
                <a:latin typeface="Georgia" pitchFamily="18" charset="0"/>
              </a:rPr>
              <a:t>Російська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імперія</a:t>
            </a:r>
            <a:r>
              <a:rPr lang="ru-RU" sz="2800" i="1" dirty="0" smtClean="0">
                <a:latin typeface="Georgia" pitchFamily="18" charset="0"/>
              </a:rPr>
              <a:t>, </a:t>
            </a:r>
            <a:r>
              <a:rPr lang="ru-RU" sz="2800" i="1" dirty="0" err="1" smtClean="0">
                <a:latin typeface="Georgia" pitchFamily="18" charset="0"/>
              </a:rPr>
              <a:t>Англія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Франція</a:t>
            </a:r>
            <a:r>
              <a:rPr lang="ru-RU" sz="2800" i="1" dirty="0" smtClean="0">
                <a:latin typeface="Georgia" pitchFamily="18" charset="0"/>
              </a:rPr>
              <a:t>. </a:t>
            </a:r>
            <a:r>
              <a:rPr lang="ru-RU" sz="2800" i="1" dirty="0" err="1" smtClean="0">
                <a:latin typeface="Georgia" pitchFamily="18" charset="0"/>
              </a:rPr>
              <a:t>Центральний</a:t>
            </a:r>
            <a:r>
              <a:rPr lang="ru-RU" sz="2800" i="1" dirty="0" smtClean="0">
                <a:latin typeface="Georgia" pitchFamily="18" charset="0"/>
              </a:rPr>
              <a:t> блок </a:t>
            </a:r>
            <a:r>
              <a:rPr lang="ru-RU" sz="2800" i="1" dirty="0" err="1" smtClean="0">
                <a:latin typeface="Georgia" pitchFamily="18" charset="0"/>
              </a:rPr>
              <a:t>складався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з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наступних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країн</a:t>
            </a:r>
            <a:r>
              <a:rPr lang="ru-RU" sz="2800" i="1" dirty="0" smtClean="0">
                <a:latin typeface="Georgia" pitchFamily="18" charset="0"/>
              </a:rPr>
              <a:t>: </a:t>
            </a:r>
            <a:r>
              <a:rPr lang="ru-RU" sz="2800" i="1" dirty="0" err="1" smtClean="0">
                <a:latin typeface="Georgia" pitchFamily="18" charset="0"/>
              </a:rPr>
              <a:t>Австро-Угорщина</a:t>
            </a:r>
            <a:r>
              <a:rPr lang="ru-RU" sz="2800" i="1" dirty="0" smtClean="0">
                <a:latin typeface="Georgia" pitchFamily="18" charset="0"/>
              </a:rPr>
              <a:t>, </a:t>
            </a:r>
            <a:r>
              <a:rPr lang="ru-RU" sz="2800" i="1" dirty="0" err="1" smtClean="0">
                <a:latin typeface="Georgia" pitchFamily="18" charset="0"/>
              </a:rPr>
              <a:t>Німеччина</a:t>
            </a:r>
            <a:r>
              <a:rPr lang="ru-RU" sz="2800" i="1" dirty="0" smtClean="0">
                <a:latin typeface="Georgia" pitchFamily="18" charset="0"/>
              </a:rPr>
              <a:t>, </a:t>
            </a:r>
            <a:r>
              <a:rPr lang="ru-RU" sz="2800" i="1" dirty="0" err="1" smtClean="0">
                <a:latin typeface="Georgia" pitchFamily="18" charset="0"/>
              </a:rPr>
              <a:t>Італія</a:t>
            </a:r>
            <a:r>
              <a:rPr lang="ru-RU" sz="2800" i="1" dirty="0" smtClean="0">
                <a:latin typeface="Georgia" pitchFamily="18" charset="0"/>
              </a:rPr>
              <a:t>. </a:t>
            </a:r>
            <a:endParaRPr lang="ru-RU" sz="2800" i="1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   </a:t>
            </a:r>
            <a:r>
              <a:rPr lang="ru-RU" sz="2800" i="1" dirty="0" err="1" smtClean="0">
                <a:latin typeface="Georgia" pitchFamily="18" charset="0"/>
              </a:rPr>
              <a:t>Остання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пізніше</a:t>
            </a:r>
            <a:r>
              <a:rPr lang="ru-RU" sz="2800" i="1" dirty="0" smtClean="0">
                <a:latin typeface="Georgia" pitchFamily="18" charset="0"/>
              </a:rPr>
              <a:t> </a:t>
            </a:r>
            <a:endParaRPr lang="ru-RU" sz="2800" i="1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err="1" smtClean="0">
                <a:latin typeface="Georgia" pitchFamily="18" charset="0"/>
              </a:rPr>
              <a:t>приєдналася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до </a:t>
            </a:r>
            <a:r>
              <a:rPr lang="ru-RU" sz="2800" i="1" dirty="0" err="1" smtClean="0">
                <a:latin typeface="Georgia" pitchFamily="18" charset="0"/>
              </a:rPr>
              <a:t>Антанти</a:t>
            </a:r>
            <a:r>
              <a:rPr lang="ru-RU" sz="2800" i="1" dirty="0" smtClean="0">
                <a:latin typeface="Georgia" pitchFamily="18" charset="0"/>
              </a:rPr>
              <a:t>, </a:t>
            </a:r>
            <a:endParaRPr lang="ru-RU" sz="2800" i="1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а </a:t>
            </a:r>
            <a:r>
              <a:rPr lang="ru-RU" sz="2800" i="1" dirty="0" smtClean="0">
                <a:latin typeface="Georgia" pitchFamily="18" charset="0"/>
              </a:rPr>
              <a:t>в </a:t>
            </a:r>
            <a:r>
              <a:rPr lang="ru-RU" sz="2800" i="1" dirty="0" err="1" smtClean="0">
                <a:latin typeface="Georgia" pitchFamily="18" charset="0"/>
              </a:rPr>
              <a:t>Троїстий</a:t>
            </a:r>
            <a:r>
              <a:rPr lang="ru-RU" sz="2800" i="1" dirty="0" smtClean="0">
                <a:latin typeface="Georgia" pitchFamily="18" charset="0"/>
              </a:rPr>
              <a:t> союз </a:t>
            </a:r>
            <a:r>
              <a:rPr lang="ru-RU" sz="2800" i="1" dirty="0" err="1" smtClean="0">
                <a:latin typeface="Georgia" pitchFamily="18" charset="0"/>
              </a:rPr>
              <a:t>увійшли</a:t>
            </a:r>
            <a:endParaRPr lang="ru-RU" sz="2800" i="1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err="1" smtClean="0">
                <a:latin typeface="Georgia" pitchFamily="18" charset="0"/>
              </a:rPr>
              <a:t>Болгарія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і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Туреччина</a:t>
            </a:r>
            <a:r>
              <a:rPr lang="ru-RU" sz="2800" i="1" dirty="0" smtClean="0">
                <a:latin typeface="Georgia" pitchFamily="18" charset="0"/>
              </a:rPr>
              <a:t>. </a:t>
            </a:r>
            <a:endParaRPr lang="ru-RU" sz="2800" i="1" dirty="0" smtClean="0">
              <a:latin typeface="Georgia" pitchFamily="18" charset="0"/>
            </a:endParaRP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err="1" smtClean="0">
                <a:latin typeface="Georgia" pitchFamily="18" charset="0"/>
              </a:rPr>
              <a:t>Всього</a:t>
            </a:r>
            <a:r>
              <a:rPr lang="ru-RU" sz="2800" i="1" dirty="0" smtClean="0">
                <a:latin typeface="Georgia" pitchFamily="18" charset="0"/>
              </a:rPr>
              <a:t>  в </a:t>
            </a:r>
            <a:r>
              <a:rPr lang="ru-RU" sz="2800" i="1" dirty="0" err="1" smtClean="0">
                <a:latin typeface="Georgia" pitchFamily="18" charset="0"/>
              </a:rPr>
              <a:t>Першій</a:t>
            </a: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err="1" smtClean="0">
                <a:latin typeface="Georgia" pitchFamily="18" charset="0"/>
              </a:rPr>
              <a:t>світовій</a:t>
            </a:r>
            <a:r>
              <a:rPr lang="ru-RU" sz="2800" i="1" dirty="0" smtClean="0">
                <a:latin typeface="Georgia" pitchFamily="18" charset="0"/>
              </a:rPr>
              <a:t> </a:t>
            </a: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err="1" smtClean="0">
                <a:latin typeface="Georgia" pitchFamily="18" charset="0"/>
              </a:rPr>
              <a:t>війні</a:t>
            </a:r>
            <a:r>
              <a:rPr lang="ru-RU" sz="2800" i="1" dirty="0" smtClean="0">
                <a:latin typeface="Georgia" pitchFamily="18" charset="0"/>
              </a:rPr>
              <a:t>, </a:t>
            </a:r>
            <a:r>
              <a:rPr lang="ru-RU" sz="2800" i="1" dirty="0" smtClean="0">
                <a:latin typeface="Georgia" pitchFamily="18" charset="0"/>
              </a:rPr>
              <a:t> коротко </a:t>
            </a:r>
            <a:r>
              <a:rPr lang="ru-RU" sz="2800" i="1" dirty="0" err="1" smtClean="0">
                <a:latin typeface="Georgia" pitchFamily="18" charset="0"/>
              </a:rPr>
              <a:t>кажучи</a:t>
            </a:r>
            <a:r>
              <a:rPr lang="ru-RU" sz="2800" i="1" dirty="0" smtClean="0">
                <a:latin typeface="Georgia" pitchFamily="18" charset="0"/>
              </a:rPr>
              <a:t>,</a:t>
            </a:r>
          </a:p>
          <a:p>
            <a:pPr fontAlgn="base">
              <a:buNone/>
            </a:pPr>
            <a:r>
              <a:rPr lang="ru-RU" sz="2800" i="1" dirty="0" smtClean="0">
                <a:latin typeface="Georgia" pitchFamily="18" charset="0"/>
              </a:rPr>
              <a:t> </a:t>
            </a:r>
            <a:r>
              <a:rPr lang="ru-RU" sz="2800" i="1" dirty="0" smtClean="0">
                <a:latin typeface="Georgia" pitchFamily="18" charset="0"/>
              </a:rPr>
              <a:t>   </a:t>
            </a:r>
            <a:r>
              <a:rPr lang="ru-RU" sz="2800" i="1" dirty="0" smtClean="0">
                <a:latin typeface="Georgia" pitchFamily="18" charset="0"/>
              </a:rPr>
              <a:t>брало </a:t>
            </a:r>
            <a:r>
              <a:rPr lang="ru-RU" sz="2800" i="1" dirty="0" smtClean="0">
                <a:latin typeface="Georgia" pitchFamily="18" charset="0"/>
              </a:rPr>
              <a:t>участь </a:t>
            </a:r>
            <a:r>
              <a:rPr lang="ru-RU" sz="2800" i="1" dirty="0" smtClean="0">
                <a:latin typeface="Georgia" pitchFamily="18" charset="0"/>
              </a:rPr>
              <a:t>38 </a:t>
            </a:r>
            <a:r>
              <a:rPr lang="ru-RU" sz="2800" i="1" dirty="0" err="1" smtClean="0">
                <a:latin typeface="Georgia" pitchFamily="18" charset="0"/>
              </a:rPr>
              <a:t>країн</a:t>
            </a:r>
            <a:r>
              <a:rPr lang="ru-RU" sz="2800" i="1" dirty="0" smtClean="0">
                <a:latin typeface="Georgia" pitchFamily="18" charset="0"/>
              </a:rPr>
              <a:t>.</a:t>
            </a:r>
            <a:r>
              <a:rPr lang="ru-RU" sz="2800" i="1" dirty="0" smtClean="0">
                <a:latin typeface="Georgia" pitchFamily="18" charset="0"/>
              </a:rPr>
              <a:t> </a:t>
            </a:r>
          </a:p>
          <a:p>
            <a:endParaRPr lang="ru-RU" dirty="0"/>
          </a:p>
        </p:txBody>
      </p:sp>
      <p:pic>
        <p:nvPicPr>
          <p:cNvPr id="5" name="Рисунок 4" descr="ISvito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505200"/>
            <a:ext cx="3657600" cy="269462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7162800" cy="1041864"/>
          </a:xfrm>
        </p:spPr>
        <p:txBody>
          <a:bodyPr>
            <a:noAutofit/>
          </a:bodyPr>
          <a:lstStyle/>
          <a:p>
            <a:r>
              <a:rPr lang="uk-UA" sz="3200" b="1" i="1" dirty="0" smtClean="0">
                <a:latin typeface="Georgia" pitchFamily="18" charset="0"/>
              </a:rPr>
              <a:t>Привід до початку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Першої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світової</a:t>
            </a:r>
            <a:r>
              <a:rPr lang="ru-RU" sz="3200" b="1" i="1" dirty="0" smtClean="0">
                <a:latin typeface="Georgia" pitchFamily="18" charset="0"/>
              </a:rPr>
              <a:t> </a:t>
            </a:r>
            <a:r>
              <a:rPr lang="ru-RU" sz="3200" b="1" i="1" dirty="0" err="1" smtClean="0">
                <a:latin typeface="Georgia" pitchFamily="18" charset="0"/>
              </a:rPr>
              <a:t>війни</a:t>
            </a:r>
            <a:r>
              <a:rPr lang="ru-RU" sz="3200" i="1" dirty="0" smtClean="0">
                <a:latin typeface="Georgia" pitchFamily="18" charset="0"/>
              </a:rPr>
              <a:t> </a:t>
            </a:r>
            <a:r>
              <a:rPr lang="ru-RU" sz="3200" b="1" i="1" dirty="0" smtClean="0">
                <a:latin typeface="Georgia" pitchFamily="18" charset="0"/>
              </a:rPr>
              <a:t>1914-1918 </a:t>
            </a:r>
            <a:r>
              <a:rPr lang="ru-RU" sz="3200" b="1" i="1" dirty="0" err="1" smtClean="0">
                <a:latin typeface="Georgia" pitchFamily="18" charset="0"/>
              </a:rPr>
              <a:t>років</a:t>
            </a:r>
            <a:r>
              <a:rPr lang="uk-UA" sz="3200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599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Georgia" pitchFamily="18" charset="0"/>
              </a:rPr>
              <a:t>28  </a:t>
            </a:r>
            <a:r>
              <a:rPr lang="ru-RU" sz="2400" i="1" dirty="0" err="1" smtClean="0">
                <a:latin typeface="Georgia" pitchFamily="18" charset="0"/>
              </a:rPr>
              <a:t>липня</a:t>
            </a:r>
            <a:r>
              <a:rPr lang="ru-RU" sz="2400" i="1" dirty="0" smtClean="0">
                <a:latin typeface="Georgia" pitchFamily="18" charset="0"/>
              </a:rPr>
              <a:t>  </a:t>
            </a:r>
            <a:r>
              <a:rPr lang="ru-RU" sz="2400" i="1" dirty="0" smtClean="0">
                <a:latin typeface="Georgia" pitchFamily="18" charset="0"/>
              </a:rPr>
              <a:t>1914 року у </a:t>
            </a:r>
            <a:r>
              <a:rPr lang="ru-RU" sz="2400" i="1" dirty="0" err="1" smtClean="0">
                <a:latin typeface="Georgia" pitchFamily="18" charset="0"/>
              </a:rPr>
              <a:t>місті</a:t>
            </a:r>
            <a:r>
              <a:rPr lang="ru-RU" sz="2400" i="1" dirty="0" smtClean="0">
                <a:latin typeface="Georgia" pitchFamily="18" charset="0"/>
              </a:rPr>
              <a:t>  </a:t>
            </a: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Сараєво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сербський</a:t>
            </a:r>
            <a:r>
              <a:rPr lang="ru-RU" sz="2400" i="1" dirty="0" smtClean="0">
                <a:latin typeface="Georgia" pitchFamily="18" charset="0"/>
              </a:rPr>
              <a:t>  </a:t>
            </a:r>
            <a:r>
              <a:rPr lang="ru-RU" sz="2400" i="1" dirty="0" smtClean="0">
                <a:latin typeface="Georgia" pitchFamily="18" charset="0"/>
              </a:rPr>
              <a:t>студент 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Гаврило </a:t>
            </a:r>
            <a:r>
              <a:rPr lang="ru-RU" sz="2400" i="1" dirty="0" smtClean="0">
                <a:latin typeface="Georgia" pitchFamily="18" charset="0"/>
              </a:rPr>
              <a:t>Принцип </a:t>
            </a:r>
            <a:r>
              <a:rPr lang="ru-RU" sz="2400" i="1" dirty="0" err="1" smtClean="0">
                <a:latin typeface="Georgia" pitchFamily="18" charset="0"/>
              </a:rPr>
              <a:t>пострілами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із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пістолету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убив </a:t>
            </a:r>
            <a:r>
              <a:rPr lang="ru-RU" sz="2400" i="1" dirty="0" err="1" smtClean="0">
                <a:latin typeface="Georgia" pitchFamily="18" charset="0"/>
              </a:rPr>
              <a:t>спадкоємця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австро-угорського</a:t>
            </a:r>
            <a:r>
              <a:rPr lang="ru-RU" sz="2400" i="1" dirty="0" smtClean="0">
                <a:latin typeface="Georgia" pitchFamily="18" charset="0"/>
              </a:rPr>
              <a:t> престолу</a:t>
            </a: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 </a:t>
            </a:r>
            <a:r>
              <a:rPr lang="ru-RU" sz="2400" i="1" dirty="0" err="1" smtClean="0">
                <a:latin typeface="Georgia" pitchFamily="18" charset="0"/>
              </a:rPr>
              <a:t>ерцгерцога</a:t>
            </a:r>
            <a:r>
              <a:rPr lang="ru-RU" sz="2400" i="1" dirty="0" smtClean="0">
                <a:latin typeface="Georgia" pitchFamily="18" charset="0"/>
              </a:rPr>
              <a:t> Франца </a:t>
            </a:r>
            <a:r>
              <a:rPr lang="ru-RU" sz="2400" i="1" dirty="0" smtClean="0">
                <a:latin typeface="Georgia" pitchFamily="18" charset="0"/>
              </a:rPr>
              <a:t>Фердинанда</a:t>
            </a:r>
          </a:p>
          <a:p>
            <a:pPr>
              <a:buNone/>
            </a:pP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та </a:t>
            </a:r>
            <a:r>
              <a:rPr lang="ru-RU" sz="2400" i="1" dirty="0" err="1" smtClean="0">
                <a:latin typeface="Georgia" pitchFamily="18" charset="0"/>
              </a:rPr>
              <a:t>його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дружину.</a:t>
            </a:r>
          </a:p>
          <a:p>
            <a:r>
              <a:rPr lang="ru-RU" sz="2400" i="1" dirty="0" smtClean="0">
                <a:latin typeface="Georgia" pitchFamily="18" charset="0"/>
              </a:rPr>
              <a:t>Таким чином 16-річний член 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революційної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організації</a:t>
            </a:r>
            <a:r>
              <a:rPr lang="ru-RU" sz="2400" i="1" dirty="0" smtClean="0">
                <a:latin typeface="Georgia" pitchFamily="18" charset="0"/>
              </a:rPr>
              <a:t> "Молода </a:t>
            </a:r>
            <a:r>
              <a:rPr lang="ru-RU" sz="2400" i="1" dirty="0" err="1" smtClean="0">
                <a:latin typeface="Georgia" pitchFamily="18" charset="0"/>
              </a:rPr>
              <a:t>Боснія</a:t>
            </a:r>
            <a:r>
              <a:rPr lang="ru-RU" sz="2400" i="1" dirty="0" smtClean="0">
                <a:latin typeface="Georgia" pitchFamily="18" charset="0"/>
              </a:rPr>
              <a:t>" 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висловив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протест </a:t>
            </a:r>
            <a:r>
              <a:rPr lang="ru-RU" sz="2400" i="1" dirty="0" err="1" smtClean="0">
                <a:latin typeface="Georgia" pitchFamily="18" charset="0"/>
              </a:rPr>
              <a:t>проти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анексії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Австро-Угорською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імперією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Боснії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та </a:t>
            </a:r>
            <a:r>
              <a:rPr lang="ru-RU" sz="2400" i="1" dirty="0" err="1" smtClean="0">
                <a:latin typeface="Georgia" pitchFamily="18" charset="0"/>
              </a:rPr>
              <a:t>Герцеговини</a:t>
            </a:r>
            <a:r>
              <a:rPr lang="ru-RU" sz="2400" i="1" dirty="0" smtClean="0">
                <a:latin typeface="Georgia" pitchFamily="18" charset="0"/>
              </a:rPr>
              <a:t>.</a:t>
            </a:r>
          </a:p>
          <a:p>
            <a:r>
              <a:rPr lang="ru-RU" sz="2400" i="1" dirty="0" err="1" smtClean="0">
                <a:latin typeface="Georgia" pitchFamily="18" charset="0"/>
              </a:rPr>
              <a:t>Це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убивство</a:t>
            </a:r>
            <a:r>
              <a:rPr lang="ru-RU" sz="2400" i="1" dirty="0" smtClean="0">
                <a:latin typeface="Georgia" pitchFamily="18" charset="0"/>
              </a:rPr>
              <a:t> дало </a:t>
            </a:r>
            <a:r>
              <a:rPr lang="ru-RU" sz="2400" i="1" dirty="0" err="1" smtClean="0">
                <a:latin typeface="Georgia" pitchFamily="18" charset="0"/>
              </a:rPr>
              <a:t>поштовх</a:t>
            </a:r>
            <a:r>
              <a:rPr lang="ru-RU" sz="2400" i="1" dirty="0" smtClean="0">
                <a:latin typeface="Georgia" pitchFamily="18" charset="0"/>
              </a:rPr>
              <a:t> до </a:t>
            </a:r>
            <a:r>
              <a:rPr lang="ru-RU" sz="2400" i="1" dirty="0" err="1" smtClean="0">
                <a:latin typeface="Georgia" pitchFamily="18" charset="0"/>
              </a:rPr>
              <a:t>вибуху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однієї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із</a:t>
            </a:r>
            <a:r>
              <a:rPr lang="ru-RU" sz="2400" i="1" dirty="0" smtClean="0">
                <a:latin typeface="Georgia" pitchFamily="18" charset="0"/>
              </a:rPr>
              <a:t> 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наймасштабніших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smtClean="0">
                <a:latin typeface="Georgia" pitchFamily="18" charset="0"/>
              </a:rPr>
              <a:t>та </a:t>
            </a:r>
            <a:r>
              <a:rPr lang="ru-RU" sz="2400" i="1" dirty="0" err="1" smtClean="0">
                <a:latin typeface="Georgia" pitchFamily="18" charset="0"/>
              </a:rPr>
              <a:t>найкривавіших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воєн</a:t>
            </a:r>
            <a:r>
              <a:rPr lang="ru-RU" sz="2400" i="1" dirty="0" smtClean="0">
                <a:latin typeface="Georgia" pitchFamily="18" charset="0"/>
              </a:rPr>
              <a:t> </a:t>
            </a:r>
            <a:r>
              <a:rPr lang="ru-RU" sz="2400" i="1" dirty="0" err="1" smtClean="0">
                <a:latin typeface="Georgia" pitchFamily="18" charset="0"/>
              </a:rPr>
              <a:t>людства</a:t>
            </a:r>
            <a:endParaRPr lang="ru-RU" sz="2400" i="1" dirty="0" smtClean="0">
              <a:latin typeface="Georgia" pitchFamily="18" charset="0"/>
            </a:endParaRPr>
          </a:p>
          <a:p>
            <a:pPr>
              <a:buNone/>
            </a:pPr>
            <a:r>
              <a:rPr lang="ru-RU" sz="2400" i="1" dirty="0" err="1" smtClean="0">
                <a:latin typeface="Georgia" pitchFamily="18" charset="0"/>
              </a:rPr>
              <a:t>Першої</a:t>
            </a:r>
            <a:r>
              <a:rPr lang="ru-RU" sz="2400" i="1" dirty="0" smtClean="0">
                <a:latin typeface="Georgia" pitchFamily="18" charset="0"/>
              </a:rPr>
              <a:t>  </a:t>
            </a:r>
            <a:r>
              <a:rPr lang="ru-RU" sz="2400" i="1" dirty="0" err="1" smtClean="0">
                <a:latin typeface="Georgia" pitchFamily="18" charset="0"/>
              </a:rPr>
              <a:t>світової</a:t>
            </a:r>
            <a:r>
              <a:rPr lang="ru-RU" sz="2400" i="1" dirty="0" smtClean="0">
                <a:latin typeface="Georgia" pitchFamily="18" charset="0"/>
              </a:rPr>
              <a:t>.</a:t>
            </a:r>
            <a:endParaRPr lang="ru-RU" sz="2400" i="1" dirty="0">
              <a:latin typeface="Georgia" pitchFamily="18" charset="0"/>
            </a:endParaRPr>
          </a:p>
        </p:txBody>
      </p:sp>
      <p:pic>
        <p:nvPicPr>
          <p:cNvPr id="6" name="Рисунок 5" descr="Затримання_Гаврила_Принципа_у_Сараєві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524000"/>
            <a:ext cx="3505200" cy="27432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403</TotalTime>
  <Words>657</Words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Литейная</vt:lpstr>
      <vt:lpstr>Виховна  година до дня святкування  сотої  річниці завершення Першої світової війни 1914-1918 років, її причини та наслідки. </vt:lpstr>
      <vt:lpstr>Перша світова війна, коротко кажучи, являє собою один з найбільш великих і важких військових конфліктів XX століття.</vt:lpstr>
      <vt:lpstr>Причини військового конфлікту </vt:lpstr>
      <vt:lpstr>Слайд 4</vt:lpstr>
      <vt:lpstr>Слайд 5</vt:lpstr>
      <vt:lpstr>Слайд 6</vt:lpstr>
      <vt:lpstr>Слайд 7</vt:lpstr>
      <vt:lpstr>Основні учасники.</vt:lpstr>
      <vt:lpstr>Привід до початку Першої світової війни 1914-1918 років </vt:lpstr>
      <vt:lpstr>Початок  війни.</vt:lpstr>
      <vt:lpstr>Слайд 11</vt:lpstr>
      <vt:lpstr>Хід війни.</vt:lpstr>
      <vt:lpstr>Слайд 13</vt:lpstr>
      <vt:lpstr>Слайд 14</vt:lpstr>
      <vt:lpstr>Підсумки війни 1918 рік.</vt:lpstr>
      <vt:lpstr>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Перша світова війна 1914-1918 років </dc:title>
  <dc:creator>Metodist</dc:creator>
  <cp:lastModifiedBy>Metodist</cp:lastModifiedBy>
  <cp:revision>50</cp:revision>
  <dcterms:created xsi:type="dcterms:W3CDTF">2018-11-08T13:32:47Z</dcterms:created>
  <dcterms:modified xsi:type="dcterms:W3CDTF">2018-11-12T13:54:31Z</dcterms:modified>
</cp:coreProperties>
</file>