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svm" ContentType="image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0080625" cy="7559675"/>
  <p:notesSz cx="7559675" cy="10691813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416" y="-90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c:style val="2"/>
  <c:chart>
    <c:autoTitleDeleted val="1"/>
    <c:plotArea>
      <c:layout>
        <c:manualLayout>
          <c:xMode val="edge"/>
          <c:yMode val="edge"/>
          <c:x val="1.9999999999999997E-2"/>
          <c:y val="1.9949101059026354E-2"/>
          <c:w val="0.86702380952380953"/>
          <c:h val="0.96010179788194727"/>
        </c:manualLayout>
      </c:layout>
      <c:barChart>
        <c:barDir val="col"/>
        <c:grouping val="clustered"/>
        <c:varyColors val="0"/>
        <c:ser>
          <c:idx val="0"/>
          <c:order val="0"/>
          <c:tx>
            <c:v>Столбец 1</c:v>
          </c:tx>
          <c:spPr>
            <a:solidFill>
              <a:srgbClr val="004586"/>
            </a:solidFill>
            <a:ln>
              <a:noFill/>
            </a:ln>
          </c:spPr>
          <c:invertIfNegative val="0"/>
          <c:cat>
            <c:strLit>
              <c:ptCount val="4"/>
              <c:pt idx="0">
                <c:v>Строка 1</c:v>
              </c:pt>
              <c:pt idx="1">
                <c:v>Строка 2</c:v>
              </c:pt>
              <c:pt idx="2">
                <c:v>Строка 3</c:v>
              </c:pt>
              <c:pt idx="3">
                <c:v>Строка 4</c:v>
              </c:pt>
            </c:strLit>
          </c:cat>
          <c:val>
            <c:numLit>
              <c:formatCode>General</c:formatCode>
              <c:ptCount val="4"/>
              <c:pt idx="0">
                <c:v>9.1</c:v>
              </c:pt>
              <c:pt idx="1">
                <c:v>2.4</c:v>
              </c:pt>
              <c:pt idx="2">
                <c:v>3.1</c:v>
              </c:pt>
              <c:pt idx="3">
                <c:v>4.3</c:v>
              </c:pt>
            </c:numLit>
          </c:val>
        </c:ser>
        <c:ser>
          <c:idx val="1"/>
          <c:order val="1"/>
          <c:tx>
            <c:v>Столбец 2</c:v>
          </c:tx>
          <c:spPr>
            <a:solidFill>
              <a:srgbClr val="FF420E"/>
            </a:solidFill>
            <a:ln>
              <a:noFill/>
            </a:ln>
          </c:spPr>
          <c:invertIfNegative val="0"/>
          <c:cat>
            <c:strLit>
              <c:ptCount val="4"/>
              <c:pt idx="0">
                <c:v>Строка 1</c:v>
              </c:pt>
              <c:pt idx="1">
                <c:v>Строка 2</c:v>
              </c:pt>
              <c:pt idx="2">
                <c:v>Строка 3</c:v>
              </c:pt>
              <c:pt idx="3">
                <c:v>Строка 4</c:v>
              </c:pt>
            </c:strLit>
          </c:cat>
          <c:val>
            <c:numLit>
              <c:formatCode>General</c:formatCode>
              <c:ptCount val="4"/>
              <c:pt idx="0">
                <c:v>3.2</c:v>
              </c:pt>
              <c:pt idx="1">
                <c:v>8.8000000000000007</c:v>
              </c:pt>
              <c:pt idx="2">
                <c:v>1.5</c:v>
              </c:pt>
              <c:pt idx="3">
                <c:v>9.02</c:v>
              </c:pt>
            </c:numLit>
          </c:val>
        </c:ser>
        <c:ser>
          <c:idx val="2"/>
          <c:order val="2"/>
          <c:tx>
            <c:v>Столбец 3</c:v>
          </c:tx>
          <c:spPr>
            <a:solidFill>
              <a:srgbClr val="FFD320"/>
            </a:solidFill>
            <a:ln>
              <a:noFill/>
            </a:ln>
          </c:spPr>
          <c:invertIfNegative val="0"/>
          <c:cat>
            <c:strLit>
              <c:ptCount val="4"/>
              <c:pt idx="0">
                <c:v>Строка 1</c:v>
              </c:pt>
              <c:pt idx="1">
                <c:v>Строка 2</c:v>
              </c:pt>
              <c:pt idx="2">
                <c:v>Строка 3</c:v>
              </c:pt>
              <c:pt idx="3">
                <c:v>Строка 4</c:v>
              </c:pt>
            </c:strLit>
          </c:cat>
          <c:val>
            <c:numLit>
              <c:formatCode>General</c:formatCode>
              <c:ptCount val="4"/>
              <c:pt idx="0">
                <c:v>4.54</c:v>
              </c:pt>
              <c:pt idx="1">
                <c:v>9.65</c:v>
              </c:pt>
              <c:pt idx="2">
                <c:v>3.7</c:v>
              </c:pt>
              <c:pt idx="3">
                <c:v>6.2</c:v>
              </c:pt>
            </c:numLit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3749248"/>
        <c:axId val="73305088"/>
      </c:barChart>
      <c:valAx>
        <c:axId val="73305088"/>
        <c:scaling>
          <c:orientation val="minMax"/>
        </c:scaling>
        <c:delete val="0"/>
        <c:axPos val="l"/>
        <c:majorGridlines>
          <c:spPr>
            <a:ln>
              <a:solidFill>
                <a:srgbClr val="B3B3B3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solidFill>
              <a:srgbClr val="B3B3B3"/>
            </a:solidFill>
          </a:ln>
        </c:spPr>
        <c:txPr>
          <a:bodyPr/>
          <a:lstStyle/>
          <a:p>
            <a:pPr>
              <a:defRPr sz="1000" b="0"/>
            </a:pPr>
            <a:endParaRPr lang="uk-UA"/>
          </a:p>
        </c:txPr>
        <c:crossAx val="73749248"/>
        <c:crosses val="autoZero"/>
        <c:crossBetween val="between"/>
      </c:valAx>
      <c:catAx>
        <c:axId val="7374924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rgbClr val="B3B3B3"/>
            </a:solidFill>
          </a:ln>
        </c:spPr>
        <c:txPr>
          <a:bodyPr/>
          <a:lstStyle/>
          <a:p>
            <a:pPr>
              <a:defRPr sz="1000" b="0"/>
            </a:pPr>
            <a:endParaRPr lang="uk-UA"/>
          </a:p>
        </c:txPr>
        <c:crossAx val="73305088"/>
        <c:crosses val="autoZero"/>
        <c:auto val="1"/>
        <c:lblAlgn val="ctr"/>
        <c:lblOffset val="100"/>
        <c:noMultiLvlLbl val="0"/>
      </c:catAx>
      <c:spPr>
        <a:noFill/>
        <a:ln>
          <a:solidFill>
            <a:srgbClr val="B3B3B3"/>
          </a:solidFill>
          <a:prstDash val="solid"/>
        </a:ln>
      </c:spPr>
    </c:plotArea>
    <c:legend>
      <c:legendPos val="r"/>
      <c:layout/>
      <c:overlay val="0"/>
      <c:spPr>
        <a:noFill/>
        <a:ln>
          <a:noFill/>
        </a:ln>
      </c:spPr>
      <c:txPr>
        <a:bodyPr/>
        <a:lstStyle/>
        <a:p>
          <a:pPr>
            <a:defRPr sz="1000" b="0"/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89A5C3BA-AE53-4DA4-8605-9CC44D51E36C}" type="slidenum">
              <a:t>‹#›</a:t>
            </a:fld>
            <a:endParaRPr lang="ru-RU" sz="1400" b="0" i="0" u="none" strike="noStrike" kern="1200">
              <a:ln>
                <a:noFill/>
              </a:ln>
              <a:latin typeface="Arial" pitchFamily="18"/>
              <a:ea typeface="Andale Sans UI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9609632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x-none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r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>
            <a:lvl1pPr lvl="0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>
            <a:lvl1pPr lvl="0" algn="r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fld id="{061E475A-9A55-4F7C-B823-BD8580D40F42}" type="slidenum"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87440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x-none" sz="2000" b="0" i="0" u="none" strike="noStrike" kern="1200">
        <a:ln>
          <a:noFill/>
        </a:ln>
        <a:latin typeface="Arial" pitchFamily="18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99CCFF"/>
          </a:solidFill>
          <a:ln w="25400">
            <a:solidFill>
              <a:srgbClr val="000000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x-non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F93CC87-A670-4418-A904-7616C34DB817}" type="slidenum"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6772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54BA9CC-C268-46BB-8A07-69D5A58CFA10}" type="slidenum"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8197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850" y="301625"/>
            <a:ext cx="22669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3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E483DBC-12CC-4352-90C2-B9BC6AD64F9B}" type="slidenum"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5946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F363198-AA27-469F-817E-4950CB82A331}" type="slidenum"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8741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463C0EA-FA5D-4322-B49A-46F96CE25D73}" type="slidenum"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8954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9287" cy="438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14925" y="1768475"/>
            <a:ext cx="4460875" cy="438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38B5270-EF2F-4F2E-BE03-92798FB5BD1C}" type="slidenum"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1964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768A96C-0957-43AB-98CA-79C09752FEB2}" type="slidenum"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4352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C7E706C-826A-404B-9E48-B5455A1245B0}" type="slidenum"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9324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959C74B-09BB-4962-BE9B-76B266C2ED05}" type="slidenum"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48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EAC9F15-FB73-4FCE-AB93-B397447812CC}" type="slidenum"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8238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44410E7-62DF-4368-AE1E-065DFFF6E781}" type="slidenum"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176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3999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x-none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503999" y="1769040"/>
            <a:ext cx="9071640" cy="438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503999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ctr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endParaRPr lang="x-none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lvl="0" algn="r" rtl="0" hangingPunct="0">
              <a:buNone/>
              <a:tabLst/>
              <a:defRPr lang="x-none" sz="1400" kern="1200">
                <a:latin typeface="Times New Roman" pitchFamily="18"/>
                <a:ea typeface="Andale Sans UI" pitchFamily="2"/>
                <a:cs typeface="Tahoma" pitchFamily="2"/>
              </a:defRPr>
            </a:lvl1pPr>
          </a:lstStyle>
          <a:p>
            <a:pPr lvl="0"/>
            <a:fld id="{5D0EB7D2-8F25-4162-90D0-AF052557457A}" type="slidenum">
              <a:t>‹#›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hangingPunct="0">
        <a:tabLst/>
        <a:defRPr lang="x-none" sz="4400" b="0" i="0" u="none" strike="noStrike" kern="1200">
          <a:ln>
            <a:noFill/>
          </a:ln>
          <a:latin typeface="Arial" pitchFamily="18"/>
          <a:cs typeface="Tahoma" pitchFamily="2"/>
        </a:defRPr>
      </a:lvl1pPr>
    </p:titleStyle>
    <p:bodyStyle>
      <a:lvl1pPr rtl="0" hangingPunct="0">
        <a:spcBef>
          <a:spcPts val="0"/>
        </a:spcBef>
        <a:spcAft>
          <a:spcPts val="1417"/>
        </a:spcAft>
        <a:tabLst/>
        <a:defRPr lang="x-none" sz="3200" b="0" i="0" u="none" strike="noStrike" kern="1200">
          <a:ln>
            <a:noFill/>
          </a:ln>
          <a:latin typeface="Arial" pitchFamily="18"/>
          <a:cs typeface="Tahoma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m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03999" y="-630000"/>
            <a:ext cx="9071640" cy="3125159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x-none"/>
              <a:t/>
            </a:r>
            <a:br>
              <a:rPr lang="x-none"/>
            </a:br>
            <a:r>
              <a:rPr lang="x-none"/>
              <a:t/>
            </a:r>
            <a:br>
              <a:rPr lang="x-none"/>
            </a:br>
            <a:r>
              <a:rPr lang="x-none"/>
              <a:t>Тема: Ділення багатоцифрових чисел на двоцифрові.Розв'язування задач.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3060000" y="4500000"/>
            <a:ext cx="6911640" cy="4140000"/>
          </a:xfrm>
        </p:spPr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pPr lvl="0">
              <a:buNone/>
            </a:pPr>
            <a:r>
              <a:rPr lang="x-none"/>
              <a:t>Підготувала вчитель</a:t>
            </a:r>
          </a:p>
          <a:p>
            <a:pPr lvl="0">
              <a:buNone/>
            </a:pPr>
            <a:r>
              <a:rPr lang="x-none"/>
              <a:t>початкових класів Кременчуцького ліцею №11</a:t>
            </a:r>
          </a:p>
          <a:p>
            <a:pPr lvl="0">
              <a:buNone/>
            </a:pPr>
            <a:r>
              <a:rPr lang="x-none"/>
              <a:t>Козир Н.М.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x-none"/>
              <a:t>Тема.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pPr lvl="0">
              <a:buNone/>
            </a:pPr>
            <a:r>
              <a:rPr lang="ru-RU"/>
              <a:t> </a:t>
            </a:r>
            <a:r>
              <a:rPr lang="ru-RU" sz="4800"/>
              <a:t>Ділення багатоцифрових чисел на двоцифрові.Розв'язування задач.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x-none"/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endParaRPr lang="x-none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22464" y="0"/>
            <a:ext cx="10080000" cy="77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607576" y="3491805"/>
            <a:ext cx="7632848" cy="10801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x-none"/>
              <a:t>Фізкультхвилинка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endParaRPr lang="x-none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40000" y="1440000"/>
            <a:ext cx="8493840" cy="5105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x-none"/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503999" y="1769040"/>
            <a:ext cx="9071640" cy="5790959"/>
          </a:xfrm>
        </p:spPr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endParaRPr lang="x-none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80000" cy="75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40000" y="357840"/>
            <a:ext cx="9071640" cy="12621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x-none"/>
              <a:t>Гра ,,Збери Великодній кошик,,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0" y="1769040"/>
            <a:ext cx="10080625" cy="5899230"/>
          </a:xfrm>
        </p:spPr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108000" indent="0">
              <a:buNone/>
            </a:pPr>
            <a:endParaRPr lang="uk-UA" dirty="0" smtClean="0"/>
          </a:p>
          <a:p>
            <a:pPr marL="108000" indent="0">
              <a:buNone/>
            </a:pPr>
            <a:r>
              <a:rPr lang="en-US" sz="6000" dirty="0" smtClean="0"/>
              <a:t>1376</a:t>
            </a:r>
            <a:r>
              <a:rPr lang="uk-UA" sz="6000" dirty="0" smtClean="0"/>
              <a:t>: 16  1581:17  7176:23</a:t>
            </a:r>
          </a:p>
          <a:p>
            <a:pPr marL="108000" indent="0">
              <a:buNone/>
            </a:pPr>
            <a:r>
              <a:rPr lang="uk-UA" sz="6000" dirty="0" smtClean="0"/>
              <a:t>9889:31   6059:73  4505:85</a:t>
            </a:r>
            <a:endParaRPr lang="uk-UA" sz="3600" dirty="0" smtClean="0"/>
          </a:p>
          <a:p>
            <a:pPr marL="108000" indent="0">
              <a:buNone/>
            </a:pPr>
            <a:endParaRPr lang="en-US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60000" y="1260000"/>
            <a:ext cx="2520000" cy="25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2880000" y="1260000"/>
            <a:ext cx="3420000" cy="259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6300000" y="1260000"/>
            <a:ext cx="3774960" cy="25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x-none" sz="6000"/>
              <a:t>Задача 2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503999" y="1769040"/>
            <a:ext cx="9071640" cy="5355360"/>
          </a:xfrm>
        </p:spPr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pPr lvl="0">
              <a:buNone/>
            </a:pPr>
            <a:r>
              <a:rPr lang="ru-RU" sz="5400"/>
              <a:t>Периметр квадрата 16 см. Побудуй прямокутник, ширина якого дорівнює стороні квадрата, а довжина-удвічі більша.Обчисли площу цього прямокутника.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x-none"/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endParaRPr lang="x-none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80000" cy="75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x-none"/>
          </a:p>
        </p:txBody>
      </p:sp>
      <p:pic>
        <p:nvPicPr>
          <p:cNvPr id="3" name="Таблица 2"/>
          <p:cNvPicPr>
            <a:picLocks noGrp="1" noChangeAspect="1"/>
          </p:cNvPicPr>
          <p:nvPr>
            <p:ph type="tbl" idx="4294967295"/>
          </p:nvPr>
        </p:nvPicPr>
        <p:blipFill>
          <a:blip r:embed="rId3"/>
          <a:stretch>
            <a:fillRect/>
          </a:stretch>
        </p:blipFill>
        <p:spPr>
          <a:xfrm>
            <a:off x="78576" y="47876"/>
            <a:ext cx="10079640" cy="7528680"/>
          </a:xfr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0" y="5040000"/>
            <a:ext cx="2520000" cy="25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25920" y="2520000"/>
            <a:ext cx="2494080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9648" y="1588239"/>
            <a:ext cx="25103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/>
              <a:t>Рухомий об</a:t>
            </a:r>
            <a:r>
              <a:rPr lang="en-US" sz="4800" b="1" dirty="0" smtClean="0"/>
              <a:t>’</a:t>
            </a:r>
            <a:r>
              <a:rPr lang="uk-UA" sz="4800" b="1" dirty="0" err="1" smtClean="0"/>
              <a:t>єкт</a:t>
            </a:r>
            <a:r>
              <a:rPr lang="uk-UA" sz="4800" b="1" dirty="0" smtClean="0"/>
              <a:t> </a:t>
            </a:r>
            <a:endParaRPr lang="uk-UA" sz="4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096095" y="1691605"/>
            <a:ext cx="69845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V          t           S</a:t>
            </a:r>
            <a:endParaRPr lang="uk-UA" sz="8000" dirty="0"/>
          </a:p>
        </p:txBody>
      </p:sp>
      <p:sp>
        <p:nvSpPr>
          <p:cNvPr id="11" name="TextBox 10"/>
          <p:cNvSpPr txBox="1"/>
          <p:nvPr/>
        </p:nvSpPr>
        <p:spPr>
          <a:xfrm>
            <a:off x="2520000" y="3995861"/>
            <a:ext cx="25923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15 </a:t>
            </a:r>
            <a:r>
              <a:rPr lang="uk-UA" sz="4400" dirty="0" smtClean="0"/>
              <a:t>км</a:t>
            </a:r>
            <a:r>
              <a:rPr lang="en-US" sz="4400" dirty="0" smtClean="0"/>
              <a:t>/</a:t>
            </a:r>
            <a:r>
              <a:rPr lang="uk-UA" sz="4400" dirty="0" err="1" smtClean="0"/>
              <a:t>год</a:t>
            </a:r>
            <a:endParaRPr lang="uk-UA" sz="4400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r>
              <a:rPr lang="uk-UA" sz="4400" dirty="0" smtClean="0"/>
              <a:t>12 км</a:t>
            </a:r>
            <a:r>
              <a:rPr lang="en-US" sz="4400" dirty="0" smtClean="0"/>
              <a:t>/</a:t>
            </a:r>
            <a:r>
              <a:rPr lang="uk-UA" sz="4400" dirty="0" err="1" smtClean="0"/>
              <a:t>год</a:t>
            </a:r>
            <a:endParaRPr lang="uk-UA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5616376" y="5273133"/>
            <a:ext cx="26237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latin typeface="+mj-lt"/>
                <a:cs typeface="Aharoni" pitchFamily="2" charset="-79"/>
              </a:rPr>
              <a:t>однаковий</a:t>
            </a:r>
            <a:endParaRPr lang="uk-UA" sz="4000" b="1" dirty="0">
              <a:latin typeface="+mj-lt"/>
              <a:cs typeface="Aharoni" pitchFamily="2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40108" y="4139877"/>
            <a:ext cx="205016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smtClean="0"/>
              <a:t>30 км</a:t>
            </a:r>
          </a:p>
          <a:p>
            <a:endParaRPr lang="uk-UA" sz="5400" dirty="0"/>
          </a:p>
          <a:p>
            <a:r>
              <a:rPr lang="uk-UA" sz="5400" b="1" dirty="0" smtClean="0"/>
              <a:t>    </a:t>
            </a:r>
            <a:r>
              <a:rPr lang="uk-UA" sz="9600" b="1" dirty="0" smtClean="0"/>
              <a:t>?</a:t>
            </a:r>
            <a:endParaRPr lang="uk-UA" sz="96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x-none"/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endParaRPr lang="x-none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5640" y="0"/>
            <a:ext cx="10079640" cy="75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468360" y="357840"/>
            <a:ext cx="9071640" cy="12621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x-none" sz="7200"/>
              <a:t>Приклади 1095*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endParaRPr lang="x-non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endParaRPr lang="x-none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80000" cy="75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x-none"/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endParaRPr lang="x-none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23400"/>
            <a:ext cx="10080000" cy="7514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x-none"/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endParaRPr lang="x-none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80000" cy="75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x-none"/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endParaRPr lang="x-none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2960" y="0"/>
            <a:ext cx="10067040" cy="75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40000" y="360000"/>
            <a:ext cx="9071640" cy="12621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x-none"/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ph type="chart" idx="4294967295"/>
          </p:nvPr>
        </p:nvGraphicFramePr>
        <p:xfrm>
          <a:off x="503999" y="1769040"/>
          <a:ext cx="9071640" cy="438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80000" cy="73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40000" y="-424800"/>
            <a:ext cx="9071640" cy="272484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x-none" sz="4800"/>
              <a:t/>
            </a:r>
            <a:br>
              <a:rPr lang="x-none" sz="4800"/>
            </a:br>
            <a:r>
              <a:rPr lang="x-none" sz="4800"/>
              <a:t>1700 :10+210=</a:t>
            </a:r>
            <a:br>
              <a:rPr lang="x-none" sz="4800"/>
            </a:br>
            <a:r>
              <a:rPr lang="x-none" sz="4800"/>
              <a:t>590-90*3=</a:t>
            </a:r>
            <a:br>
              <a:rPr lang="x-none" sz="4800"/>
            </a:br>
            <a:r>
              <a:rPr lang="x-none" sz="4800"/>
              <a:t>560:70*7=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503999" y="1769040"/>
            <a:ext cx="9071640" cy="5442840"/>
          </a:xfrm>
        </p:spPr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pPr lvl="0">
              <a:buNone/>
            </a:pPr>
            <a:r>
              <a:rPr lang="ru-RU" dirty="0"/>
              <a:t>                       </a:t>
            </a:r>
          </a:p>
          <a:p>
            <a:pPr lvl="0" algn="r">
              <a:buNone/>
            </a:pPr>
            <a:r>
              <a:rPr lang="ru-RU" sz="4800" dirty="0"/>
              <a:t>               90*9+20=</a:t>
            </a:r>
          </a:p>
          <a:p>
            <a:pPr lvl="0" algn="r">
              <a:buNone/>
            </a:pPr>
            <a:r>
              <a:rPr lang="ru-RU" sz="4800" dirty="0"/>
              <a:t>               0*15+83=</a:t>
            </a:r>
          </a:p>
          <a:p>
            <a:pPr lvl="0" algn="r">
              <a:buNone/>
            </a:pPr>
            <a:r>
              <a:rPr lang="ru-RU" sz="4800" dirty="0"/>
              <a:t>              350*2-320=                                 1000:100*6=</a:t>
            </a:r>
          </a:p>
          <a:p>
            <a:pPr lvl="0">
              <a:buNone/>
            </a:pPr>
            <a:r>
              <a:rPr lang="ru-RU" sz="4800" dirty="0"/>
              <a:t>               270:3-40=</a:t>
            </a:r>
          </a:p>
          <a:p>
            <a:pPr lvl="0">
              <a:buNone/>
            </a:pPr>
            <a:r>
              <a:rPr lang="ru-RU" sz="4800" dirty="0"/>
              <a:t>               1км: 2=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40000" y="177840"/>
            <a:ext cx="9071640" cy="12621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x-none"/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endParaRPr lang="x-none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80000" cy="75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x-none"/>
              <a:t>Збільшіть кожне число на 200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endParaRPr lang="x-none"/>
          </a:p>
        </p:txBody>
      </p:sp>
      <p:sp>
        <p:nvSpPr>
          <p:cNvPr id="4" name="TextBox 3"/>
          <p:cNvSpPr txBox="1"/>
          <p:nvPr/>
        </p:nvSpPr>
        <p:spPr>
          <a:xfrm>
            <a:off x="822960" y="2702520"/>
            <a:ext cx="8505720" cy="10220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pPr lvl="0" rtl="0" hangingPunct="0">
              <a:buNone/>
              <a:tabLst/>
            </a:pPr>
            <a:r>
              <a:rPr lang="uk-UA" sz="7200"/>
              <a:t>320   435   600   90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x-none"/>
              <a:t>До пасхи входять: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pPr lvl="0">
              <a:buNone/>
            </a:pPr>
            <a:r>
              <a:rPr lang="uk-UA" sz="7200"/>
              <a:t>520   635   800   290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15240" y="4140000"/>
            <a:ext cx="1904760" cy="25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2530080" y="4320000"/>
            <a:ext cx="2509920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5040000" y="3060000"/>
            <a:ext cx="2340000" cy="39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7560000" y="3780000"/>
            <a:ext cx="2340000" cy="27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288360" y="177840"/>
            <a:ext cx="9071640" cy="1262160"/>
          </a:xfrm>
        </p:spPr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x-none" sz="6600"/>
              <a:t>М. д.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endParaRPr lang="x-none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1620000"/>
            <a:ext cx="10080000" cy="59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x-none"/>
              <a:t>М. д.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x-none" sz="32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45000"/>
              <a:buFont typeface="StarSymbol"/>
              <a:buChar char="●"/>
              <a:defRPr lang="x-none" sz="28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75000"/>
              <a:buFont typeface="StarSymbol"/>
              <a:buChar char="–"/>
              <a:defRPr lang="x-none" sz="24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75000"/>
              <a:buFont typeface="StarSymbol"/>
              <a:buChar char="–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x-none" sz="2000" b="0" i="0" u="none" strike="noStrike" kern="1200">
                <a:ln>
                  <a:noFill/>
                </a:ln>
                <a:latin typeface="Arial" pitchFamily="18"/>
                <a:ea typeface="Andale Sans UI" pitchFamily="2"/>
                <a:cs typeface="Tahoma" pitchFamily="2"/>
              </a:defRPr>
            </a:lvl9pPr>
          </a:lstStyle>
          <a:p>
            <a:pPr lvl="0">
              <a:buNone/>
            </a:pPr>
            <a:r>
              <a:rPr lang="ru-RU" sz="6600"/>
              <a:t>50, 4000, 200, 300, 600, 5990,12 см²,</a:t>
            </a:r>
          </a:p>
          <a:p>
            <a:pPr lvl="0">
              <a:buNone/>
            </a:pPr>
            <a:r>
              <a:rPr lang="ru-RU" sz="6600"/>
              <a:t>16 см, 240,120.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840000" y="3960000"/>
            <a:ext cx="3328199" cy="36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145</Words>
  <Application>Microsoft Office PowerPoint</Application>
  <PresentationFormat>Произвольный</PresentationFormat>
  <Paragraphs>44</Paragraphs>
  <Slides>22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Default</vt:lpstr>
      <vt:lpstr>  Тема: Ділення багатоцифрових чисел на двоцифрові.Розв'язування задач.</vt:lpstr>
      <vt:lpstr>Презентация PowerPoint</vt:lpstr>
      <vt:lpstr>Презентация PowerPoint</vt:lpstr>
      <vt:lpstr> 1700 :10+210= 590-90*3= 560:70*7=</vt:lpstr>
      <vt:lpstr>Презентация PowerPoint</vt:lpstr>
      <vt:lpstr>Збільшіть кожне число на 200</vt:lpstr>
      <vt:lpstr>До пасхи входять:</vt:lpstr>
      <vt:lpstr>М. д.</vt:lpstr>
      <vt:lpstr>М. д.</vt:lpstr>
      <vt:lpstr>Тема.</vt:lpstr>
      <vt:lpstr>Презентация PowerPoint</vt:lpstr>
      <vt:lpstr>Фізкультхвилинка</vt:lpstr>
      <vt:lpstr>Презентация PowerPoint</vt:lpstr>
      <vt:lpstr>Гра ,,Збери Великодній кошик,,</vt:lpstr>
      <vt:lpstr>Задача 2</vt:lpstr>
      <vt:lpstr>Презентация PowerPoint</vt:lpstr>
      <vt:lpstr>Презентация PowerPoint</vt:lpstr>
      <vt:lpstr>Презентация PowerPoint</vt:lpstr>
      <vt:lpstr>Приклади 1095*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Ділення багатоцифрових чисел на двоцифрові.Розв'язування задач.</dc:title>
  <dc:creator>user</dc:creator>
  <cp:lastModifiedBy>user</cp:lastModifiedBy>
  <cp:revision>39</cp:revision>
  <dcterms:created xsi:type="dcterms:W3CDTF">2009-04-16T11:32:32Z</dcterms:created>
  <dcterms:modified xsi:type="dcterms:W3CDTF">2017-04-14T08:10:03Z</dcterms:modified>
</cp:coreProperties>
</file>