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1"/>
  </p:notesMasterIdLst>
  <p:sldIdLst>
    <p:sldId id="273" r:id="rId2"/>
    <p:sldId id="284" r:id="rId3"/>
    <p:sldId id="257" r:id="rId4"/>
    <p:sldId id="258" r:id="rId5"/>
    <p:sldId id="261" r:id="rId6"/>
    <p:sldId id="262" r:id="rId7"/>
    <p:sldId id="282" r:id="rId8"/>
    <p:sldId id="276" r:id="rId9"/>
    <p:sldId id="263" r:id="rId10"/>
    <p:sldId id="264" r:id="rId11"/>
    <p:sldId id="279" r:id="rId12"/>
    <p:sldId id="277" r:id="rId13"/>
    <p:sldId id="278" r:id="rId14"/>
    <p:sldId id="265" r:id="rId15"/>
    <p:sldId id="280" r:id="rId16"/>
    <p:sldId id="281" r:id="rId17"/>
    <p:sldId id="270" r:id="rId18"/>
    <p:sldId id="283" r:id="rId19"/>
    <p:sldId id="27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00"/>
    <a:srgbClr val="00FFFF"/>
    <a:srgbClr val="A50021"/>
    <a:srgbClr val="CC00CC"/>
    <a:srgbClr val="00FF00"/>
    <a:srgbClr val="FF00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1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C3F1922-E102-45D8-A904-37025BA93C4B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BBD4CFB-DD09-4460-B41C-DAF16E618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5845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273DC-C427-4589-8509-48DF9E8E0CB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44CEA-7FDE-4568-B17C-23256CB6B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1E0EB-A51E-467A-9410-640F3D95F325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6B660-D521-4430-8F41-991145D6E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AF367-927E-46EC-A40F-C33CD9954C0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BBB86-86A2-4677-9CC9-0164B8CED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97AFF-8B33-4B87-93C0-8B3F071EFC0B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0668C-A427-4CCB-8051-94F7DEA62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8A6F0-5758-4FAC-8EEB-47333D4524AB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5CAF9-CF10-467C-953D-B8D9E21B0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B460C-09B0-44A6-9D20-102737D5F4C3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BA282-1442-4B88-B4E2-94B85B8AA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2D1E4-9782-4520-8219-C23C1124357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B9FDC-6902-4A3D-B64D-68695B3EB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35C57-AB58-472B-A1A2-90B28E42697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03D1F-8015-4F78-AD96-4C8BD5A56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A0BD2-B646-4727-9F7C-09DAD6D47B51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DC973-7FB5-48B9-8736-F72D24F7D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8DAF8-CDCF-46D6-8FFE-0E898942BFBD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CB5A7-0AEF-49C9-A4AD-03137FBED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A78FD-662B-48E7-8EC8-3CCD531A08F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0AE87-286B-44E2-86DC-7A69D83D7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E76A163-0B1A-4A85-B23D-EF7909A0FA2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FCB44A-F4F6-4A25-A016-27A492114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9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>
    <p:wheel spokes="8"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19288" y="627063"/>
            <a:ext cx="36036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И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78213" y="627063"/>
            <a:ext cx="50482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У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65675" y="627063"/>
            <a:ext cx="51752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Г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15013" y="627063"/>
            <a:ext cx="43180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С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489450" y="3286125"/>
            <a:ext cx="1068388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Л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079" name="TextBox 9"/>
          <p:cNvSpPr txBox="1">
            <a:spLocks noChangeArrowheads="1"/>
          </p:cNvSpPr>
          <p:nvPr/>
        </p:nvSpPr>
        <p:spPr bwMode="auto">
          <a:xfrm>
            <a:off x="1978025" y="3286125"/>
            <a:ext cx="504825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Е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08850" y="3287713"/>
            <a:ext cx="10318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Б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24550" y="3287713"/>
            <a:ext cx="104140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Е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197225" y="3286125"/>
            <a:ext cx="10668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Д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00113" y="3284538"/>
            <a:ext cx="6826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0000FF"/>
                </a:solidFill>
                <a:latin typeface="Times New Roman" pitchFamily="18" charset="0"/>
              </a:rPr>
              <a:t>І</a:t>
            </a:r>
            <a:endParaRPr lang="ru-RU" sz="10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70100" y="1844675"/>
            <a:ext cx="8255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4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24250" y="1844675"/>
            <a:ext cx="8255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2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51388" y="1836738"/>
            <a:ext cx="82550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1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40425" y="1819275"/>
            <a:ext cx="8255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3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95288" y="4797425"/>
            <a:ext cx="14668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10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3089" name="TextBox 19"/>
          <p:cNvSpPr txBox="1">
            <a:spLocks noChangeArrowheads="1"/>
          </p:cNvSpPr>
          <p:nvPr/>
        </p:nvSpPr>
        <p:spPr bwMode="auto">
          <a:xfrm>
            <a:off x="2070100" y="4797425"/>
            <a:ext cx="8255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6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314700" y="4797425"/>
            <a:ext cx="10350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9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611688" y="4762500"/>
            <a:ext cx="8255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5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018213" y="4733925"/>
            <a:ext cx="8255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8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339013" y="4776788"/>
            <a:ext cx="82708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0" b="1">
                <a:solidFill>
                  <a:srgbClr val="FFFF00"/>
                </a:solidFill>
                <a:latin typeface="Times New Roman" pitchFamily="18" charset="0"/>
              </a:rPr>
              <a:t>7</a:t>
            </a:r>
            <a:endParaRPr lang="ru-RU" sz="10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" name="Управляющая кнопка: возврат 1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L -0.44271 -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-0.00417 L -0.4217 0.0020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-0.17466 -0.0034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86 -0.00625 L -0.17795 4.81481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56 0.00208 L 0.29323 -0.001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-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4.81481E-6 L 0.32622 -0.0041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-0.28333 -7.40741E-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-0.0125 L -0.27743 -0.006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-0.42743 0.0018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-0.41945 0.0071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" y="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6 L 0.46458 3.7037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0.45087 0.0071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0.45017 -0.0002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45816 0.0067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" y="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53 -0.00347 L 0.28768 -0.0069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" y="-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0.30469 0.0071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" y="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28 0.00949 L 0.17465 0.0060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" y="-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0.18889 -0.0037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18 0.00417 L -0.15382 0.0041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45 -0.00024 L -0.15555 -0.0002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458 1.48148E-6 L 0.75451 -0.0034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" y="-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087 0.00717 L 0.72657 -0.0034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1" grpId="0"/>
      <p:bldP spid="12" grpId="0"/>
      <p:bldP spid="12" grpId="1"/>
      <p:bldP spid="13" grpId="0"/>
      <p:bldP spid="14" grpId="0"/>
      <p:bldP spid="14" grpId="1"/>
      <p:bldP spid="15" grpId="0"/>
      <p:bldP spid="16" grpId="0"/>
      <p:bldP spid="17" grpId="0"/>
      <p:bldP spid="18" grpId="0"/>
      <p:bldP spid="19" grpId="0"/>
      <p:bldP spid="19" grpId="1"/>
      <p:bldP spid="21" grpId="0"/>
      <p:bldP spid="22" grpId="0"/>
      <p:bldP spid="23" grpId="0"/>
      <p:bldP spid="23" grpId="1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4400552" cy="2725734"/>
          </a:xfrm>
          <a:prstGeom prst="rect">
            <a:avLst/>
          </a:prstGeom>
        </p:spPr>
        <p:txBody>
          <a:bodyPr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100" b="1" dirty="0">
                <a:ln w="6350">
                  <a:noFill/>
                </a:ln>
                <a:solidFill>
                  <a:srgbClr val="FFC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ru-RU" sz="4100" b="1" dirty="0">
              <a:ln w="6350">
                <a:noFill/>
              </a:ln>
              <a:solidFill>
                <a:srgbClr val="FFC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50825" y="620713"/>
            <a:ext cx="4040188" cy="94456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0" b="1" dirty="0" smtClean="0">
                <a:solidFill>
                  <a:srgbClr val="002060"/>
                </a:solidFill>
              </a:rPr>
              <a:t>5-2</a:t>
            </a:r>
            <a:endParaRPr lang="ru-RU" sz="20000" b="1" dirty="0">
              <a:solidFill>
                <a:srgbClr val="00206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4572000" y="836613"/>
            <a:ext cx="4041775" cy="750887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0" b="1" dirty="0" smtClean="0">
                <a:solidFill>
                  <a:srgbClr val="002060"/>
                </a:solidFill>
              </a:rPr>
              <a:t>= 3</a:t>
            </a:r>
            <a:endParaRPr lang="ru-RU" sz="20000" b="1" dirty="0">
              <a:solidFill>
                <a:srgbClr val="002060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2"/>
          </p:nvPr>
        </p:nvSpPr>
        <p:spPr>
          <a:xfrm>
            <a:off x="0" y="2349500"/>
            <a:ext cx="4605338" cy="3763963"/>
          </a:xfrm>
        </p:spPr>
        <p:txBody>
          <a:bodyPr/>
          <a:lstStyle/>
          <a:p>
            <a:pPr marL="136525" indent="0">
              <a:buFont typeface="Wingdings 2" pitchFamily="18" charset="2"/>
              <a:buNone/>
            </a:pPr>
            <a:r>
              <a:rPr lang="ru-RU" smtClean="0"/>
              <a:t>                                   </a:t>
            </a:r>
          </a:p>
          <a:p>
            <a:pPr marL="136525" indent="0" algn="ctr">
              <a:buFont typeface="Wingdings 2" pitchFamily="18" charset="2"/>
              <a:buNone/>
            </a:pPr>
            <a:r>
              <a:rPr lang="ru-RU" smtClean="0"/>
              <a:t> </a:t>
            </a:r>
            <a:r>
              <a:rPr lang="ru-RU" sz="7200" b="1" smtClean="0">
                <a:solidFill>
                  <a:schemeClr val="bg1"/>
                </a:solidFill>
              </a:rPr>
              <a:t>Числовий вираз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quarter" idx="4"/>
          </p:nvPr>
        </p:nvSpPr>
        <p:spPr>
          <a:xfrm>
            <a:off x="4427538" y="2362200"/>
            <a:ext cx="4716462" cy="3763963"/>
          </a:xfrm>
        </p:spPr>
        <p:txBody>
          <a:bodyPr>
            <a:normAutofit lnSpcReduction="10000"/>
          </a:bodyPr>
          <a:lstStyle/>
          <a:p>
            <a:pPr marL="13716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                                              </a:t>
            </a:r>
          </a:p>
          <a:p>
            <a:pPr marL="137160" indent="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7200" b="1" dirty="0" err="1" smtClean="0">
                <a:solidFill>
                  <a:schemeClr val="bg1"/>
                </a:solidFill>
              </a:rPr>
              <a:t>Значення</a:t>
            </a:r>
            <a:r>
              <a:rPr lang="ru-RU" sz="7200" b="1" dirty="0" smtClean="0">
                <a:solidFill>
                  <a:schemeClr val="bg1"/>
                </a:solidFill>
              </a:rPr>
              <a:t> числового </a:t>
            </a:r>
            <a:r>
              <a:rPr lang="ru-RU" sz="7200" b="1" dirty="0" err="1" smtClean="0">
                <a:solidFill>
                  <a:schemeClr val="bg1"/>
                </a:solidFill>
              </a:rPr>
              <a:t>виразу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13" name="Левая круглая скобка 12"/>
          <p:cNvSpPr/>
          <p:nvPr/>
        </p:nvSpPr>
        <p:spPr>
          <a:xfrm rot="16200000">
            <a:off x="1954213" y="1509713"/>
            <a:ext cx="411162" cy="2233612"/>
          </a:xfrm>
          <a:prstGeom prst="leftBracket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Левая круглая скобка 13"/>
          <p:cNvSpPr/>
          <p:nvPr/>
        </p:nvSpPr>
        <p:spPr>
          <a:xfrm rot="16200000">
            <a:off x="7133431" y="1793082"/>
            <a:ext cx="411163" cy="1644650"/>
          </a:xfrm>
          <a:prstGeom prst="leftBracket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 build="p"/>
      <p:bldP spid="10" grpId="0" build="p"/>
      <p:bldP spid="12" grpId="0" build="p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6600" dirty="0" err="1" smtClean="0">
                <a:solidFill>
                  <a:srgbClr val="FFFF00"/>
                </a:solidFill>
              </a:rPr>
              <a:t>Фізкультхвилинка</a:t>
            </a:r>
            <a:endParaRPr lang="ru-RU" sz="6600" dirty="0">
              <a:solidFill>
                <a:srgbClr val="FFFF00"/>
              </a:solidFill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1125538"/>
            <a:ext cx="777557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Nevidomij-Ukrano_mi_tvoya_nadya_-_Detskie_Ukrainskie_Dityach_Ukransk(vmusice.net)_mp3cut.foxcom.s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5445224"/>
            <a:ext cx="487363" cy="487363"/>
          </a:xfrm>
          <a:prstGeom prst="rect">
            <a:avLst/>
          </a:prstGeom>
        </p:spPr>
      </p:pic>
      <p:sp>
        <p:nvSpPr>
          <p:cNvPr id="5" name="Управляющая кнопка: возврат 4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-14266"/>
            <a:ext cx="63722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возврат 4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056" y="1916831"/>
            <a:ext cx="3129143" cy="29556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Fonovaya-muzyka-Spokoynaya-bez-slov(muzofon.com)_mp3cut.foxcom.su_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733256"/>
            <a:ext cx="487363" cy="480318"/>
          </a:xfrm>
        </p:spPr>
      </p:pic>
      <p:sp>
        <p:nvSpPr>
          <p:cNvPr id="4" name="Управляющая кнопка: возврат 3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29705 -0.0053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705 -0.00533 L 0.26996 0.0050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997 0.00509 L -0.30278 -0.0053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705 -0.00533 L 0.27153 0.0050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20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996 0.00509 L -0.00417 0.0050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25 L -0.00781 0.3465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2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500"/>
                            </p:stCondLst>
                            <p:childTnLst>
                              <p:par>
                                <p:cTn id="3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34653 L -0.00208 -0.2446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5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25 L -0.00417 0.341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0"/>
                            </p:stCondLst>
                            <p:childTnLst>
                              <p:par>
                                <p:cTn id="3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34653 L -0.00364 0.0053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500"/>
                            </p:stCondLst>
                            <p:childTnLst>
                              <p:par>
                                <p:cTn id="41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0509 L 0.24219 -0.2395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0"/>
                            </p:stCondLst>
                            <p:childTnLst>
                              <p:par>
                                <p:cTn id="4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218 -0.23959 L -0.26407 0.26759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0"/>
                            </p:stCondLst>
                            <p:childTnLst>
                              <p:par>
                                <p:cTn id="4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407 0.26759 L 0.23993 -0.2363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6500"/>
                            </p:stCondLst>
                            <p:childTnLst>
                              <p:par>
                                <p:cTn id="5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219 -0.23959 L -0.26181 0.2643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0"/>
                            </p:stCondLst>
                            <p:childTnLst>
                              <p:par>
                                <p:cTn id="53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406 0.26759 L 0.2342 -0.2395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0"/>
                            </p:stCondLst>
                            <p:childTnLst>
                              <p:par>
                                <p:cTn id="5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219 -0.23958 C 0.32986 -0.09722 0.29531 0.13634 0.16233 0.28079 C 0.03004 0.42639 -0.14861 0.42755 -0.23594 0.28611 C -0.32396 0.14375 -0.28802 -0.08889 -0.15607 -0.2338 C -0.02361 -0.3794 0.15469 -0.38264 0.24219 -0.23958 Z " pathEditMode="relative" rAng="3030536" ptsTypes="fffff">
                                      <p:cBhvr>
                                        <p:cTn id="5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7" y="2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0"/>
                            </p:stCondLst>
                            <p:childTnLst>
                              <p:par>
                                <p:cTn id="5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219 -0.23959 C 0.31962 -0.09121 0.26893 0.13587 0.12969 0.26782 C -0.01024 0.39976 -0.18819 0.38287 -0.26562 0.23564 C -0.34409 0.08657 -0.29305 -0.13866 -0.15243 -0.27014 C -0.01302 -0.40047 0.16355 -0.38704 0.24219 -0.23959 Z " pathEditMode="relative" rAng="3296913" ptsTypes="fffff">
                                      <p:cBhvr>
                                        <p:cTn id="6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30" y="2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45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95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96042"/>
            <a:ext cx="3995793" cy="4701109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C000"/>
                </a:solidFill>
              </a:rPr>
              <a:t>- </a:t>
            </a:r>
            <a:r>
              <a:rPr lang="ru-RU" dirty="0" err="1" smtClean="0">
                <a:solidFill>
                  <a:srgbClr val="FFC000"/>
                </a:solidFill>
              </a:rPr>
              <a:t>Річка</a:t>
            </a:r>
            <a:r>
              <a:rPr lang="ru-RU" dirty="0" smtClean="0">
                <a:solidFill>
                  <a:srgbClr val="FFC000"/>
                </a:solidFill>
              </a:rPr>
              <a:t>, скажи </a:t>
            </a:r>
            <a:r>
              <a:rPr lang="ru-RU" dirty="0" err="1" smtClean="0">
                <a:solidFill>
                  <a:srgbClr val="FFC000"/>
                </a:solidFill>
              </a:rPr>
              <a:t>куди</a:t>
            </a:r>
            <a:r>
              <a:rPr lang="ru-RU" dirty="0" smtClean="0">
                <a:solidFill>
                  <a:srgbClr val="FFC000"/>
                </a:solidFill>
              </a:rPr>
              <a:t> гуси </a:t>
            </a:r>
            <a:r>
              <a:rPr lang="ru-RU" dirty="0" err="1" smtClean="0">
                <a:solidFill>
                  <a:srgbClr val="FFC000"/>
                </a:solidFill>
              </a:rPr>
              <a:t>полетіли</a:t>
            </a:r>
            <a:r>
              <a:rPr lang="ru-RU" dirty="0" smtClean="0">
                <a:solidFill>
                  <a:srgbClr val="FFC000"/>
                </a:solidFill>
              </a:rPr>
              <a:t>?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- </a:t>
            </a:r>
            <a:r>
              <a:rPr lang="ru-RU" dirty="0" err="1" smtClean="0">
                <a:solidFill>
                  <a:srgbClr val="FFC000"/>
                </a:solidFill>
              </a:rPr>
              <a:t>Виконай</a:t>
            </a:r>
            <a:r>
              <a:rPr lang="ru-RU" dirty="0" smtClean="0">
                <a:solidFill>
                  <a:srgbClr val="FFC000"/>
                </a:solidFill>
              </a:rPr>
              <a:t>  </a:t>
            </a:r>
            <a:r>
              <a:rPr lang="ru-RU" dirty="0" err="1" smtClean="0">
                <a:solidFill>
                  <a:srgbClr val="FFC000"/>
                </a:solidFill>
              </a:rPr>
              <a:t>моє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err="1" smtClean="0">
                <a:solidFill>
                  <a:srgbClr val="FFC000"/>
                </a:solidFill>
              </a:rPr>
              <a:t>завдання</a:t>
            </a:r>
            <a:r>
              <a:rPr lang="ru-RU" dirty="0" smtClean="0">
                <a:solidFill>
                  <a:srgbClr val="FFC000"/>
                </a:solidFill>
              </a:rPr>
              <a:t>, скажу!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5300" dirty="0" err="1" smtClean="0">
                <a:solidFill>
                  <a:srgbClr val="FFC000"/>
                </a:solidFill>
              </a:rPr>
              <a:t>Зошит</a:t>
            </a:r>
            <a:r>
              <a:rPr lang="ru-RU" sz="5300" dirty="0" smtClean="0">
                <a:solidFill>
                  <a:srgbClr val="FFC000"/>
                </a:solidFill>
              </a:rPr>
              <a:t> с. 50</a:t>
            </a:r>
            <a:endParaRPr lang="ru-RU" sz="5300" dirty="0">
              <a:solidFill>
                <a:srgbClr val="FFC000"/>
              </a:solidFill>
            </a:endParaRPr>
          </a:p>
        </p:txBody>
      </p:sp>
      <p:pic>
        <p:nvPicPr>
          <p:cNvPr id="16387" name="Picture 2" descr="C:\Documents and Settings\Пользователь\Рабочий стол\гуси-лебеди\гуси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14313"/>
            <a:ext cx="4538662" cy="3403600"/>
          </a:xfrm>
        </p:spPr>
      </p:pic>
      <p:sp>
        <p:nvSpPr>
          <p:cNvPr id="5" name="Двойная волна 4"/>
          <p:cNvSpPr/>
          <p:nvPr/>
        </p:nvSpPr>
        <p:spPr>
          <a:xfrm>
            <a:off x="214313" y="2928938"/>
            <a:ext cx="4572000" cy="914400"/>
          </a:xfrm>
          <a:prstGeom prst="double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Капля 8"/>
          <p:cNvSpPr/>
          <p:nvPr/>
        </p:nvSpPr>
        <p:spPr>
          <a:xfrm rot="18964296">
            <a:off x="3605213" y="4497388"/>
            <a:ext cx="1198562" cy="1195387"/>
          </a:xfrm>
          <a:prstGeom prst="teardrop">
            <a:avLst>
              <a:gd name="adj" fmla="val 16833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Капля 13"/>
          <p:cNvSpPr/>
          <p:nvPr/>
        </p:nvSpPr>
        <p:spPr>
          <a:xfrm rot="18964296">
            <a:off x="5438775" y="5278438"/>
            <a:ext cx="1219200" cy="1204912"/>
          </a:xfrm>
          <a:prstGeom prst="teardrop">
            <a:avLst>
              <a:gd name="adj" fmla="val 14373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Капля 19"/>
          <p:cNvSpPr/>
          <p:nvPr/>
        </p:nvSpPr>
        <p:spPr>
          <a:xfrm rot="18964296">
            <a:off x="766763" y="4481513"/>
            <a:ext cx="1044575" cy="1049337"/>
          </a:xfrm>
          <a:prstGeom prst="teardrop">
            <a:avLst>
              <a:gd name="adj" fmla="val 152649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Капля 20"/>
          <p:cNvSpPr/>
          <p:nvPr/>
        </p:nvSpPr>
        <p:spPr>
          <a:xfrm rot="18964296">
            <a:off x="2022475" y="5299075"/>
            <a:ext cx="1187450" cy="1201738"/>
          </a:xfrm>
          <a:prstGeom prst="teardrop">
            <a:avLst>
              <a:gd name="adj" fmla="val 127811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3" name="Капля 92"/>
          <p:cNvSpPr/>
          <p:nvPr/>
        </p:nvSpPr>
        <p:spPr>
          <a:xfrm>
            <a:off x="285750" y="3000375"/>
            <a:ext cx="285750" cy="357188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4" name="Капля 93"/>
          <p:cNvSpPr/>
          <p:nvPr/>
        </p:nvSpPr>
        <p:spPr>
          <a:xfrm>
            <a:off x="785813" y="3357563"/>
            <a:ext cx="285750" cy="357187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5" name="Капля 94"/>
          <p:cNvSpPr/>
          <p:nvPr/>
        </p:nvSpPr>
        <p:spPr>
          <a:xfrm>
            <a:off x="1428750" y="3071813"/>
            <a:ext cx="285750" cy="357187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Капля 95"/>
          <p:cNvSpPr/>
          <p:nvPr/>
        </p:nvSpPr>
        <p:spPr>
          <a:xfrm>
            <a:off x="2286000" y="3357563"/>
            <a:ext cx="285750" cy="357187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Капля 96"/>
          <p:cNvSpPr/>
          <p:nvPr/>
        </p:nvSpPr>
        <p:spPr>
          <a:xfrm>
            <a:off x="3071813" y="3071813"/>
            <a:ext cx="285750" cy="357187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8" name="Капля 97"/>
          <p:cNvSpPr/>
          <p:nvPr/>
        </p:nvSpPr>
        <p:spPr>
          <a:xfrm>
            <a:off x="3714750" y="3429000"/>
            <a:ext cx="285750" cy="357188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9" name="Капля 98"/>
          <p:cNvSpPr/>
          <p:nvPr/>
        </p:nvSpPr>
        <p:spPr>
          <a:xfrm>
            <a:off x="4357688" y="3143250"/>
            <a:ext cx="285750" cy="357188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Управляющая кнопка: возврат 15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Капля 16"/>
          <p:cNvSpPr/>
          <p:nvPr/>
        </p:nvSpPr>
        <p:spPr>
          <a:xfrm rot="19002610">
            <a:off x="379413" y="1492250"/>
            <a:ext cx="1779587" cy="1738313"/>
          </a:xfrm>
          <a:prstGeom prst="teardrop">
            <a:avLst>
              <a:gd name="adj" fmla="val 16833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Капля 17"/>
          <p:cNvSpPr/>
          <p:nvPr/>
        </p:nvSpPr>
        <p:spPr>
          <a:xfrm rot="18964296">
            <a:off x="1624013" y="4522788"/>
            <a:ext cx="1779587" cy="1738312"/>
          </a:xfrm>
          <a:prstGeom prst="teardrop">
            <a:avLst>
              <a:gd name="adj" fmla="val 16833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Капля 19"/>
          <p:cNvSpPr/>
          <p:nvPr/>
        </p:nvSpPr>
        <p:spPr>
          <a:xfrm rot="18964296">
            <a:off x="3343275" y="1462088"/>
            <a:ext cx="1779588" cy="1738312"/>
          </a:xfrm>
          <a:prstGeom prst="teardrop">
            <a:avLst>
              <a:gd name="adj" fmla="val 16833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Капля 20"/>
          <p:cNvSpPr/>
          <p:nvPr/>
        </p:nvSpPr>
        <p:spPr>
          <a:xfrm rot="18964296">
            <a:off x="6726238" y="1385888"/>
            <a:ext cx="1779587" cy="1738312"/>
          </a:xfrm>
          <a:prstGeom prst="teardrop">
            <a:avLst>
              <a:gd name="adj" fmla="val 16833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Капля 21"/>
          <p:cNvSpPr/>
          <p:nvPr/>
        </p:nvSpPr>
        <p:spPr>
          <a:xfrm rot="18964296">
            <a:off x="5357813" y="4524375"/>
            <a:ext cx="1779587" cy="1738313"/>
          </a:xfrm>
          <a:prstGeom prst="teardrop">
            <a:avLst>
              <a:gd name="adj" fmla="val 16833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27088" y="347663"/>
            <a:ext cx="100806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7200" b="1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uk-UA" sz="9600" b="1">
                <a:solidFill>
                  <a:schemeClr val="bg1"/>
                </a:solidFill>
                <a:latin typeface="Times New Roman" pitchFamily="18" charset="0"/>
              </a:rPr>
              <a:t>6</a:t>
            </a:r>
            <a:endParaRPr lang="ru-RU" sz="9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754438" y="1455738"/>
            <a:ext cx="3603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9600" b="1">
                <a:solidFill>
                  <a:schemeClr val="bg1"/>
                </a:solidFill>
                <a:latin typeface="Times New Roman" pitchFamily="18" charset="0"/>
              </a:rPr>
              <a:t>4</a:t>
            </a:r>
            <a:endParaRPr lang="ru-RU" sz="9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240588" y="1470025"/>
            <a:ext cx="7524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9600" b="1">
                <a:solidFill>
                  <a:schemeClr val="bg1"/>
                </a:solidFill>
                <a:latin typeface="Times New Roman" pitchFamily="18" charset="0"/>
              </a:rPr>
              <a:t>7</a:t>
            </a:r>
            <a:endParaRPr lang="ru-RU" sz="9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225675" y="4652963"/>
            <a:ext cx="57626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800" b="1">
                <a:solidFill>
                  <a:schemeClr val="bg1"/>
                </a:solidFill>
                <a:latin typeface="Times New Roman" pitchFamily="18" charset="0"/>
              </a:rPr>
              <a:t>0</a:t>
            </a:r>
            <a:endParaRPr lang="ru-RU" sz="88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5476875" y="4651375"/>
            <a:ext cx="14144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9600" b="1">
                <a:solidFill>
                  <a:srgbClr val="000000"/>
                </a:solidFill>
                <a:latin typeface="Times New Roman" pitchFamily="18" charset="0"/>
              </a:rPr>
              <a:t>10</a:t>
            </a:r>
            <a:endParaRPr lang="ru-RU" sz="96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" name="Управляющая кнопка: возврат 11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88640"/>
            <a:ext cx="7588300" cy="6345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возврат 4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4840" cy="358299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FFC000"/>
                </a:solidFill>
              </a:rPr>
              <a:t>- </a:t>
            </a:r>
            <a:r>
              <a:rPr lang="ru-RU" sz="4400" dirty="0" err="1" smtClean="0">
                <a:solidFill>
                  <a:srgbClr val="FFC000"/>
                </a:solidFill>
              </a:rPr>
              <a:t>Яблунько</a:t>
            </a:r>
            <a:r>
              <a:rPr lang="ru-RU" sz="4400" dirty="0" smtClean="0">
                <a:solidFill>
                  <a:srgbClr val="FFC000"/>
                </a:solidFill>
              </a:rPr>
              <a:t>, </a:t>
            </a:r>
            <a:r>
              <a:rPr lang="ru-RU" sz="4400" dirty="0" err="1" smtClean="0">
                <a:solidFill>
                  <a:srgbClr val="FFC000"/>
                </a:solidFill>
              </a:rPr>
              <a:t>матінко</a:t>
            </a:r>
            <a:r>
              <a:rPr lang="ru-RU" sz="4400" dirty="0" smtClean="0">
                <a:solidFill>
                  <a:srgbClr val="FFC000"/>
                </a:solidFill>
              </a:rPr>
              <a:t>, </a:t>
            </a:r>
            <a:r>
              <a:rPr lang="ru-RU" sz="4400" dirty="0" err="1" smtClean="0">
                <a:solidFill>
                  <a:srgbClr val="FFC000"/>
                </a:solidFill>
              </a:rPr>
              <a:t>врятуй</a:t>
            </a:r>
            <a:r>
              <a:rPr lang="ru-RU" sz="4400" dirty="0" smtClean="0">
                <a:solidFill>
                  <a:srgbClr val="FFC000"/>
                </a:solidFill>
              </a:rPr>
              <a:t> нас!</a:t>
            </a:r>
            <a:br>
              <a:rPr lang="ru-RU" sz="4400" dirty="0" smtClean="0">
                <a:solidFill>
                  <a:srgbClr val="FFC000"/>
                </a:solidFill>
              </a:rPr>
            </a:br>
            <a:r>
              <a:rPr lang="ru-RU" sz="4400" dirty="0" smtClean="0">
                <a:solidFill>
                  <a:srgbClr val="FFC000"/>
                </a:solidFill>
              </a:rPr>
              <a:t/>
            </a:r>
            <a:br>
              <a:rPr lang="ru-RU" sz="4400" dirty="0" smtClean="0">
                <a:solidFill>
                  <a:srgbClr val="FFC000"/>
                </a:solidFill>
              </a:rPr>
            </a:br>
            <a:endParaRPr lang="ru-RU" sz="4400" dirty="0">
              <a:solidFill>
                <a:srgbClr val="FFC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7294" y="617778"/>
            <a:ext cx="3995737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7950" y="3429000"/>
            <a:ext cx="4248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00FF"/>
                </a:solidFill>
                <a:latin typeface="Times New Roman" pitchFamily="18" charset="0"/>
              </a:rPr>
              <a:t>1дес. 1од. =</a:t>
            </a:r>
            <a:endParaRPr lang="ru-RU" sz="6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3663" y="4445000"/>
            <a:ext cx="41179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00FF"/>
                </a:solidFill>
                <a:latin typeface="Times New Roman" pitchFamily="18" charset="0"/>
              </a:rPr>
              <a:t>1дес. 3од. =</a:t>
            </a:r>
            <a:endParaRPr lang="ru-RU" sz="6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950" y="5467350"/>
            <a:ext cx="41036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00FF"/>
                </a:solidFill>
                <a:latin typeface="Times New Roman" pitchFamily="18" charset="0"/>
              </a:rPr>
              <a:t>1дес. 8од. =</a:t>
            </a:r>
            <a:endParaRPr lang="ru-RU" sz="6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95738" y="3451225"/>
            <a:ext cx="122396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00FF"/>
                </a:solidFill>
                <a:latin typeface="Times New Roman" pitchFamily="18" charset="0"/>
              </a:rPr>
              <a:t>11</a:t>
            </a:r>
            <a:endParaRPr lang="ru-RU" sz="6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029075" y="4445000"/>
            <a:ext cx="13684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00FF"/>
                </a:solidFill>
                <a:latin typeface="Times New Roman" pitchFamily="18" charset="0"/>
              </a:rPr>
              <a:t>13</a:t>
            </a:r>
            <a:endParaRPr lang="ru-RU" sz="6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60825" y="5467350"/>
            <a:ext cx="11922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0000FF"/>
                </a:solidFill>
                <a:latin typeface="Times New Roman" pitchFamily="18" charset="0"/>
              </a:rPr>
              <a:t>18</a:t>
            </a:r>
            <a:endParaRPr lang="ru-RU" sz="60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0" name="Управляющая кнопка: возврат 9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4716463" y="981075"/>
            <a:ext cx="0" cy="4824413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268538" y="3392488"/>
            <a:ext cx="489585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276475" y="981075"/>
            <a:ext cx="2447925" cy="2411413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716463" y="981075"/>
            <a:ext cx="2447925" cy="2411413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306638" y="3349625"/>
            <a:ext cx="2449512" cy="2411413"/>
          </a:xfrm>
          <a:prstGeom prst="line">
            <a:avLst/>
          </a:prstGeom>
          <a:ln w="920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4716463" y="3392488"/>
            <a:ext cx="2447925" cy="24130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2268538" y="981075"/>
            <a:ext cx="0" cy="486092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2268538" y="981075"/>
            <a:ext cx="489585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7164388" y="981075"/>
            <a:ext cx="0" cy="4824413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2268538" y="5768975"/>
            <a:ext cx="4895850" cy="7302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246313" y="974725"/>
            <a:ext cx="489585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2279650" y="955675"/>
            <a:ext cx="0" cy="485933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7156450" y="1001713"/>
            <a:ext cx="0" cy="47879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2260600" y="962025"/>
            <a:ext cx="4895850" cy="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2270125" y="954088"/>
            <a:ext cx="4763" cy="246380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2243138" y="3395663"/>
            <a:ext cx="4895850" cy="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7164388" y="954088"/>
            <a:ext cx="0" cy="2454275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V="1">
            <a:off x="2289175" y="5761038"/>
            <a:ext cx="4897438" cy="73025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2251075" y="3417888"/>
            <a:ext cx="0" cy="24669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V="1">
            <a:off x="2287588" y="5753100"/>
            <a:ext cx="4895850" cy="7143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V="1">
            <a:off x="7167563" y="3386138"/>
            <a:ext cx="0" cy="239395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 flipV="1">
            <a:off x="2235200" y="3403600"/>
            <a:ext cx="4932363" cy="1746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>
            <a:off x="2216150" y="946150"/>
            <a:ext cx="2470150" cy="23813"/>
          </a:xfrm>
          <a:prstGeom prst="line">
            <a:avLst/>
          </a:prstGeom>
          <a:ln w="7620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2270125" y="976313"/>
            <a:ext cx="0" cy="4937125"/>
          </a:xfrm>
          <a:prstGeom prst="line">
            <a:avLst/>
          </a:prstGeom>
          <a:ln w="7620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2270125" y="5822950"/>
            <a:ext cx="2447925" cy="36513"/>
          </a:xfrm>
          <a:prstGeom prst="line">
            <a:avLst/>
          </a:prstGeom>
          <a:ln w="7620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V="1">
            <a:off x="4708525" y="989013"/>
            <a:ext cx="0" cy="4841875"/>
          </a:xfrm>
          <a:prstGeom prst="line">
            <a:avLst/>
          </a:prstGeom>
          <a:ln w="7620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4716463" y="968375"/>
            <a:ext cx="2447925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H="1">
            <a:off x="7162800" y="892175"/>
            <a:ext cx="0" cy="4816475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>
            <a:off x="4781550" y="5761038"/>
            <a:ext cx="2406650" cy="4445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>
            <a:off x="4703763" y="892175"/>
            <a:ext cx="0" cy="4932363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260600" y="958850"/>
            <a:ext cx="0" cy="2452688"/>
          </a:xfrm>
          <a:prstGeom prst="line">
            <a:avLst/>
          </a:prstGeom>
          <a:ln w="762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235200" y="3403600"/>
            <a:ext cx="2451100" cy="12700"/>
          </a:xfrm>
          <a:prstGeom prst="line">
            <a:avLst/>
          </a:prstGeom>
          <a:ln w="762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716463" y="990600"/>
            <a:ext cx="0" cy="2454275"/>
          </a:xfrm>
          <a:prstGeom prst="line">
            <a:avLst/>
          </a:prstGeom>
          <a:ln w="762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2254250" y="939800"/>
            <a:ext cx="2405063" cy="9525"/>
          </a:xfrm>
          <a:prstGeom prst="line">
            <a:avLst/>
          </a:prstGeom>
          <a:ln w="762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703763" y="941388"/>
            <a:ext cx="12700" cy="244475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757738" y="3402013"/>
            <a:ext cx="2417762" cy="1428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7175500" y="925513"/>
            <a:ext cx="0" cy="2460625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710113" y="962025"/>
            <a:ext cx="2454275" cy="1270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260600" y="3427413"/>
            <a:ext cx="0" cy="2457450"/>
          </a:xfrm>
          <a:prstGeom prst="line">
            <a:avLst/>
          </a:prstGeom>
          <a:ln w="7620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2300288" y="5813425"/>
            <a:ext cx="2471737" cy="34925"/>
          </a:xfrm>
          <a:prstGeom prst="line">
            <a:avLst/>
          </a:prstGeom>
          <a:ln w="7620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4699000" y="3417888"/>
            <a:ext cx="14288" cy="2459037"/>
          </a:xfrm>
          <a:prstGeom prst="line">
            <a:avLst/>
          </a:prstGeom>
          <a:ln w="7620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2286000" y="3403600"/>
            <a:ext cx="2490788" cy="17463"/>
          </a:xfrm>
          <a:prstGeom prst="line">
            <a:avLst/>
          </a:prstGeom>
          <a:ln w="7620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4705350" y="3384550"/>
            <a:ext cx="0" cy="2435225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V="1">
            <a:off x="4721225" y="5754688"/>
            <a:ext cx="2446338" cy="4445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V="1">
            <a:off x="7162800" y="3411538"/>
            <a:ext cx="1588" cy="2360612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flipH="1" flipV="1">
            <a:off x="4745038" y="3392488"/>
            <a:ext cx="2447925" cy="2540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flipH="1">
            <a:off x="2284413" y="993775"/>
            <a:ext cx="2424112" cy="2401888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2335213" y="3451225"/>
            <a:ext cx="2374900" cy="23637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V="1">
            <a:off x="4813300" y="3376613"/>
            <a:ext cx="2363788" cy="2338387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flipH="1" flipV="1">
            <a:off x="4702175" y="974725"/>
            <a:ext cx="2466975" cy="2447925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ый треугольник 63"/>
          <p:cNvSpPr/>
          <p:nvPr/>
        </p:nvSpPr>
        <p:spPr>
          <a:xfrm>
            <a:off x="2254250" y="3378200"/>
            <a:ext cx="2484438" cy="2479675"/>
          </a:xfrm>
          <a:prstGeom prst="rtTriangl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" name="Прямоугольный треугольник 67"/>
          <p:cNvSpPr/>
          <p:nvPr/>
        </p:nvSpPr>
        <p:spPr>
          <a:xfrm rot="5400000">
            <a:off x="2258218" y="916782"/>
            <a:ext cx="2506663" cy="2514600"/>
          </a:xfrm>
          <a:prstGeom prst="rtTriangl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9" name="Прямоугольный треугольник 68"/>
          <p:cNvSpPr/>
          <p:nvPr/>
        </p:nvSpPr>
        <p:spPr>
          <a:xfrm rot="16200000">
            <a:off x="4739482" y="3334544"/>
            <a:ext cx="2506662" cy="25146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0" name="Прямоугольный треугольник 69"/>
          <p:cNvSpPr/>
          <p:nvPr/>
        </p:nvSpPr>
        <p:spPr>
          <a:xfrm rot="10800000">
            <a:off x="4746625" y="947738"/>
            <a:ext cx="2451100" cy="2473325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1" name="Прямоугольный треугольник 70"/>
          <p:cNvSpPr/>
          <p:nvPr/>
        </p:nvSpPr>
        <p:spPr>
          <a:xfrm rot="16200000">
            <a:off x="2317750" y="901701"/>
            <a:ext cx="2505075" cy="2514600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2" name="Прямоугольный треугольник 71"/>
          <p:cNvSpPr/>
          <p:nvPr/>
        </p:nvSpPr>
        <p:spPr>
          <a:xfrm>
            <a:off x="4713288" y="928688"/>
            <a:ext cx="2506662" cy="2513012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3" name="Прямоугольный треугольник 72"/>
          <p:cNvSpPr/>
          <p:nvPr/>
        </p:nvSpPr>
        <p:spPr>
          <a:xfrm rot="10800000">
            <a:off x="2287588" y="3411538"/>
            <a:ext cx="2471737" cy="2403475"/>
          </a:xfrm>
          <a:prstGeom prst="rtTriangle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4" name="Прямоугольный треугольник 73"/>
          <p:cNvSpPr/>
          <p:nvPr/>
        </p:nvSpPr>
        <p:spPr>
          <a:xfrm rot="5400000">
            <a:off x="4721225" y="3390901"/>
            <a:ext cx="2505075" cy="2514600"/>
          </a:xfrm>
          <a:prstGeom prst="rt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5" name="Прямоугольный треугольник 74"/>
          <p:cNvSpPr/>
          <p:nvPr/>
        </p:nvSpPr>
        <p:spPr>
          <a:xfrm rot="8022971">
            <a:off x="3030538" y="1628775"/>
            <a:ext cx="3467100" cy="3600450"/>
          </a:xfrm>
          <a:prstGeom prst="rt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6" name="Прямоугольный треугольник 75"/>
          <p:cNvSpPr/>
          <p:nvPr/>
        </p:nvSpPr>
        <p:spPr>
          <a:xfrm rot="18869029">
            <a:off x="2993231" y="1643857"/>
            <a:ext cx="3476625" cy="3529012"/>
          </a:xfrm>
          <a:prstGeom prst="rtTriangle">
            <a:avLst/>
          </a:prstGeom>
          <a:solidFill>
            <a:srgbClr val="A500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7" name="Прямоугольный треугольник 76"/>
          <p:cNvSpPr/>
          <p:nvPr/>
        </p:nvSpPr>
        <p:spPr>
          <a:xfrm rot="2643500">
            <a:off x="2990850" y="1635125"/>
            <a:ext cx="3467100" cy="3600450"/>
          </a:xfrm>
          <a:prstGeom prst="rt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8" name="Прямоугольный треугольник 77"/>
          <p:cNvSpPr/>
          <p:nvPr/>
        </p:nvSpPr>
        <p:spPr>
          <a:xfrm rot="13465635">
            <a:off x="3013075" y="1630363"/>
            <a:ext cx="3465513" cy="3600450"/>
          </a:xfrm>
          <a:prstGeom prst="rt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9" name="Управляющая кнопка: возврат 78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00"/>
                            </p:stCondLst>
                            <p:childTnLst>
                              <p:par>
                                <p:cTn id="23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0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5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000"/>
                            </p:stCondLst>
                            <p:childTnLst>
                              <p:par>
                                <p:cTn id="2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00"/>
                            </p:stCondLst>
                            <p:childTnLst>
                              <p:par>
                                <p:cTn id="2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000"/>
                            </p:stCondLst>
                            <p:childTnLst>
                              <p:par>
                                <p:cTn id="2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5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000"/>
                            </p:stCondLst>
                            <p:childTnLst>
                              <p:par>
                                <p:cTn id="2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2000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000"/>
                            </p:stCondLst>
                            <p:childTnLst>
                              <p:par>
                                <p:cTn id="327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36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2000"/>
                            </p:stCondLst>
                            <p:childTnLst>
                              <p:par>
                                <p:cTn id="3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2000"/>
                            </p:stCondLst>
                            <p:childTnLst>
                              <p:par>
                                <p:cTn id="35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2000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2000"/>
                            </p:stCondLst>
                            <p:childTnLst>
                              <p:par>
                                <p:cTn id="3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2000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000"/>
                            </p:stCondLst>
                            <p:childTnLst>
                              <p:par>
                                <p:cTn id="390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2000"/>
                            </p:stCondLst>
                            <p:childTnLst>
                              <p:par>
                                <p:cTn id="40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4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800" dirty="0" err="1" smtClean="0">
                <a:solidFill>
                  <a:srgbClr val="FFFF00"/>
                </a:solidFill>
                <a:latin typeface="Arial Black" panose="020B0A04020102020204" pitchFamily="34" charset="0"/>
              </a:rPr>
              <a:t>Молодц</a:t>
            </a:r>
            <a:r>
              <a:rPr lang="uk-UA" sz="8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і!</a:t>
            </a:r>
            <a:endParaRPr lang="ru-RU" sz="8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21507" name="Рисунок 3"/>
          <p:cNvPicPr>
            <a:picLocks noChangeAspect="1" noChangeArrowheads="1"/>
          </p:cNvPicPr>
          <p:nvPr/>
        </p:nvPicPr>
        <p:blipFill>
          <a:blip r:embed="rId2"/>
          <a:srcRect t="16150"/>
          <a:stretch>
            <a:fillRect/>
          </a:stretch>
        </p:blipFill>
        <p:spPr bwMode="auto">
          <a:xfrm>
            <a:off x="1187624" y="1412875"/>
            <a:ext cx="6868939" cy="5387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6858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i="1" u="sng" dirty="0" err="1" smtClean="0">
                <a:solidFill>
                  <a:srgbClr val="FFC000"/>
                </a:solidFill>
              </a:rPr>
              <a:t>Тема:</a:t>
            </a:r>
            <a:r>
              <a:rPr lang="ru-RU" sz="7200" i="1" dirty="0" err="1" smtClean="0">
                <a:solidFill>
                  <a:srgbClr val="FFCC00"/>
                </a:solidFill>
              </a:rPr>
              <a:t>Числовий</a:t>
            </a:r>
            <a:r>
              <a:rPr lang="ru-RU" sz="7200" i="1" dirty="0" smtClean="0">
                <a:solidFill>
                  <a:srgbClr val="FFCC00"/>
                </a:solidFill>
              </a:rPr>
              <a:t> </a:t>
            </a:r>
            <a:r>
              <a:rPr lang="ru-RU" sz="7200" i="1" dirty="0" err="1" smtClean="0">
                <a:solidFill>
                  <a:srgbClr val="FFCC00"/>
                </a:solidFill>
              </a:rPr>
              <a:t>вираз</a:t>
            </a:r>
            <a:r>
              <a:rPr lang="ru-RU" sz="7200" i="1" dirty="0" smtClean="0">
                <a:solidFill>
                  <a:srgbClr val="FFCC00"/>
                </a:solidFill>
              </a:rPr>
              <a:t>. </a:t>
            </a:r>
            <a:r>
              <a:rPr lang="ru-RU" sz="7200" i="1" dirty="0" err="1" smtClean="0">
                <a:solidFill>
                  <a:srgbClr val="FFCC00"/>
                </a:solidFill>
              </a:rPr>
              <a:t>Вправи</a:t>
            </a:r>
            <a:r>
              <a:rPr lang="ru-RU" sz="7200" i="1" dirty="0" smtClean="0">
                <a:solidFill>
                  <a:srgbClr val="FFCC00"/>
                </a:solidFill>
              </a:rPr>
              <a:t> на </a:t>
            </a:r>
            <a:r>
              <a:rPr lang="ru-RU" sz="7200" i="1" dirty="0" err="1" smtClean="0">
                <a:solidFill>
                  <a:srgbClr val="FFCC00"/>
                </a:solidFill>
              </a:rPr>
              <a:t>засвоєння</a:t>
            </a:r>
            <a:r>
              <a:rPr lang="ru-RU" sz="7200" i="1" dirty="0" smtClean="0">
                <a:solidFill>
                  <a:srgbClr val="FFCC00"/>
                </a:solidFill>
              </a:rPr>
              <a:t> </a:t>
            </a:r>
            <a:r>
              <a:rPr lang="ru-RU" sz="7200" i="1" dirty="0" err="1" smtClean="0">
                <a:solidFill>
                  <a:srgbClr val="FFCC00"/>
                </a:solidFill>
              </a:rPr>
              <a:t>назв</a:t>
            </a:r>
            <a:r>
              <a:rPr lang="ru-RU" sz="7200" i="1" dirty="0" smtClean="0">
                <a:solidFill>
                  <a:srgbClr val="FFCC00"/>
                </a:solidFill>
              </a:rPr>
              <a:t> чисел при </a:t>
            </a:r>
            <a:r>
              <a:rPr lang="ru-RU" sz="7200" i="1" dirty="0" err="1" smtClean="0">
                <a:solidFill>
                  <a:srgbClr val="FFCC00"/>
                </a:solidFill>
              </a:rPr>
              <a:t>додаванн</a:t>
            </a:r>
            <a:r>
              <a:rPr lang="uk-UA" sz="7200" i="1" dirty="0" smtClean="0">
                <a:solidFill>
                  <a:srgbClr val="FFCC00"/>
                </a:solidFill>
              </a:rPr>
              <a:t>і</a:t>
            </a:r>
            <a:r>
              <a:rPr lang="ru-RU" sz="7200" i="1" dirty="0" smtClean="0">
                <a:solidFill>
                  <a:srgbClr val="FFCC00"/>
                </a:solidFill>
              </a:rPr>
              <a:t> та </a:t>
            </a:r>
            <a:r>
              <a:rPr lang="ru-RU" sz="7200" i="1" dirty="0" err="1" smtClean="0">
                <a:solidFill>
                  <a:srgbClr val="FFCC00"/>
                </a:solidFill>
              </a:rPr>
              <a:t>відніманні</a:t>
            </a:r>
            <a:r>
              <a:rPr lang="ru-RU" sz="7200" i="1" dirty="0" smtClean="0">
                <a:solidFill>
                  <a:srgbClr val="FFCC00"/>
                </a:solidFill>
              </a:rPr>
              <a:t>.</a:t>
            </a:r>
            <a:endParaRPr lang="ru-RU" sz="7200" i="1" dirty="0">
              <a:solidFill>
                <a:srgbClr val="FFCC0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44450"/>
            <a:ext cx="6192838" cy="6813550"/>
          </a:xfrm>
          <a:noFill/>
        </p:spPr>
      </p:pic>
      <p:sp>
        <p:nvSpPr>
          <p:cNvPr id="5" name="Управляющая кнопка: возврат 4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57874" cy="622619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FFC000"/>
                </a:solidFill>
              </a:rPr>
              <a:t>Ваша задача –  </a:t>
            </a:r>
            <a:r>
              <a:rPr lang="ru-RU" sz="6000" dirty="0" err="1" smtClean="0">
                <a:solidFill>
                  <a:srgbClr val="FFC000"/>
                </a:solidFill>
              </a:rPr>
              <a:t>допомогти</a:t>
            </a:r>
            <a:r>
              <a:rPr lang="ru-RU" sz="6000" dirty="0" smtClean="0">
                <a:solidFill>
                  <a:srgbClr val="FFC000"/>
                </a:solidFill>
              </a:rPr>
              <a:t> </a:t>
            </a:r>
            <a:r>
              <a:rPr lang="ru-RU" sz="6000" dirty="0" err="1" smtClean="0">
                <a:solidFill>
                  <a:srgbClr val="FFC000"/>
                </a:solidFill>
              </a:rPr>
              <a:t>героїні</a:t>
            </a:r>
            <a:r>
              <a:rPr lang="ru-RU" sz="6000" dirty="0" smtClean="0">
                <a:solidFill>
                  <a:srgbClr val="FFC000"/>
                </a:solidFill>
              </a:rPr>
              <a:t> </a:t>
            </a:r>
            <a:r>
              <a:rPr lang="ru-RU" sz="6000" dirty="0" err="1" smtClean="0">
                <a:solidFill>
                  <a:srgbClr val="FFC000"/>
                </a:solidFill>
              </a:rPr>
              <a:t>казки</a:t>
            </a:r>
            <a:r>
              <a:rPr lang="ru-RU" sz="6000" dirty="0" smtClean="0">
                <a:solidFill>
                  <a:srgbClr val="FFC000"/>
                </a:solidFill>
              </a:rPr>
              <a:t> «Гуси-</a:t>
            </a:r>
            <a:r>
              <a:rPr lang="ru-RU" sz="6000" dirty="0" err="1" smtClean="0">
                <a:solidFill>
                  <a:srgbClr val="FFC000"/>
                </a:solidFill>
              </a:rPr>
              <a:t>лебеді</a:t>
            </a:r>
            <a:r>
              <a:rPr lang="ru-RU" sz="6000" dirty="0" smtClean="0">
                <a:solidFill>
                  <a:srgbClr val="FFC000"/>
                </a:solidFill>
              </a:rPr>
              <a:t>» </a:t>
            </a:r>
            <a:r>
              <a:rPr lang="ru-RU" sz="6000" dirty="0" err="1" smtClean="0">
                <a:solidFill>
                  <a:srgbClr val="FFC000"/>
                </a:solidFill>
              </a:rPr>
              <a:t>врятувати</a:t>
            </a:r>
            <a:r>
              <a:rPr lang="ru-RU" sz="6000" dirty="0" smtClean="0">
                <a:solidFill>
                  <a:srgbClr val="FFC000"/>
                </a:solidFill>
              </a:rPr>
              <a:t> </a:t>
            </a:r>
            <a:r>
              <a:rPr lang="ru-RU" sz="6000" dirty="0" err="1" smtClean="0">
                <a:solidFill>
                  <a:srgbClr val="FFC000"/>
                </a:solidFill>
              </a:rPr>
              <a:t>свого</a:t>
            </a:r>
            <a:r>
              <a:rPr lang="ru-RU" sz="6000" dirty="0" smtClean="0">
                <a:solidFill>
                  <a:srgbClr val="FFC000"/>
                </a:solidFill>
              </a:rPr>
              <a:t> брата.         </a:t>
            </a:r>
            <a:r>
              <a:rPr lang="ru-RU" dirty="0" smtClean="0">
                <a:solidFill>
                  <a:srgbClr val="FFC000"/>
                </a:solidFill>
              </a:rPr>
              <a:t>         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Picture 2" descr="C:\Documents and Settings\Пользователь\Рабочий стол\школа\с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286500" y="214313"/>
            <a:ext cx="2657475" cy="3810000"/>
          </a:xfrm>
        </p:spPr>
      </p:pic>
      <p:sp>
        <p:nvSpPr>
          <p:cNvPr id="5" name="Управляющая кнопка: возврат 4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6700" dirty="0" err="1" smtClean="0">
                <a:solidFill>
                  <a:srgbClr val="FFC000"/>
                </a:solidFill>
              </a:rPr>
              <a:t>Розпочина</a:t>
            </a:r>
            <a:r>
              <a:rPr lang="uk-UA" sz="6700" dirty="0" smtClean="0">
                <a:solidFill>
                  <a:srgbClr val="FFC000"/>
                </a:solidFill>
              </a:rPr>
              <a:t>є</a:t>
            </a:r>
            <a:r>
              <a:rPr lang="ru-RU" sz="6700" dirty="0" err="1" smtClean="0">
                <a:solidFill>
                  <a:srgbClr val="FFC000"/>
                </a:solidFill>
              </a:rPr>
              <a:t>мо</a:t>
            </a:r>
            <a:r>
              <a:rPr lang="ru-RU" sz="6700" dirty="0" smtClean="0">
                <a:solidFill>
                  <a:srgbClr val="FFC000"/>
                </a:solidFill>
              </a:rPr>
              <a:t> </a:t>
            </a:r>
            <a:r>
              <a:rPr lang="ru-RU" sz="6700" dirty="0" err="1" smtClean="0">
                <a:solidFill>
                  <a:srgbClr val="FFC000"/>
                </a:solidFill>
              </a:rPr>
              <a:t>казку</a:t>
            </a:r>
            <a:r>
              <a:rPr lang="ru-RU" sz="7300" dirty="0" smtClean="0">
                <a:solidFill>
                  <a:srgbClr val="FFC000"/>
                </a:solidFill>
              </a:rPr>
              <a:t/>
            </a:r>
            <a:br>
              <a:rPr lang="ru-RU" sz="7300" dirty="0" smtClean="0">
                <a:solidFill>
                  <a:srgbClr val="FFC000"/>
                </a:solidFill>
              </a:rPr>
            </a:br>
            <a:r>
              <a:rPr lang="ru-RU" sz="7300" dirty="0" smtClean="0">
                <a:solidFill>
                  <a:srgbClr val="FFC000"/>
                </a:solidFill>
              </a:rPr>
              <a:t/>
            </a:r>
            <a:br>
              <a:rPr lang="ru-RU" sz="7300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6700" dirty="0" smtClean="0">
                <a:solidFill>
                  <a:srgbClr val="FFC000"/>
                </a:solidFill>
              </a:rPr>
              <a:t>Жили-</a:t>
            </a:r>
            <a:r>
              <a:rPr lang="ru-RU" sz="6700" dirty="0" err="1" smtClean="0">
                <a:solidFill>
                  <a:srgbClr val="FFC000"/>
                </a:solidFill>
              </a:rPr>
              <a:t>були</a:t>
            </a:r>
            <a:r>
              <a:rPr lang="ru-RU" sz="6700" dirty="0" smtClean="0">
                <a:solidFill>
                  <a:srgbClr val="FFC000"/>
                </a:solidFill>
              </a:rPr>
              <a:t>…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6147" name="Picture 2" descr="C:\Documents and Settings\Пользователь\Рабочий стол\гуси-лебеди\гуси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75" y="1500188"/>
            <a:ext cx="5429250" cy="4071937"/>
          </a:xfrm>
        </p:spPr>
      </p:pic>
      <p:sp>
        <p:nvSpPr>
          <p:cNvPr id="4" name="Управляющая кнопка: возврат 3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1" name="Picture 2" descr="C:\Documents and Settings\Пользователь\Рабочий стол\гуси-лебеди\гуси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40550"/>
          </a:xfrm>
        </p:spPr>
      </p:pic>
      <p:sp>
        <p:nvSpPr>
          <p:cNvPr id="5" name="Прямоугольник 4"/>
          <p:cNvSpPr/>
          <p:nvPr/>
        </p:nvSpPr>
        <p:spPr>
          <a:xfrm>
            <a:off x="3134628" y="4653136"/>
            <a:ext cx="6009371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Побачила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дівчинка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, як гуси -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лебеді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несуть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її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братика , кинулась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їх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наздоганяти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 </a:t>
            </a:r>
          </a:p>
        </p:txBody>
      </p:sp>
      <p:sp>
        <p:nvSpPr>
          <p:cNvPr id="6" name="Управляющая кнопка: возврат 5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004048" cy="6858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C000"/>
                </a:solidFill>
              </a:rPr>
              <a:t/>
            </a:r>
            <a:br>
              <a:rPr lang="ru-RU" sz="4000" dirty="0" smtClean="0">
                <a:solidFill>
                  <a:srgbClr val="FFC000"/>
                </a:solidFill>
              </a:rPr>
            </a:br>
            <a:r>
              <a:rPr lang="ru-RU" sz="4000" dirty="0">
                <a:solidFill>
                  <a:srgbClr val="FFC000"/>
                </a:solidFill>
              </a:rPr>
              <a:t/>
            </a:r>
            <a:br>
              <a:rPr lang="ru-RU" sz="4000" dirty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rgbClr val="FFC000"/>
                </a:solidFill>
              </a:rPr>
              <a:t>- </a:t>
            </a:r>
            <a:r>
              <a:rPr lang="ru-RU" sz="4000" dirty="0" err="1" smtClean="0">
                <a:solidFill>
                  <a:srgbClr val="FFC000"/>
                </a:solidFill>
              </a:rPr>
              <a:t>Пічка</a:t>
            </a:r>
            <a:r>
              <a:rPr lang="ru-RU" sz="4000" dirty="0" smtClean="0">
                <a:solidFill>
                  <a:srgbClr val="FFC000"/>
                </a:solidFill>
              </a:rPr>
              <a:t>, </a:t>
            </a:r>
            <a:r>
              <a:rPr lang="ru-RU" sz="4000" dirty="0" err="1" smtClean="0">
                <a:solidFill>
                  <a:srgbClr val="FFC000"/>
                </a:solidFill>
              </a:rPr>
              <a:t>пічка</a:t>
            </a:r>
            <a:r>
              <a:rPr lang="ru-RU" sz="4000" dirty="0" smtClean="0">
                <a:solidFill>
                  <a:srgbClr val="FFC000"/>
                </a:solidFill>
              </a:rPr>
              <a:t>, скажи </a:t>
            </a:r>
            <a:r>
              <a:rPr lang="ru-RU" sz="4000" dirty="0" err="1" smtClean="0">
                <a:solidFill>
                  <a:srgbClr val="FFC000"/>
                </a:solidFill>
              </a:rPr>
              <a:t>куди</a:t>
            </a:r>
            <a:r>
              <a:rPr lang="ru-RU" sz="4000" dirty="0" smtClean="0">
                <a:solidFill>
                  <a:srgbClr val="FFC000"/>
                </a:solidFill>
              </a:rPr>
              <a:t> гуси-</a:t>
            </a:r>
            <a:r>
              <a:rPr lang="ru-RU" sz="4000" dirty="0" err="1" smtClean="0">
                <a:solidFill>
                  <a:srgbClr val="FFC000"/>
                </a:solidFill>
              </a:rPr>
              <a:t>лебеді</a:t>
            </a:r>
            <a:r>
              <a:rPr lang="ru-RU" sz="4000" dirty="0" smtClean="0">
                <a:solidFill>
                  <a:srgbClr val="FFC000"/>
                </a:solidFill>
              </a:rPr>
              <a:t> </a:t>
            </a:r>
            <a:r>
              <a:rPr lang="ru-RU" sz="4000" dirty="0" err="1" smtClean="0">
                <a:solidFill>
                  <a:srgbClr val="FFC000"/>
                </a:solidFill>
              </a:rPr>
              <a:t>полетіли</a:t>
            </a:r>
            <a:r>
              <a:rPr lang="ru-RU" sz="4000" dirty="0" smtClean="0">
                <a:solidFill>
                  <a:srgbClr val="FFC000"/>
                </a:solidFill>
              </a:rPr>
              <a:t>?</a:t>
            </a:r>
            <a:br>
              <a:rPr lang="ru-RU" sz="4000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rgbClr val="FFC000"/>
                </a:solidFill>
              </a:rPr>
              <a:t>- </a:t>
            </a:r>
            <a:r>
              <a:rPr lang="ru-RU" sz="4000" dirty="0" err="1" smtClean="0">
                <a:solidFill>
                  <a:srgbClr val="FFC000"/>
                </a:solidFill>
              </a:rPr>
              <a:t>Виконайте</a:t>
            </a:r>
            <a:r>
              <a:rPr lang="ru-RU" sz="4000" dirty="0" smtClean="0">
                <a:solidFill>
                  <a:srgbClr val="FFC000"/>
                </a:solidFill>
              </a:rPr>
              <a:t> </a:t>
            </a:r>
            <a:r>
              <a:rPr lang="ru-RU" sz="4000" dirty="0" err="1" smtClean="0">
                <a:solidFill>
                  <a:srgbClr val="FFC000"/>
                </a:solidFill>
              </a:rPr>
              <a:t>моє</a:t>
            </a:r>
            <a:r>
              <a:rPr lang="ru-RU" sz="4000" dirty="0" smtClean="0">
                <a:solidFill>
                  <a:srgbClr val="FFC000"/>
                </a:solidFill>
              </a:rPr>
              <a:t> </a:t>
            </a:r>
            <a:r>
              <a:rPr lang="ru-RU" sz="4000" dirty="0" err="1" smtClean="0">
                <a:solidFill>
                  <a:srgbClr val="FFC000"/>
                </a:solidFill>
              </a:rPr>
              <a:t>завдання</a:t>
            </a:r>
            <a:r>
              <a:rPr lang="ru-RU" sz="4000" dirty="0" smtClean="0">
                <a:solidFill>
                  <a:srgbClr val="FFC000"/>
                </a:solidFill>
              </a:rPr>
              <a:t>, скажу!</a:t>
            </a:r>
            <a:r>
              <a:rPr lang="ru-RU" sz="4000" dirty="0">
                <a:solidFill>
                  <a:srgbClr val="FFC000"/>
                </a:solidFill>
              </a:rPr>
              <a:t/>
            </a:r>
            <a:br>
              <a:rPr lang="ru-RU" sz="4000" dirty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rgbClr val="FFC000"/>
                </a:solidFill>
              </a:rPr>
              <a:t/>
            </a:r>
            <a:br>
              <a:rPr lang="ru-RU" sz="4000" dirty="0" smtClean="0">
                <a:solidFill>
                  <a:srgbClr val="FFC000"/>
                </a:solidFill>
              </a:rPr>
            </a:br>
            <a:r>
              <a:rPr lang="ru-RU" sz="8000" dirty="0" err="1" smtClean="0">
                <a:solidFill>
                  <a:srgbClr val="FFC000"/>
                </a:solidFill>
              </a:rPr>
              <a:t>Усний</a:t>
            </a:r>
            <a:r>
              <a:rPr lang="ru-RU" sz="8000" dirty="0" smtClean="0">
                <a:solidFill>
                  <a:srgbClr val="FFC000"/>
                </a:solidFill>
              </a:rPr>
              <a:t> </a:t>
            </a:r>
            <a:r>
              <a:rPr lang="ru-RU" sz="8000" dirty="0" err="1" smtClean="0">
                <a:solidFill>
                  <a:srgbClr val="FFC000"/>
                </a:solidFill>
              </a:rPr>
              <a:t>рахунок</a:t>
            </a:r>
            <a:r>
              <a:rPr lang="ru-RU" sz="8000" dirty="0" smtClean="0">
                <a:solidFill>
                  <a:srgbClr val="FFC000"/>
                </a:solidFill>
              </a:rPr>
              <a:t/>
            </a:r>
            <a:br>
              <a:rPr lang="ru-RU" sz="8000" dirty="0" smtClean="0">
                <a:solidFill>
                  <a:srgbClr val="FFC000"/>
                </a:solidFill>
              </a:rPr>
            </a:br>
            <a:r>
              <a:rPr lang="ru-RU" sz="4000" dirty="0">
                <a:solidFill>
                  <a:srgbClr val="FFC000"/>
                </a:solidFill>
              </a:rPr>
              <a:t/>
            </a:r>
            <a:br>
              <a:rPr lang="ru-RU" sz="4000" dirty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rgbClr val="FFC000"/>
                </a:solidFill>
              </a:rPr>
              <a:t/>
            </a:r>
            <a:br>
              <a:rPr lang="ru-RU" sz="4000" dirty="0" smtClean="0">
                <a:solidFill>
                  <a:srgbClr val="FFC000"/>
                </a:solidFill>
              </a:rPr>
            </a:br>
            <a:endParaRPr lang="ru-RU" sz="5300" dirty="0">
              <a:solidFill>
                <a:srgbClr val="FFC000"/>
              </a:solidFill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040" y="620688"/>
            <a:ext cx="396240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возврат 4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35150" y="1484313"/>
            <a:ext cx="48863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0" b="1">
                <a:solidFill>
                  <a:schemeClr val="bg1"/>
                </a:solidFill>
                <a:latin typeface="Times New Roman" pitchFamily="18" charset="0"/>
              </a:rPr>
              <a:t>10-1</a:t>
            </a:r>
            <a:endParaRPr lang="ru-RU" sz="200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76500" y="1628775"/>
            <a:ext cx="36036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0" b="1">
                <a:solidFill>
                  <a:schemeClr val="bg1"/>
                </a:solidFill>
                <a:latin typeface="Times New Roman" pitchFamily="18" charset="0"/>
              </a:rPr>
              <a:t>5-2</a:t>
            </a:r>
            <a:endParaRPr lang="ru-RU" sz="200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76500" y="1595438"/>
            <a:ext cx="36036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0" b="1">
                <a:solidFill>
                  <a:schemeClr val="bg1"/>
                </a:solidFill>
                <a:latin typeface="Times New Roman" pitchFamily="18" charset="0"/>
              </a:rPr>
              <a:t>7-1</a:t>
            </a:r>
            <a:endParaRPr lang="ru-RU" sz="200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81225" y="1631950"/>
            <a:ext cx="4195763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0" b="1">
                <a:solidFill>
                  <a:schemeClr val="bg1"/>
                </a:solidFill>
                <a:latin typeface="Times New Roman" pitchFamily="18" charset="0"/>
              </a:rPr>
              <a:t>5+3</a:t>
            </a:r>
            <a:endParaRPr lang="ru-RU" sz="200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76500" y="1646238"/>
            <a:ext cx="36036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0" b="1">
                <a:solidFill>
                  <a:schemeClr val="bg1"/>
                </a:solidFill>
                <a:latin typeface="Times New Roman" pitchFamily="18" charset="0"/>
              </a:rPr>
              <a:t>6-2</a:t>
            </a:r>
            <a:endParaRPr lang="ru-RU" sz="200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60588" y="1773238"/>
            <a:ext cx="4211637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0" b="1" dirty="0">
                <a:solidFill>
                  <a:schemeClr val="bg1"/>
                </a:solidFill>
                <a:latin typeface="Times New Roman" pitchFamily="18" charset="0"/>
              </a:rPr>
              <a:t>7+3</a:t>
            </a:r>
            <a:endParaRPr lang="ru-RU" sz="20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9" name="Управляющая кнопка: возврат 8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4887" y="476672"/>
            <a:ext cx="4329113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44624"/>
            <a:ext cx="4824536" cy="315577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5300" dirty="0" smtClean="0">
                <a:solidFill>
                  <a:srgbClr val="FFC000"/>
                </a:solidFill>
              </a:rPr>
              <a:t>Робота в </a:t>
            </a:r>
            <a:r>
              <a:rPr lang="ru-RU" sz="5300" dirty="0" err="1" smtClean="0">
                <a:solidFill>
                  <a:srgbClr val="FFC000"/>
                </a:solidFill>
              </a:rPr>
              <a:t>зошиті</a:t>
            </a:r>
            <a:r>
              <a:rPr lang="ru-RU" sz="5300" dirty="0" smtClean="0">
                <a:solidFill>
                  <a:srgbClr val="FFC000"/>
                </a:solidFill>
              </a:rPr>
              <a:t> с.50</a:t>
            </a:r>
            <a:br>
              <a:rPr lang="ru-RU" sz="5300" dirty="0" smtClean="0">
                <a:solidFill>
                  <a:srgbClr val="FFC000"/>
                </a:solidFill>
              </a:rPr>
            </a:br>
            <a:endParaRPr lang="ru-RU" sz="5300" dirty="0">
              <a:solidFill>
                <a:srgbClr val="FFC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6250" y="4127500"/>
            <a:ext cx="927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*10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401763" y="3213100"/>
            <a:ext cx="1135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*11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419475" y="3222625"/>
            <a:ext cx="877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*12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13363" y="3868738"/>
            <a:ext cx="1152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*13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948488" y="4402138"/>
            <a:ext cx="11525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*14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10375" y="5321300"/>
            <a:ext cx="1008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*15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494338" y="5876925"/>
            <a:ext cx="971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*16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211638" y="5876925"/>
            <a:ext cx="9572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*17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933700" y="6021388"/>
            <a:ext cx="1277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*18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835150" y="5556250"/>
            <a:ext cx="1258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*19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36600" y="5076825"/>
            <a:ext cx="1046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*20</a:t>
            </a:r>
          </a:p>
        </p:txBody>
      </p:sp>
      <p:sp>
        <p:nvSpPr>
          <p:cNvPr id="17" name="Дуга 16"/>
          <p:cNvSpPr/>
          <p:nvPr/>
        </p:nvSpPr>
        <p:spPr>
          <a:xfrm rot="13470643">
            <a:off x="661988" y="3300413"/>
            <a:ext cx="1062037" cy="1370012"/>
          </a:xfrm>
          <a:prstGeom prst="arc">
            <a:avLst>
              <a:gd name="adj1" fmla="val 16200000"/>
              <a:gd name="adj2" fmla="val 4862986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28" name="Дуга 27"/>
          <p:cNvSpPr/>
          <p:nvPr/>
        </p:nvSpPr>
        <p:spPr>
          <a:xfrm rot="16710523">
            <a:off x="2132013" y="2481262"/>
            <a:ext cx="1062038" cy="2068513"/>
          </a:xfrm>
          <a:prstGeom prst="arc">
            <a:avLst>
              <a:gd name="adj1" fmla="val 16070607"/>
              <a:gd name="adj2" fmla="val 4862986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29" name="Дуга 28"/>
          <p:cNvSpPr/>
          <p:nvPr/>
        </p:nvSpPr>
        <p:spPr>
          <a:xfrm rot="17338511">
            <a:off x="4029075" y="2889250"/>
            <a:ext cx="1063625" cy="1990725"/>
          </a:xfrm>
          <a:prstGeom prst="arc">
            <a:avLst>
              <a:gd name="adj1" fmla="val 16622722"/>
              <a:gd name="adj2" fmla="val 4862986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30" name="Дуга 29"/>
          <p:cNvSpPr/>
          <p:nvPr/>
        </p:nvSpPr>
        <p:spPr>
          <a:xfrm rot="18261696">
            <a:off x="5465763" y="3765550"/>
            <a:ext cx="1585912" cy="1957388"/>
          </a:xfrm>
          <a:prstGeom prst="arc">
            <a:avLst>
              <a:gd name="adj1" fmla="val 16200000"/>
              <a:gd name="adj2" fmla="val 3251738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31" name="Дуга 30"/>
          <p:cNvSpPr/>
          <p:nvPr/>
        </p:nvSpPr>
        <p:spPr>
          <a:xfrm rot="2335037">
            <a:off x="6273800" y="4600575"/>
            <a:ext cx="987425" cy="1087438"/>
          </a:xfrm>
          <a:prstGeom prst="arc">
            <a:avLst>
              <a:gd name="adj1" fmla="val 16200000"/>
              <a:gd name="adj2" fmla="val 1139220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32" name="Дуга 31"/>
          <p:cNvSpPr/>
          <p:nvPr/>
        </p:nvSpPr>
        <p:spPr>
          <a:xfrm rot="2030431">
            <a:off x="5572125" y="5281613"/>
            <a:ext cx="1585913" cy="1236662"/>
          </a:xfrm>
          <a:prstGeom prst="arc">
            <a:avLst>
              <a:gd name="adj1" fmla="val 17322036"/>
              <a:gd name="adj2" fmla="val 7579278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33" name="Дуга 32"/>
          <p:cNvSpPr/>
          <p:nvPr/>
        </p:nvSpPr>
        <p:spPr>
          <a:xfrm rot="5163267">
            <a:off x="4486275" y="5405438"/>
            <a:ext cx="1062038" cy="1370012"/>
          </a:xfrm>
          <a:prstGeom prst="arc">
            <a:avLst>
              <a:gd name="adj1" fmla="val 16200000"/>
              <a:gd name="adj2" fmla="val 4862986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34" name="Дуга 33"/>
          <p:cNvSpPr/>
          <p:nvPr/>
        </p:nvSpPr>
        <p:spPr>
          <a:xfrm rot="4948457">
            <a:off x="3232944" y="5598319"/>
            <a:ext cx="1062037" cy="1266825"/>
          </a:xfrm>
          <a:prstGeom prst="arc">
            <a:avLst>
              <a:gd name="adj1" fmla="val 16254060"/>
              <a:gd name="adj2" fmla="val 4862986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35" name="Дуга 34"/>
          <p:cNvSpPr/>
          <p:nvPr/>
        </p:nvSpPr>
        <p:spPr>
          <a:xfrm rot="7135986">
            <a:off x="2005013" y="5435600"/>
            <a:ext cx="1062037" cy="1370013"/>
          </a:xfrm>
          <a:prstGeom prst="arc">
            <a:avLst>
              <a:gd name="adj1" fmla="val 16200000"/>
              <a:gd name="adj2" fmla="val 4862986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36" name="Дуга 35"/>
          <p:cNvSpPr/>
          <p:nvPr/>
        </p:nvSpPr>
        <p:spPr>
          <a:xfrm rot="7918704">
            <a:off x="977900" y="4935538"/>
            <a:ext cx="1062038" cy="1122362"/>
          </a:xfrm>
          <a:prstGeom prst="arc">
            <a:avLst>
              <a:gd name="adj1" fmla="val 16200000"/>
              <a:gd name="adj2" fmla="val 4862986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37" name="Дуга 36"/>
          <p:cNvSpPr/>
          <p:nvPr/>
        </p:nvSpPr>
        <p:spPr>
          <a:xfrm rot="9496067">
            <a:off x="349250" y="4341813"/>
            <a:ext cx="1062038" cy="893762"/>
          </a:xfrm>
          <a:prstGeom prst="arc">
            <a:avLst>
              <a:gd name="adj1" fmla="val 16200000"/>
              <a:gd name="adj2" fmla="val 4862986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27" name="Управляющая кнопка: возврат 26">
            <a:hlinkClick r:id="" action="ppaction://hlinkshowjump?jump=endshow" highlightClick="1"/>
          </p:cNvPr>
          <p:cNvSpPr/>
          <p:nvPr/>
        </p:nvSpPr>
        <p:spPr>
          <a:xfrm>
            <a:off x="8340725" y="0"/>
            <a:ext cx="803275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75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75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75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75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675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75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5076056" cy="658336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>
                <a:solidFill>
                  <a:srgbClr val="FFC000"/>
                </a:solidFill>
              </a:rPr>
              <a:t/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- </a:t>
            </a:r>
            <a:r>
              <a:rPr lang="ru-RU" dirty="0" err="1" smtClean="0">
                <a:solidFill>
                  <a:srgbClr val="FFC000"/>
                </a:solidFill>
              </a:rPr>
              <a:t>Яблунька</a:t>
            </a:r>
            <a:r>
              <a:rPr lang="ru-RU" dirty="0" smtClean="0">
                <a:solidFill>
                  <a:srgbClr val="FFC000"/>
                </a:solidFill>
              </a:rPr>
              <a:t>, скажи </a:t>
            </a:r>
            <a:r>
              <a:rPr lang="ru-RU" dirty="0" err="1" smtClean="0">
                <a:solidFill>
                  <a:srgbClr val="FFC000"/>
                </a:solidFill>
              </a:rPr>
              <a:t>куди</a:t>
            </a:r>
            <a:r>
              <a:rPr lang="ru-RU" dirty="0" smtClean="0">
                <a:solidFill>
                  <a:srgbClr val="FFC000"/>
                </a:solidFill>
              </a:rPr>
              <a:t> гуси </a:t>
            </a:r>
            <a:r>
              <a:rPr lang="ru-RU" dirty="0" err="1" smtClean="0">
                <a:solidFill>
                  <a:srgbClr val="FFC000"/>
                </a:solidFill>
              </a:rPr>
              <a:t>полетіли</a:t>
            </a:r>
            <a:r>
              <a:rPr lang="ru-RU" dirty="0" smtClean="0">
                <a:solidFill>
                  <a:srgbClr val="FFC000"/>
                </a:solidFill>
              </a:rPr>
              <a:t>?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- </a:t>
            </a:r>
            <a:r>
              <a:rPr lang="ru-RU" dirty="0" err="1" smtClean="0">
                <a:solidFill>
                  <a:srgbClr val="FFC000"/>
                </a:solidFill>
              </a:rPr>
              <a:t>Виконай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err="1" smtClean="0">
                <a:solidFill>
                  <a:srgbClr val="FFC000"/>
                </a:solidFill>
              </a:rPr>
              <a:t>моє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err="1" smtClean="0">
                <a:solidFill>
                  <a:srgbClr val="FFC000"/>
                </a:solidFill>
              </a:rPr>
              <a:t>завдання</a:t>
            </a:r>
            <a:r>
              <a:rPr lang="ru-RU" dirty="0" smtClean="0">
                <a:solidFill>
                  <a:srgbClr val="FFC000"/>
                </a:solidFill>
              </a:rPr>
              <a:t>, скажу!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>
                <a:solidFill>
                  <a:srgbClr val="FFC000"/>
                </a:solidFill>
              </a:rPr>
              <a:t/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6700" dirty="0" smtClean="0">
                <a:solidFill>
                  <a:srgbClr val="FFC000"/>
                </a:solidFill>
              </a:rPr>
              <a:t>Робота з </a:t>
            </a:r>
            <a:r>
              <a:rPr lang="ru-RU" sz="6700" dirty="0" err="1" smtClean="0">
                <a:solidFill>
                  <a:srgbClr val="FFC000"/>
                </a:solidFill>
              </a:rPr>
              <a:t>підручником</a:t>
            </a:r>
            <a:r>
              <a:rPr lang="ru-RU" sz="6700" dirty="0" smtClean="0">
                <a:solidFill>
                  <a:srgbClr val="FFC000"/>
                </a:solidFill>
              </a:rPr>
              <a:t/>
            </a:r>
            <a:br>
              <a:rPr lang="ru-RU" sz="6700" dirty="0" smtClean="0">
                <a:solidFill>
                  <a:srgbClr val="FFC000"/>
                </a:solidFill>
              </a:rPr>
            </a:br>
            <a:r>
              <a:rPr lang="ru-RU" sz="6700" dirty="0" smtClean="0">
                <a:solidFill>
                  <a:srgbClr val="FFC000"/>
                </a:solidFill>
              </a:rPr>
              <a:t>с. 96</a:t>
            </a:r>
            <a:br>
              <a:rPr lang="ru-RU" sz="6700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1267" name="Picture 2" descr="C:\Documents and Settings\Пользователь\Рабочий стол\гуси-лебеди\гуси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57750" y="0"/>
            <a:ext cx="4286250" cy="4437063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4">
      <a:dk1>
        <a:sysClr val="windowText" lastClr="000000"/>
      </a:dk1>
      <a:lt1>
        <a:sysClr val="window" lastClr="FFFFFF"/>
      </a:lt1>
      <a:dk2>
        <a:srgbClr val="00B050"/>
      </a:dk2>
      <a:lt2>
        <a:srgbClr val="00B050"/>
      </a:lt2>
      <a:accent1>
        <a:srgbClr val="92D050"/>
      </a:accent1>
      <a:accent2>
        <a:srgbClr val="92D050"/>
      </a:accent2>
      <a:accent3>
        <a:srgbClr val="2D697E"/>
      </a:accent3>
      <a:accent4>
        <a:srgbClr val="00B050"/>
      </a:accent4>
      <a:accent5>
        <a:srgbClr val="92D050"/>
      </a:accent5>
      <a:accent6>
        <a:srgbClr val="92D050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1859</TotalTime>
  <Words>149</Words>
  <Application>Microsoft Office PowerPoint</Application>
  <PresentationFormat>Экран (4:3)</PresentationFormat>
  <Paragraphs>66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Презентация PowerPoint</vt:lpstr>
      <vt:lpstr>Тема:Числовий вираз. Вправи на засвоєння назв чисел при додаванні та відніманні.</vt:lpstr>
      <vt:lpstr>Ваша задача –  допомогти героїні казки «Гуси-лебеді» врятувати свого брата.                  </vt:lpstr>
      <vt:lpstr>  Розпочинаємо казку        Жили-були…  </vt:lpstr>
      <vt:lpstr>Презентация PowerPoint</vt:lpstr>
      <vt:lpstr>  - Пічка, пічка, скажи куди гуси-лебеді полетіли? - Виконайте моє завдання, скажу!  Усний рахунок   </vt:lpstr>
      <vt:lpstr>Презентация PowerPoint</vt:lpstr>
      <vt:lpstr>Робота в зошиті с.50 </vt:lpstr>
      <vt:lpstr>   - Яблунька, скажи куди гуси полетіли? - Виконай моє завдання, скажу!   Робота з підручником с. 96     </vt:lpstr>
      <vt:lpstr>Презентация PowerPoint</vt:lpstr>
      <vt:lpstr>Фізкультхвилинка</vt:lpstr>
      <vt:lpstr>Презентация PowerPoint</vt:lpstr>
      <vt:lpstr>Презентация PowerPoint</vt:lpstr>
      <vt:lpstr>- Річка, скажи куди гуси полетіли? - Виконай  моє завдання, скажу! Зошит с. 50</vt:lpstr>
      <vt:lpstr>Презентация PowerPoint</vt:lpstr>
      <vt:lpstr>Презентация PowerPoint</vt:lpstr>
      <vt:lpstr>- Яблунько, матінко, врятуй нас!  </vt:lpstr>
      <vt:lpstr>Презентация PowerPoint</vt:lpstr>
      <vt:lpstr>Молодці!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ACER</cp:lastModifiedBy>
  <cp:revision>137</cp:revision>
  <dcterms:created xsi:type="dcterms:W3CDTF">2010-08-28T15:43:12Z</dcterms:created>
  <dcterms:modified xsi:type="dcterms:W3CDTF">2014-03-17T01:11:14Z</dcterms:modified>
</cp:coreProperties>
</file>