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300" r:id="rId2"/>
    <p:sldId id="295" r:id="rId3"/>
    <p:sldId id="301" r:id="rId4"/>
    <p:sldId id="297" r:id="rId5"/>
    <p:sldId id="257" r:id="rId6"/>
    <p:sldId id="258" r:id="rId7"/>
    <p:sldId id="259" r:id="rId8"/>
    <p:sldId id="260" r:id="rId9"/>
    <p:sldId id="261" r:id="rId10"/>
    <p:sldId id="267" r:id="rId11"/>
    <p:sldId id="262" r:id="rId12"/>
    <p:sldId id="268" r:id="rId13"/>
    <p:sldId id="266" r:id="rId14"/>
    <p:sldId id="263" r:id="rId15"/>
    <p:sldId id="278" r:id="rId16"/>
    <p:sldId id="276" r:id="rId17"/>
    <p:sldId id="274" r:id="rId18"/>
    <p:sldId id="271" r:id="rId19"/>
    <p:sldId id="275" r:id="rId20"/>
    <p:sldId id="264" r:id="rId21"/>
    <p:sldId id="269" r:id="rId22"/>
    <p:sldId id="277" r:id="rId23"/>
    <p:sldId id="270" r:id="rId24"/>
    <p:sldId id="279" r:id="rId25"/>
    <p:sldId id="281" r:id="rId26"/>
    <p:sldId id="282" r:id="rId27"/>
    <p:sldId id="285" r:id="rId28"/>
    <p:sldId id="287" r:id="rId29"/>
    <p:sldId id="292" r:id="rId30"/>
    <p:sldId id="291" r:id="rId31"/>
    <p:sldId id="290" r:id="rId32"/>
    <p:sldId id="289" r:id="rId33"/>
    <p:sldId id="299" r:id="rId34"/>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3" d="100"/>
          <a:sy n="63" d="100"/>
        </p:scale>
        <p:origin x="-1596" y="-11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1D0E19-F2EA-4974-BE31-6EA4B40B8843}" type="datetimeFigureOut">
              <a:rPr lang="uk-UA" smtClean="0"/>
              <a:pPr/>
              <a:t>20.11.2018</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9269D-40DF-41B6-BFF7-10DDE8945066}" type="slidenum">
              <a:rPr lang="uk-UA" smtClean="0"/>
              <a:pPr/>
              <a:t>‹#›</a:t>
            </a:fld>
            <a:endParaRPr lang="uk-UA"/>
          </a:p>
        </p:txBody>
      </p:sp>
    </p:spTree>
    <p:extLst>
      <p:ext uri="{BB962C8B-B14F-4D97-AF65-F5344CB8AC3E}">
        <p14:creationId xmlns:p14="http://schemas.microsoft.com/office/powerpoint/2010/main" xmlns="" val="359349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uk-UA" smtClean="0"/>
              <a:t>ГРИГОРІЯ</a:t>
            </a:r>
            <a:endParaRPr lang="ru-RU" smtClean="0"/>
          </a:p>
        </p:txBody>
      </p:sp>
      <p:sp>
        <p:nvSpPr>
          <p:cNvPr id="6758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0175896E-18CD-4AC4-84D7-DC74685362BC}" type="slidenum">
              <a:rPr lang="ru-RU" smtClean="0">
                <a:solidFill>
                  <a:srgbClr val="000000"/>
                </a:solidFill>
                <a:cs typeface="Arial" charset="0"/>
              </a:rPr>
              <a:pPr eaLnBrk="1" hangingPunct="1"/>
              <a:t>1</a:t>
            </a:fld>
            <a:endParaRPr lang="ru-RU" smtClean="0">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98E9269D-40DF-41B6-BFF7-10DDE8945066}" type="slidenum">
              <a:rPr lang="uk-UA" smtClean="0"/>
              <a:pPr/>
              <a:t>12</a:t>
            </a:fld>
            <a:endParaRPr lang="uk-UA"/>
          </a:p>
        </p:txBody>
      </p:sp>
    </p:spTree>
    <p:extLst>
      <p:ext uri="{BB962C8B-B14F-4D97-AF65-F5344CB8AC3E}">
        <p14:creationId xmlns:p14="http://schemas.microsoft.com/office/powerpoint/2010/main" xmlns="" val="4140987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E3DFB9F-AA2E-4E66-8452-2B197E3F9383}" type="datetimeFigureOut">
              <a:rPr lang="uk-UA" smtClean="0"/>
              <a:pPr/>
              <a:t>20.11.2018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AD80E51-BD45-47CA-8783-C29C5CDE12EC}" type="slidenum">
              <a:rPr lang="uk-UA" smtClean="0"/>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E3DFB9F-AA2E-4E66-8452-2B197E3F9383}" type="datetimeFigureOut">
              <a:rPr lang="uk-UA" smtClean="0"/>
              <a:pPr/>
              <a:t>20.11.2018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AD80E51-BD45-47CA-8783-C29C5CDE12EC}"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E3DFB9F-AA2E-4E66-8452-2B197E3F9383}" type="datetimeFigureOut">
              <a:rPr lang="uk-UA" smtClean="0"/>
              <a:pPr/>
              <a:t>20.11.2018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AD80E51-BD45-47CA-8783-C29C5CDE12EC}" type="slidenum">
              <a:rPr lang="uk-UA" smtClean="0"/>
              <a:pPr/>
              <a:t>‹#›</a:t>
            </a:fld>
            <a:endParaRPr lang="uk-UA"/>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E3DFB9F-AA2E-4E66-8452-2B197E3F9383}" type="datetimeFigureOut">
              <a:rPr lang="uk-UA" smtClean="0"/>
              <a:pPr/>
              <a:t>20.11.2018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AD80E51-BD45-47CA-8783-C29C5CDE12EC}" type="slidenum">
              <a:rPr lang="uk-UA" smtClean="0"/>
              <a:pPr/>
              <a:t>‹#›</a:t>
            </a:fld>
            <a:endParaRPr lang="uk-UA"/>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E3DFB9F-AA2E-4E66-8452-2B197E3F9383}" type="datetimeFigureOut">
              <a:rPr lang="uk-UA" smtClean="0"/>
              <a:pPr/>
              <a:t>20.11.2018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AD80E51-BD45-47CA-8783-C29C5CDE12EC}" type="slidenum">
              <a:rPr lang="uk-UA" smtClean="0"/>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1E3DFB9F-AA2E-4E66-8452-2B197E3F9383}" type="datetimeFigureOut">
              <a:rPr lang="uk-UA" smtClean="0"/>
              <a:pPr/>
              <a:t>20.11.2018</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BAD80E51-BD45-47CA-8783-C29C5CDE12EC}" type="slidenum">
              <a:rPr lang="uk-UA" smtClean="0"/>
              <a:pPr/>
              <a:t>‹#›</a:t>
            </a:fld>
            <a:endParaRPr lang="uk-UA"/>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E3DFB9F-AA2E-4E66-8452-2B197E3F9383}" type="datetimeFigureOut">
              <a:rPr lang="uk-UA" smtClean="0"/>
              <a:pPr/>
              <a:t>20.11.2018</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BAD80E51-BD45-47CA-8783-C29C5CDE12EC}"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1E3DFB9F-AA2E-4E66-8452-2B197E3F9383}" type="datetimeFigureOut">
              <a:rPr lang="uk-UA" smtClean="0"/>
              <a:pPr/>
              <a:t>20.11.2018</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BAD80E51-BD45-47CA-8783-C29C5CDE12EC}"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1E3DFB9F-AA2E-4E66-8452-2B197E3F9383}" type="datetimeFigureOut">
              <a:rPr lang="uk-UA" smtClean="0"/>
              <a:pPr/>
              <a:t>20.11.2018</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BAD80E51-BD45-47CA-8783-C29C5CDE12EC}"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E3DFB9F-AA2E-4E66-8452-2B197E3F9383}" type="datetimeFigureOut">
              <a:rPr lang="uk-UA" smtClean="0"/>
              <a:pPr/>
              <a:t>20.11.2018</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BAD80E51-BD45-47CA-8783-C29C5CDE12EC}" type="slidenum">
              <a:rPr lang="uk-UA" smtClean="0"/>
              <a:pPr/>
              <a:t>‹#›</a:t>
            </a:fld>
            <a:endParaRPr lang="uk-UA"/>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E3DFB9F-AA2E-4E66-8452-2B197E3F9383}" type="datetimeFigureOut">
              <a:rPr lang="uk-UA" smtClean="0"/>
              <a:pPr/>
              <a:t>20.11.2018</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BAD80E51-BD45-47CA-8783-C29C5CDE12EC}" type="slidenum">
              <a:rPr lang="uk-UA" smtClean="0"/>
              <a:pPr/>
              <a:t>‹#›</a:t>
            </a:fld>
            <a:endParaRPr lang="uk-UA"/>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1E3DFB9F-AA2E-4E66-8452-2B197E3F9383}" type="datetimeFigureOut">
              <a:rPr lang="uk-UA" smtClean="0"/>
              <a:pPr/>
              <a:t>20.11.2018</a:t>
            </a:fld>
            <a:endParaRPr lang="uk-UA"/>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uk-UA"/>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AD80E51-BD45-47CA-8783-C29C5CDE12EC}" type="slidenum">
              <a:rPr lang="uk-UA" smtClean="0"/>
              <a:pPr/>
              <a:t>‹#›</a:t>
            </a:fld>
            <a:endParaRPr lang="uk-UA"/>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godsbay.ru/celts/images/celt01.jpg" TargetMode="External"/><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godsbay.ru/celts/images/celt03.jpg"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40125" y="609600"/>
            <a:ext cx="5208339" cy="5987752"/>
          </a:xfrm>
        </p:spPr>
        <p:txBody>
          <a:bodyPr rtlCol="0">
            <a:normAutofit/>
          </a:bodyPr>
          <a:lstStyle/>
          <a:p>
            <a:pPr eaLnBrk="1" hangingPunct="1">
              <a:lnSpc>
                <a:spcPct val="80000"/>
              </a:lnSpc>
              <a:spcBef>
                <a:spcPct val="20000"/>
              </a:spcBef>
              <a:defRPr/>
            </a:pPr>
            <a:r>
              <a:rPr lang="uk-UA" sz="3200" b="1" i="1" dirty="0" smtClean="0">
                <a:solidFill>
                  <a:schemeClr val="bg1"/>
                </a:solidFill>
                <a:effectLst>
                  <a:outerShdw blurRad="38100" dist="38100" dir="2700000" algn="tl">
                    <a:srgbClr val="000000">
                      <a:alpha val="43137"/>
                    </a:srgbClr>
                  </a:outerShdw>
                </a:effectLst>
                <a:latin typeface="Monotype Corsiva" pitchFamily="66" charset="0"/>
              </a:rPr>
              <a:t>Із досвіду роботи</a:t>
            </a:r>
            <a:r>
              <a:rPr lang="uk-UA" b="1" i="1" dirty="0" smtClean="0">
                <a:solidFill>
                  <a:schemeClr val="bg1"/>
                </a:solidFill>
                <a:effectLst>
                  <a:outerShdw blurRad="38100" dist="38100" dir="2700000" algn="tl">
                    <a:srgbClr val="000000">
                      <a:alpha val="43137"/>
                    </a:srgbClr>
                  </a:outerShdw>
                </a:effectLst>
                <a:latin typeface="Monotype Corsiva" pitchFamily="66" charset="0"/>
              </a:rPr>
              <a:t/>
            </a:r>
            <a:br>
              <a:rPr lang="uk-UA" b="1" i="1" dirty="0" smtClean="0">
                <a:solidFill>
                  <a:schemeClr val="bg1"/>
                </a:solidFill>
                <a:effectLst>
                  <a:outerShdw blurRad="38100" dist="38100" dir="2700000" algn="tl">
                    <a:srgbClr val="000000">
                      <a:alpha val="43137"/>
                    </a:srgbClr>
                  </a:outerShdw>
                </a:effectLst>
                <a:latin typeface="Monotype Corsiva" pitchFamily="66" charset="0"/>
              </a:rPr>
            </a:br>
            <a:r>
              <a:rPr lang="uk-UA" b="1" i="1" dirty="0" err="1" smtClean="0">
                <a:solidFill>
                  <a:schemeClr val="bg1"/>
                </a:solidFill>
                <a:effectLst>
                  <a:outerShdw blurRad="38100" dist="38100" dir="2700000" algn="tl">
                    <a:srgbClr val="000000">
                      <a:alpha val="43137"/>
                    </a:srgbClr>
                  </a:outerShdw>
                </a:effectLst>
                <a:latin typeface="Monotype Corsiva" pitchFamily="66" charset="0"/>
              </a:rPr>
              <a:t>Балабася</a:t>
            </a:r>
            <a:r>
              <a:rPr lang="uk-UA" b="1" i="1" dirty="0" smtClean="0">
                <a:solidFill>
                  <a:schemeClr val="bg1"/>
                </a:solidFill>
                <a:effectLst>
                  <a:outerShdw blurRad="38100" dist="38100" dir="2700000" algn="tl">
                    <a:srgbClr val="000000">
                      <a:alpha val="43137"/>
                    </a:srgbClr>
                  </a:outerShdw>
                </a:effectLst>
                <a:latin typeface="Monotype Corsiva" pitchFamily="66" charset="0"/>
              </a:rPr>
              <a:t> </a:t>
            </a:r>
            <a:br>
              <a:rPr lang="uk-UA" b="1" i="1" dirty="0" smtClean="0">
                <a:solidFill>
                  <a:schemeClr val="bg1"/>
                </a:solidFill>
                <a:effectLst>
                  <a:outerShdw blurRad="38100" dist="38100" dir="2700000" algn="tl">
                    <a:srgbClr val="000000">
                      <a:alpha val="43137"/>
                    </a:srgbClr>
                  </a:outerShdw>
                </a:effectLst>
                <a:latin typeface="Monotype Corsiva" pitchFamily="66" charset="0"/>
              </a:rPr>
            </a:br>
            <a:r>
              <a:rPr lang="uk-UA" b="1" i="1" dirty="0" smtClean="0">
                <a:solidFill>
                  <a:schemeClr val="bg1"/>
                </a:solidFill>
                <a:effectLst>
                  <a:outerShdw blurRad="38100" dist="38100" dir="2700000" algn="tl">
                    <a:srgbClr val="000000">
                      <a:alpha val="43137"/>
                    </a:srgbClr>
                  </a:outerShdw>
                </a:effectLst>
                <a:latin typeface="Monotype Corsiva" pitchFamily="66" charset="0"/>
              </a:rPr>
              <a:t>Григорія Васильовича ,</a:t>
            </a:r>
            <a:br>
              <a:rPr lang="uk-UA" b="1" i="1" dirty="0" smtClean="0">
                <a:solidFill>
                  <a:schemeClr val="bg1"/>
                </a:solidFill>
                <a:effectLst>
                  <a:outerShdw blurRad="38100" dist="38100" dir="2700000" algn="tl">
                    <a:srgbClr val="000000">
                      <a:alpha val="43137"/>
                    </a:srgbClr>
                  </a:outerShdw>
                </a:effectLst>
                <a:latin typeface="Monotype Corsiva" pitchFamily="66" charset="0"/>
              </a:rPr>
            </a:br>
            <a:r>
              <a:rPr lang="uk-UA" sz="2400" b="1" i="1" dirty="0">
                <a:solidFill>
                  <a:srgbClr val="000000"/>
                </a:solidFill>
                <a:effectLst>
                  <a:outerShdw blurRad="38100" dist="38100" dir="2700000" algn="tl">
                    <a:srgbClr val="C0C0C0"/>
                  </a:outerShdw>
                </a:effectLst>
                <a:ea typeface="+mn-ea"/>
                <a:cs typeface="+mn-cs"/>
              </a:rPr>
              <a:t/>
            </a:r>
            <a:br>
              <a:rPr lang="uk-UA" sz="2400" b="1" i="1" dirty="0">
                <a:solidFill>
                  <a:srgbClr val="000000"/>
                </a:solidFill>
                <a:effectLst>
                  <a:outerShdw blurRad="38100" dist="38100" dir="2700000" algn="tl">
                    <a:srgbClr val="C0C0C0"/>
                  </a:outerShdw>
                </a:effectLst>
                <a:ea typeface="+mn-ea"/>
                <a:cs typeface="+mn-cs"/>
              </a:rPr>
            </a:br>
            <a:r>
              <a:rPr lang="uk-UA" sz="2400" b="1" i="1" dirty="0" smtClean="0">
                <a:solidFill>
                  <a:srgbClr val="000000"/>
                </a:solidFill>
                <a:effectLst>
                  <a:outerShdw blurRad="38100" dist="38100" dir="2700000" algn="tl">
                    <a:srgbClr val="C0C0C0"/>
                  </a:outerShdw>
                </a:effectLst>
                <a:ea typeface="+mn-ea"/>
                <a:cs typeface="+mn-cs"/>
              </a:rPr>
              <a:t/>
            </a:r>
            <a:br>
              <a:rPr lang="uk-UA" sz="2400" b="1" i="1" dirty="0" smtClean="0">
                <a:solidFill>
                  <a:srgbClr val="000000"/>
                </a:solidFill>
                <a:effectLst>
                  <a:outerShdw blurRad="38100" dist="38100" dir="2700000" algn="tl">
                    <a:srgbClr val="C0C0C0"/>
                  </a:outerShdw>
                </a:effectLst>
                <a:ea typeface="+mn-ea"/>
                <a:cs typeface="+mn-cs"/>
              </a:rPr>
            </a:br>
            <a:r>
              <a:rPr lang="uk-UA" sz="2400" b="1" i="1" dirty="0">
                <a:solidFill>
                  <a:srgbClr val="000000"/>
                </a:solidFill>
                <a:effectLst>
                  <a:outerShdw blurRad="38100" dist="38100" dir="2700000" algn="tl">
                    <a:srgbClr val="C0C0C0"/>
                  </a:outerShdw>
                </a:effectLst>
                <a:ea typeface="+mn-ea"/>
                <a:cs typeface="+mn-cs"/>
              </a:rPr>
              <a:t>в</a:t>
            </a:r>
            <a:r>
              <a:rPr lang="uk-UA" sz="2400" b="1" i="1" dirty="0" smtClean="0">
                <a:solidFill>
                  <a:srgbClr val="000000"/>
                </a:solidFill>
                <a:effectLst>
                  <a:outerShdw blurRad="38100" dist="38100" dir="2700000" algn="tl">
                    <a:srgbClr val="C0C0C0"/>
                  </a:outerShdw>
                </a:effectLst>
                <a:ea typeface="+mn-ea"/>
                <a:cs typeface="+mn-cs"/>
              </a:rPr>
              <a:t>чителя </a:t>
            </a:r>
            <a:r>
              <a:rPr lang="uk-UA" sz="2400" b="1" i="1" dirty="0">
                <a:solidFill>
                  <a:srgbClr val="000000"/>
                </a:solidFill>
                <a:effectLst>
                  <a:outerShdw blurRad="38100" dist="38100" dir="2700000" algn="tl">
                    <a:srgbClr val="C0C0C0"/>
                  </a:outerShdw>
                </a:effectLst>
                <a:ea typeface="+mn-ea"/>
                <a:cs typeface="+mn-cs"/>
              </a:rPr>
              <a:t>англійської мови,</a:t>
            </a:r>
            <a:br>
              <a:rPr lang="uk-UA" sz="2400" b="1" i="1" dirty="0">
                <a:solidFill>
                  <a:srgbClr val="000000"/>
                </a:solidFill>
                <a:effectLst>
                  <a:outerShdw blurRad="38100" dist="38100" dir="2700000" algn="tl">
                    <a:srgbClr val="C0C0C0"/>
                  </a:outerShdw>
                </a:effectLst>
                <a:ea typeface="+mn-ea"/>
                <a:cs typeface="+mn-cs"/>
              </a:rPr>
            </a:br>
            <a:r>
              <a:rPr lang="uk-UA" sz="2400" b="1" i="1" dirty="0" smtClean="0">
                <a:solidFill>
                  <a:srgbClr val="000000"/>
                </a:solidFill>
                <a:effectLst>
                  <a:outerShdw blurRad="38100" dist="38100" dir="2700000" algn="tl">
                    <a:srgbClr val="C0C0C0"/>
                  </a:outerShdw>
                </a:effectLst>
                <a:ea typeface="+mn-ea"/>
                <a:cs typeface="+mn-cs"/>
              </a:rPr>
              <a:t>вчителя-методиста</a:t>
            </a:r>
            <a:r>
              <a:rPr lang="uk-UA" sz="2400" b="1" i="1" dirty="0">
                <a:solidFill>
                  <a:srgbClr val="000000"/>
                </a:solidFill>
                <a:effectLst>
                  <a:outerShdw blurRad="38100" dist="38100" dir="2700000" algn="tl">
                    <a:srgbClr val="C0C0C0"/>
                  </a:outerShdw>
                </a:effectLst>
                <a:ea typeface="+mn-ea"/>
                <a:cs typeface="+mn-cs"/>
              </a:rPr>
              <a:t/>
            </a:r>
            <a:br>
              <a:rPr lang="uk-UA" sz="2400" b="1" i="1" dirty="0">
                <a:solidFill>
                  <a:srgbClr val="000000"/>
                </a:solidFill>
                <a:effectLst>
                  <a:outerShdw blurRad="38100" dist="38100" dir="2700000" algn="tl">
                    <a:srgbClr val="C0C0C0"/>
                  </a:outerShdw>
                </a:effectLst>
                <a:ea typeface="+mn-ea"/>
                <a:cs typeface="+mn-cs"/>
              </a:rPr>
            </a:br>
            <a:r>
              <a:rPr lang="uk-UA" sz="2400" b="1" i="1" dirty="0" err="1">
                <a:solidFill>
                  <a:srgbClr val="000000"/>
                </a:solidFill>
                <a:effectLst>
                  <a:outerShdw blurRad="38100" dist="38100" dir="2700000" algn="tl">
                    <a:srgbClr val="C0C0C0"/>
                  </a:outerShdw>
                </a:effectLst>
                <a:ea typeface="+mn-ea"/>
                <a:cs typeface="+mn-cs"/>
              </a:rPr>
              <a:t>Карлівської</a:t>
            </a:r>
            <a:r>
              <a:rPr lang="uk-UA" sz="2400" b="1" i="1" dirty="0">
                <a:solidFill>
                  <a:srgbClr val="000000"/>
                </a:solidFill>
                <a:effectLst>
                  <a:outerShdw blurRad="38100" dist="38100" dir="2700000" algn="tl">
                    <a:srgbClr val="C0C0C0"/>
                  </a:outerShdw>
                </a:effectLst>
                <a:ea typeface="+mn-ea"/>
                <a:cs typeface="+mn-cs"/>
              </a:rPr>
              <a:t> ЗОШ </a:t>
            </a:r>
            <a:r>
              <a:rPr lang="en-US" sz="2400" b="1" i="1" dirty="0">
                <a:solidFill>
                  <a:srgbClr val="000000"/>
                </a:solidFill>
                <a:effectLst>
                  <a:outerShdw blurRad="38100" dist="38100" dir="2700000" algn="tl">
                    <a:srgbClr val="C0C0C0"/>
                  </a:outerShdw>
                </a:effectLst>
                <a:ea typeface="+mn-ea"/>
                <a:cs typeface="+mn-cs"/>
              </a:rPr>
              <a:t>I</a:t>
            </a:r>
            <a:r>
              <a:rPr lang="uk-UA" sz="2400" b="1" i="1" dirty="0">
                <a:solidFill>
                  <a:srgbClr val="000000"/>
                </a:solidFill>
                <a:effectLst>
                  <a:outerShdw blurRad="38100" dist="38100" dir="2700000" algn="tl">
                    <a:srgbClr val="C0C0C0"/>
                  </a:outerShdw>
                </a:effectLst>
                <a:ea typeface="+mn-ea"/>
                <a:cs typeface="+mn-cs"/>
              </a:rPr>
              <a:t>-</a:t>
            </a:r>
            <a:r>
              <a:rPr lang="en-US" sz="2400" b="1" i="1" dirty="0">
                <a:solidFill>
                  <a:srgbClr val="000000"/>
                </a:solidFill>
                <a:effectLst>
                  <a:outerShdw blurRad="38100" dist="38100" dir="2700000" algn="tl">
                    <a:srgbClr val="C0C0C0"/>
                  </a:outerShdw>
                </a:effectLst>
                <a:ea typeface="+mn-ea"/>
                <a:cs typeface="+mn-cs"/>
              </a:rPr>
              <a:t>III</a:t>
            </a:r>
            <a:r>
              <a:rPr lang="uk-UA" sz="2400" b="1" i="1" dirty="0">
                <a:solidFill>
                  <a:srgbClr val="000000"/>
                </a:solidFill>
                <a:effectLst>
                  <a:outerShdw blurRad="38100" dist="38100" dir="2700000" algn="tl">
                    <a:srgbClr val="C0C0C0"/>
                  </a:outerShdw>
                </a:effectLst>
                <a:ea typeface="+mn-ea"/>
                <a:cs typeface="+mn-cs"/>
              </a:rPr>
              <a:t> ст. №</a:t>
            </a:r>
            <a:r>
              <a:rPr lang="uk-UA" sz="2400" b="1" i="1" dirty="0" smtClean="0">
                <a:solidFill>
                  <a:srgbClr val="000000"/>
                </a:solidFill>
                <a:effectLst>
                  <a:outerShdw blurRad="38100" dist="38100" dir="2700000" algn="tl">
                    <a:srgbClr val="C0C0C0"/>
                  </a:outerShdw>
                </a:effectLst>
                <a:ea typeface="+mn-ea"/>
                <a:cs typeface="+mn-cs"/>
              </a:rPr>
              <a:t>1</a:t>
            </a:r>
            <a:br>
              <a:rPr lang="uk-UA" sz="2400" b="1" i="1" dirty="0" smtClean="0">
                <a:solidFill>
                  <a:srgbClr val="000000"/>
                </a:solidFill>
                <a:effectLst>
                  <a:outerShdw blurRad="38100" dist="38100" dir="2700000" algn="tl">
                    <a:srgbClr val="C0C0C0"/>
                  </a:outerShdw>
                </a:effectLst>
                <a:ea typeface="+mn-ea"/>
                <a:cs typeface="+mn-cs"/>
              </a:rPr>
            </a:br>
            <a:r>
              <a:rPr lang="uk-UA" sz="2400" b="1" i="1" dirty="0" smtClean="0">
                <a:solidFill>
                  <a:srgbClr val="000000"/>
                </a:solidFill>
                <a:effectLst>
                  <a:outerShdw blurRad="38100" dist="38100" dir="2700000" algn="tl">
                    <a:srgbClr val="C0C0C0"/>
                  </a:outerShdw>
                </a:effectLst>
                <a:ea typeface="+mn-ea"/>
                <a:cs typeface="+mn-cs"/>
              </a:rPr>
              <a:t>Полтавської області</a:t>
            </a:r>
            <a:r>
              <a:rPr lang="uk-UA" sz="2400" b="1" i="1" dirty="0">
                <a:solidFill>
                  <a:srgbClr val="000000"/>
                </a:solidFill>
                <a:effectLst>
                  <a:outerShdw blurRad="38100" dist="38100" dir="2700000" algn="tl">
                    <a:srgbClr val="C0C0C0"/>
                  </a:outerShdw>
                </a:effectLst>
                <a:ea typeface="+mn-ea"/>
                <a:cs typeface="+mn-cs"/>
              </a:rPr>
              <a:t/>
            </a:r>
            <a:br>
              <a:rPr lang="uk-UA" sz="2400" b="1" i="1" dirty="0">
                <a:solidFill>
                  <a:srgbClr val="000000"/>
                </a:solidFill>
                <a:effectLst>
                  <a:outerShdw blurRad="38100" dist="38100" dir="2700000" algn="tl">
                    <a:srgbClr val="C0C0C0"/>
                  </a:outerShdw>
                </a:effectLst>
                <a:ea typeface="+mn-ea"/>
                <a:cs typeface="+mn-cs"/>
              </a:rPr>
            </a:br>
            <a:r>
              <a:rPr lang="uk-UA" sz="2400" b="1" i="1" dirty="0">
                <a:solidFill>
                  <a:srgbClr val="000000"/>
                </a:solidFill>
                <a:effectLst>
                  <a:outerShdw blurRad="38100" dist="38100" dir="2700000" algn="tl">
                    <a:srgbClr val="C0C0C0"/>
                  </a:outerShdw>
                </a:effectLst>
                <a:ea typeface="+mn-ea"/>
                <a:cs typeface="+mn-cs"/>
              </a:rPr>
              <a:t/>
            </a:r>
            <a:br>
              <a:rPr lang="uk-UA" sz="2400" b="1" i="1" dirty="0">
                <a:solidFill>
                  <a:srgbClr val="000000"/>
                </a:solidFill>
                <a:effectLst>
                  <a:outerShdw blurRad="38100" dist="38100" dir="2700000" algn="tl">
                    <a:srgbClr val="C0C0C0"/>
                  </a:outerShdw>
                </a:effectLst>
                <a:ea typeface="+mn-ea"/>
                <a:cs typeface="+mn-cs"/>
              </a:rPr>
            </a:br>
            <a:r>
              <a:rPr lang="uk-UA" sz="3200" b="1" i="1" dirty="0" err="1" smtClean="0">
                <a:solidFill>
                  <a:schemeClr val="tx1"/>
                </a:solidFill>
                <a:latin typeface="Book Antiqua" pitchFamily="18" charset="0"/>
              </a:rPr>
              <a:t>м.Карлівка</a:t>
            </a:r>
            <a:r>
              <a:rPr lang="uk-UA" sz="3200" b="1" i="1" dirty="0" smtClean="0">
                <a:solidFill>
                  <a:schemeClr val="tx1"/>
                </a:solidFill>
                <a:latin typeface="Book Antiqua" pitchFamily="18" charset="0"/>
              </a:rPr>
              <a:t/>
            </a:r>
            <a:br>
              <a:rPr lang="uk-UA" sz="3200" b="1" i="1" dirty="0" smtClean="0">
                <a:solidFill>
                  <a:schemeClr val="tx1"/>
                </a:solidFill>
                <a:latin typeface="Book Antiqua" pitchFamily="18" charset="0"/>
              </a:rPr>
            </a:br>
            <a:r>
              <a:rPr lang="uk-UA" sz="3200" b="1" i="1" dirty="0" smtClean="0">
                <a:solidFill>
                  <a:schemeClr val="tx1"/>
                </a:solidFill>
                <a:latin typeface="Book Antiqua" pitchFamily="18" charset="0"/>
              </a:rPr>
              <a:t>201</a:t>
            </a:r>
            <a:r>
              <a:rPr lang="en-US" sz="3200" b="1" i="1" smtClean="0">
                <a:solidFill>
                  <a:schemeClr val="tx1"/>
                </a:solidFill>
                <a:latin typeface="Book Antiqua" pitchFamily="18" charset="0"/>
              </a:rPr>
              <a:t>8</a:t>
            </a:r>
            <a:r>
              <a:rPr lang="uk-UA" sz="3200" b="1" i="1" smtClean="0">
                <a:solidFill>
                  <a:schemeClr val="tx1"/>
                </a:solidFill>
                <a:latin typeface="Book Antiqua" pitchFamily="18" charset="0"/>
              </a:rPr>
              <a:t> </a:t>
            </a:r>
            <a:r>
              <a:rPr lang="uk-UA" sz="3200" b="1" i="1" dirty="0" smtClean="0">
                <a:solidFill>
                  <a:schemeClr val="tx1"/>
                </a:solidFill>
                <a:latin typeface="Book Antiqua" pitchFamily="18" charset="0"/>
              </a:rPr>
              <a:t>р.</a:t>
            </a:r>
            <a:endParaRPr lang="ru-RU" sz="3200" b="1" i="1" dirty="0">
              <a:solidFill>
                <a:schemeClr val="tx1"/>
              </a:solidFill>
              <a:effectLst>
                <a:outerShdw blurRad="38100" dist="38100" dir="2700000" algn="tl">
                  <a:srgbClr val="000000">
                    <a:alpha val="43137"/>
                  </a:srgbClr>
                </a:outerShdw>
              </a:effectLst>
              <a:latin typeface="Monotype Corsiva" pitchFamily="66" charset="0"/>
            </a:endParaRPr>
          </a:p>
        </p:txBody>
      </p:sp>
      <p:pic>
        <p:nvPicPr>
          <p:cNvPr id="27651" name="Picture 4" descr="G:\DSC_083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260648"/>
            <a:ext cx="2376264" cy="3655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80244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1258400"/>
          </a:xfrm>
        </p:spPr>
        <p:txBody>
          <a:bodyPr>
            <a:normAutofit fontScale="90000"/>
          </a:bodyPr>
          <a:lstStyle/>
          <a:p>
            <a:r>
              <a:rPr lang="ru-RU" sz="3100" dirty="0" smtClean="0"/>
              <a:t/>
            </a:r>
            <a:br>
              <a:rPr lang="ru-RU" sz="3100" dirty="0" smtClean="0"/>
            </a:br>
            <a:r>
              <a:rPr lang="ru-RU" sz="3100" b="1" i="1" dirty="0" err="1" smtClean="0"/>
              <a:t>Кельтська</a:t>
            </a:r>
            <a:r>
              <a:rPr lang="ru-RU" sz="3100" b="1" i="1" dirty="0" smtClean="0"/>
              <a:t> </a:t>
            </a:r>
            <a:r>
              <a:rPr lang="ru-RU" sz="3100" b="1" i="1" dirty="0" err="1" smtClean="0"/>
              <a:t>міфологія</a:t>
            </a:r>
            <a:r>
              <a:rPr lang="ru-RU" sz="3100" b="1" i="1" dirty="0" smtClean="0"/>
              <a:t>. </a:t>
            </a:r>
            <a:r>
              <a:rPr lang="ru-RU" sz="3100" b="1" i="1" dirty="0"/>
              <a:t/>
            </a:r>
            <a:br>
              <a:rPr lang="ru-RU" sz="3100" b="1" i="1" dirty="0"/>
            </a:br>
            <a:r>
              <a:rPr lang="ru-RU" sz="3100" b="1" i="1" dirty="0" smtClean="0"/>
              <a:t>Король Артур і </a:t>
            </a:r>
            <a:r>
              <a:rPr lang="ru-RU" sz="3100" b="1" i="1" dirty="0" err="1" smtClean="0"/>
              <a:t>Лицарі</a:t>
            </a:r>
            <a:r>
              <a:rPr lang="ru-RU" sz="3100" b="1" i="1" dirty="0" smtClean="0"/>
              <a:t> Круглого столу</a:t>
            </a:r>
            <a:r>
              <a:rPr lang="ru-RU" b="1" i="1" dirty="0"/>
              <a:t/>
            </a:r>
            <a:br>
              <a:rPr lang="ru-RU" b="1" i="1" dirty="0"/>
            </a:br>
            <a:endParaRPr lang="uk-UA" b="1" i="1" dirty="0"/>
          </a:p>
        </p:txBody>
      </p:sp>
      <p:sp>
        <p:nvSpPr>
          <p:cNvPr id="3" name="Текст 2"/>
          <p:cNvSpPr>
            <a:spLocks noGrp="1"/>
          </p:cNvSpPr>
          <p:nvPr>
            <p:ph type="body" idx="1"/>
          </p:nvPr>
        </p:nvSpPr>
        <p:spPr>
          <a:xfrm>
            <a:off x="676656" y="1772816"/>
            <a:ext cx="3822192" cy="1545060"/>
          </a:xfrm>
        </p:spPr>
        <p:txBody>
          <a:bodyPr>
            <a:normAutofit fontScale="77500" lnSpcReduction="20000"/>
          </a:bodyPr>
          <a:lstStyle/>
          <a:p>
            <a:r>
              <a:rPr lang="en-US" b="1" i="1" dirty="0" err="1"/>
              <a:t>Титульна</a:t>
            </a:r>
            <a:r>
              <a:rPr lang="en-US" b="1" i="1" dirty="0"/>
              <a:t> </a:t>
            </a:r>
            <a:r>
              <a:rPr lang="en-US" b="1" i="1" dirty="0" err="1"/>
              <a:t>сторінка</a:t>
            </a:r>
            <a:r>
              <a:rPr lang="en-US" b="1" i="1" dirty="0"/>
              <a:t> </a:t>
            </a:r>
            <a:r>
              <a:rPr lang="en-US" b="1" i="1" dirty="0" err="1"/>
              <a:t>книжки</a:t>
            </a:r>
            <a:r>
              <a:rPr lang="en-US" b="1" i="1" dirty="0"/>
              <a:t> </a:t>
            </a:r>
            <a:r>
              <a:rPr lang="en-US" b="1" i="1" dirty="0" smtClean="0"/>
              <a:t>—</a:t>
            </a:r>
            <a:endParaRPr lang="uk-UA" b="1" i="1" dirty="0" smtClean="0"/>
          </a:p>
          <a:p>
            <a:r>
              <a:rPr lang="en-US" b="1" i="1" dirty="0" smtClean="0"/>
              <a:t> </a:t>
            </a:r>
            <a:r>
              <a:rPr lang="en-US" b="1" i="1" dirty="0"/>
              <a:t>Sir Thomas Malory's. «History of King Arthur and His Knights of the Round Table, Edited for Boys by Sidney Lanier» (New York, Charles Scribner's Sons, 1922)</a:t>
            </a:r>
            <a:endParaRPr lang="uk-UA" b="1" i="1" dirty="0"/>
          </a:p>
        </p:txBody>
      </p:sp>
      <p:sp>
        <p:nvSpPr>
          <p:cNvPr id="5" name="Текст 4"/>
          <p:cNvSpPr>
            <a:spLocks noGrp="1"/>
          </p:cNvSpPr>
          <p:nvPr>
            <p:ph type="body" sz="quarter" idx="3"/>
          </p:nvPr>
        </p:nvSpPr>
        <p:spPr/>
        <p:txBody>
          <a:bodyPr>
            <a:normAutofit fontScale="25000" lnSpcReduction="20000"/>
          </a:bodyPr>
          <a:lstStyle/>
          <a:p>
            <a:endParaRPr lang="en-US" dirty="0" smtClean="0"/>
          </a:p>
          <a:p>
            <a:r>
              <a:rPr lang="ru-RU" sz="5900" b="1" i="1" dirty="0" smtClean="0"/>
              <a:t>Король </a:t>
            </a:r>
            <a:r>
              <a:rPr lang="ru-RU" sz="5900" b="1" i="1" dirty="0"/>
              <a:t>Артур </a:t>
            </a:r>
            <a:r>
              <a:rPr lang="ru-RU" sz="5900" b="1" i="1" dirty="0" smtClean="0"/>
              <a:t>та </a:t>
            </a:r>
            <a:r>
              <a:rPr lang="ru-RU" sz="5900" b="1" i="1" dirty="0" err="1" smtClean="0"/>
              <a:t>лицарі</a:t>
            </a:r>
            <a:r>
              <a:rPr lang="ru-RU" sz="5900" b="1" i="1" dirty="0" smtClean="0"/>
              <a:t> </a:t>
            </a:r>
            <a:r>
              <a:rPr lang="ru-RU" sz="5900" b="1" i="1" dirty="0"/>
              <a:t>Круглого </a:t>
            </a:r>
            <a:r>
              <a:rPr lang="ru-RU" sz="5900" b="1" i="1" dirty="0" smtClean="0"/>
              <a:t>столу           </a:t>
            </a:r>
            <a:endParaRPr lang="ru-RU" sz="5900" b="1" i="1" dirty="0"/>
          </a:p>
          <a:p>
            <a:r>
              <a:rPr lang="ru-RU" sz="5900" b="1" i="1" dirty="0"/>
              <a:t>Художник Эдуард Берн-Джонс, 1898 </a:t>
            </a:r>
            <a:r>
              <a:rPr lang="ru-RU" sz="5900" b="1" i="1" dirty="0" smtClean="0"/>
              <a:t>р.</a:t>
            </a:r>
            <a:endParaRPr lang="ru-RU" sz="5900" b="1" i="1" dirty="0"/>
          </a:p>
          <a:p>
            <a:endParaRPr lang="uk-UA" sz="5900" dirty="0"/>
          </a:p>
        </p:txBody>
      </p:sp>
      <p:pic>
        <p:nvPicPr>
          <p:cNvPr id="7" name="Объект 6" descr="Файл:Boys King Arthur - N. C. Wyeth - title page.jpg"/>
          <p:cNvPicPr>
            <a:picLocks noGrp="1"/>
          </p:cNvPicPr>
          <p:nvPr>
            <p:ph sz="half" idx="2"/>
          </p:nvPr>
        </p:nvPicPr>
        <p:blipFill>
          <a:blip r:embed="rId2">
            <a:extLst>
              <a:ext uri="{28A0092B-C50C-407E-A947-70E740481C1C}">
                <a14:useLocalDpi xmlns:a14="http://schemas.microsoft.com/office/drawing/2010/main" xmlns="" val="0"/>
              </a:ext>
            </a:extLst>
          </a:blip>
          <a:srcRect/>
          <a:stretch>
            <a:fillRect/>
          </a:stretch>
        </p:blipFill>
        <p:spPr bwMode="auto">
          <a:xfrm>
            <a:off x="1549736" y="3429000"/>
            <a:ext cx="2075779" cy="2697163"/>
          </a:xfrm>
          <a:prstGeom prst="rect">
            <a:avLst/>
          </a:prstGeom>
          <a:noFill/>
          <a:ln>
            <a:noFill/>
          </a:ln>
        </p:spPr>
      </p:pic>
      <p:pic>
        <p:nvPicPr>
          <p:cNvPr id="8" name="Объект 7" descr="Король Артур и рыцари Круглого стола">
            <a:hlinkClick r:id="rId3"/>
          </p:cNvPr>
          <p:cNvPicPr>
            <a:picLocks noGrp="1"/>
          </p:cNvPicPr>
          <p:nvPr>
            <p:ph sz="quarter" idx="4"/>
          </p:nvPr>
        </p:nvPicPr>
        <p:blipFill>
          <a:blip r:embed="rId4">
            <a:extLst>
              <a:ext uri="{28A0092B-C50C-407E-A947-70E740481C1C}">
                <a14:useLocalDpi xmlns:a14="http://schemas.microsoft.com/office/drawing/2010/main" xmlns="" val="0"/>
              </a:ext>
            </a:extLst>
          </a:blip>
          <a:srcRect/>
          <a:stretch>
            <a:fillRect/>
          </a:stretch>
        </p:blipFill>
        <p:spPr bwMode="auto">
          <a:xfrm>
            <a:off x="5127625" y="4063206"/>
            <a:ext cx="2857500" cy="1428750"/>
          </a:xfrm>
          <a:prstGeom prst="rect">
            <a:avLst/>
          </a:prstGeom>
          <a:noFill/>
          <a:ln>
            <a:noFill/>
          </a:ln>
        </p:spPr>
      </p:pic>
    </p:spTree>
    <p:extLst>
      <p:ext uri="{BB962C8B-B14F-4D97-AF65-F5344CB8AC3E}">
        <p14:creationId xmlns:p14="http://schemas.microsoft.com/office/powerpoint/2010/main" xmlns="" val="4001366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
            </a:r>
            <a:br>
              <a:rPr lang="en-US" dirty="0" smtClean="0"/>
            </a:br>
            <a:r>
              <a:rPr lang="en-US" sz="3100" b="1" i="1" dirty="0" smtClean="0">
                <a:latin typeface="Engravers MT" pitchFamily="18" charset="0"/>
              </a:rPr>
              <a:t>It  was  really  so…</a:t>
            </a:r>
            <a:br>
              <a:rPr lang="en-US" sz="3100" b="1" i="1" dirty="0" smtClean="0">
                <a:latin typeface="Engravers MT" pitchFamily="18" charset="0"/>
              </a:rPr>
            </a:br>
            <a:endParaRPr lang="uk-UA" sz="3100" b="1" i="1" dirty="0"/>
          </a:p>
        </p:txBody>
      </p:sp>
      <p:sp>
        <p:nvSpPr>
          <p:cNvPr id="3" name="Текст 2"/>
          <p:cNvSpPr>
            <a:spLocks noGrp="1"/>
          </p:cNvSpPr>
          <p:nvPr>
            <p:ph type="body" idx="1"/>
          </p:nvPr>
        </p:nvSpPr>
        <p:spPr/>
        <p:txBody>
          <a:bodyPr>
            <a:normAutofit fontScale="77500" lnSpcReduction="20000"/>
          </a:bodyPr>
          <a:lstStyle/>
          <a:p>
            <a:r>
              <a:rPr lang="en-US" b="1" i="1" dirty="0"/>
              <a:t>The remains </a:t>
            </a:r>
            <a:endParaRPr lang="uk-UA" b="1" i="1" dirty="0" smtClean="0"/>
          </a:p>
          <a:p>
            <a:r>
              <a:rPr lang="en-US" b="1" i="1" dirty="0" smtClean="0"/>
              <a:t>of </a:t>
            </a:r>
            <a:r>
              <a:rPr lang="en-US" b="1" i="1" dirty="0"/>
              <a:t>Cadbury Castle</a:t>
            </a:r>
            <a:endParaRPr lang="uk-UA" b="1" i="1" dirty="0"/>
          </a:p>
        </p:txBody>
      </p:sp>
      <p:sp>
        <p:nvSpPr>
          <p:cNvPr id="5" name="Текст 4"/>
          <p:cNvSpPr>
            <a:spLocks noGrp="1"/>
          </p:cNvSpPr>
          <p:nvPr>
            <p:ph type="body" sz="quarter" idx="3"/>
          </p:nvPr>
        </p:nvSpPr>
        <p:spPr/>
        <p:txBody>
          <a:bodyPr>
            <a:normAutofit fontScale="77500" lnSpcReduction="20000"/>
          </a:bodyPr>
          <a:lstStyle/>
          <a:p>
            <a:r>
              <a:rPr lang="en-US" b="1" i="1" dirty="0"/>
              <a:t>The Round Table </a:t>
            </a:r>
            <a:endParaRPr lang="uk-UA" b="1" i="1" dirty="0" smtClean="0"/>
          </a:p>
          <a:p>
            <a:r>
              <a:rPr lang="en-US" b="1" i="1" dirty="0" smtClean="0"/>
              <a:t>from </a:t>
            </a:r>
            <a:r>
              <a:rPr lang="en-US" b="1" i="1" dirty="0"/>
              <a:t>Winchester Castle</a:t>
            </a:r>
            <a:endParaRPr lang="uk-UA" b="1" i="1" dirty="0"/>
          </a:p>
        </p:txBody>
      </p:sp>
      <p:pic>
        <p:nvPicPr>
          <p:cNvPr id="7" name="Объект 6"/>
          <p:cNvPicPr>
            <a:picLocks noGrp="1"/>
          </p:cNvPicPr>
          <p:nvPr>
            <p:ph sz="half" idx="2"/>
          </p:nvPr>
        </p:nvPicPr>
        <p:blipFill>
          <a:blip r:embed="rId2">
            <a:extLst>
              <a:ext uri="{28A0092B-C50C-407E-A947-70E740481C1C}">
                <a14:useLocalDpi xmlns:a14="http://schemas.microsoft.com/office/drawing/2010/main" xmlns="" val="0"/>
              </a:ext>
            </a:extLst>
          </a:blip>
          <a:srcRect/>
          <a:stretch>
            <a:fillRect/>
          </a:stretch>
        </p:blipFill>
        <p:spPr bwMode="auto">
          <a:xfrm>
            <a:off x="1090928" y="3439393"/>
            <a:ext cx="2993395" cy="2676376"/>
          </a:xfrm>
          <a:prstGeom prst="rect">
            <a:avLst/>
          </a:prstGeom>
          <a:noFill/>
        </p:spPr>
      </p:pic>
      <p:pic>
        <p:nvPicPr>
          <p:cNvPr id="8" name="Объект 7"/>
          <p:cNvPicPr>
            <a:picLocks noGrp="1"/>
          </p:cNvPicPr>
          <p:nvPr>
            <p:ph sz="quarter" idx="4"/>
          </p:nvPr>
        </p:nvPicPr>
        <p:blipFill>
          <a:blip r:embed="rId3">
            <a:extLst>
              <a:ext uri="{28A0092B-C50C-407E-A947-70E740481C1C}">
                <a14:useLocalDpi xmlns:a14="http://schemas.microsoft.com/office/drawing/2010/main" xmlns="" val="0"/>
              </a:ext>
            </a:extLst>
          </a:blip>
          <a:srcRect/>
          <a:stretch>
            <a:fillRect/>
          </a:stretch>
        </p:blipFill>
        <p:spPr bwMode="auto">
          <a:xfrm>
            <a:off x="5501057" y="3429000"/>
            <a:ext cx="2110636" cy="2697163"/>
          </a:xfrm>
          <a:prstGeom prst="rect">
            <a:avLst/>
          </a:prstGeom>
          <a:noFill/>
        </p:spPr>
      </p:pic>
    </p:spTree>
    <p:extLst>
      <p:ext uri="{BB962C8B-B14F-4D97-AF65-F5344CB8AC3E}">
        <p14:creationId xmlns:p14="http://schemas.microsoft.com/office/powerpoint/2010/main" xmlns="" val="2051498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8229600" cy="1252728"/>
          </a:xfrm>
        </p:spPr>
        <p:txBody>
          <a:bodyPr>
            <a:normAutofit fontScale="90000"/>
          </a:bodyPr>
          <a:lstStyle/>
          <a:p>
            <a:r>
              <a:rPr lang="ru-RU" sz="3100" dirty="0" smtClean="0"/>
              <a:t/>
            </a:r>
            <a:br>
              <a:rPr lang="ru-RU" sz="3100" dirty="0" smtClean="0"/>
            </a:br>
            <a:r>
              <a:rPr lang="ru-RU" sz="3100" b="1" i="1" dirty="0" err="1" smtClean="0">
                <a:latin typeface="Arial Black" pitchFamily="34" charset="0"/>
              </a:rPr>
              <a:t>Кельтська</a:t>
            </a:r>
            <a:r>
              <a:rPr lang="ru-RU" sz="3100" b="1" i="1" dirty="0" smtClean="0">
                <a:latin typeface="Arial Black" pitchFamily="34" charset="0"/>
              </a:rPr>
              <a:t> </a:t>
            </a:r>
            <a:r>
              <a:rPr lang="ru-RU" sz="3100" b="1" i="1" dirty="0" err="1" smtClean="0">
                <a:latin typeface="Arial Black" pitchFamily="34" charset="0"/>
              </a:rPr>
              <a:t>міфологія</a:t>
            </a:r>
            <a:r>
              <a:rPr lang="ru-RU" sz="3100" b="1" i="1" dirty="0" smtClean="0">
                <a:latin typeface="Arial Black" pitchFamily="34" charset="0"/>
              </a:rPr>
              <a:t> </a:t>
            </a:r>
            <a:r>
              <a:rPr lang="ru-RU" sz="3100" b="1" i="1" dirty="0">
                <a:latin typeface="Arial Black" pitchFamily="34" charset="0"/>
              </a:rPr>
              <a:t/>
            </a:r>
            <a:br>
              <a:rPr lang="ru-RU" sz="3100" b="1" i="1" dirty="0">
                <a:latin typeface="Arial Black" pitchFamily="34" charset="0"/>
              </a:rPr>
            </a:br>
            <a:r>
              <a:rPr lang="ru-RU" sz="3100" b="1" i="1" dirty="0" smtClean="0">
                <a:latin typeface="Arial Black" pitchFamily="34" charset="0"/>
              </a:rPr>
              <a:t>та король </a:t>
            </a:r>
            <a:r>
              <a:rPr lang="ru-RU" sz="3100" b="1" i="1" dirty="0">
                <a:latin typeface="Arial Black" pitchFamily="34" charset="0"/>
              </a:rPr>
              <a:t>Артур</a:t>
            </a:r>
            <a:r>
              <a:rPr lang="ru-RU" b="1" i="1" dirty="0">
                <a:latin typeface="Arial Black" pitchFamily="34" charset="0"/>
              </a:rPr>
              <a:t/>
            </a:r>
            <a:br>
              <a:rPr lang="ru-RU" b="1" i="1" dirty="0">
                <a:latin typeface="Arial Black" pitchFamily="34" charset="0"/>
              </a:rPr>
            </a:br>
            <a:endParaRPr lang="uk-UA" b="1" i="1" dirty="0">
              <a:latin typeface="Arial Black" pitchFamily="34" charset="0"/>
            </a:endParaRPr>
          </a:p>
        </p:txBody>
      </p:sp>
      <p:sp>
        <p:nvSpPr>
          <p:cNvPr id="3" name="Текст 2"/>
          <p:cNvSpPr>
            <a:spLocks noGrp="1"/>
          </p:cNvSpPr>
          <p:nvPr>
            <p:ph type="body" idx="1"/>
          </p:nvPr>
        </p:nvSpPr>
        <p:spPr>
          <a:xfrm>
            <a:off x="395536" y="1772816"/>
            <a:ext cx="4103312" cy="1545060"/>
          </a:xfrm>
        </p:spPr>
        <p:txBody>
          <a:bodyPr>
            <a:noAutofit/>
          </a:bodyPr>
          <a:lstStyle/>
          <a:p>
            <a:r>
              <a:rPr lang="ru-RU" sz="1200" b="1" i="1" dirty="0" err="1"/>
              <a:t>Це</a:t>
            </a:r>
            <a:r>
              <a:rPr lang="ru-RU" sz="1200" b="1" i="1" dirty="0"/>
              <a:t> </a:t>
            </a:r>
            <a:r>
              <a:rPr lang="ru-RU" sz="1200" b="1" i="1" dirty="0" err="1" smtClean="0"/>
              <a:t>зображення</a:t>
            </a:r>
            <a:r>
              <a:rPr lang="en-US" sz="1200" b="1" i="1" dirty="0" smtClean="0"/>
              <a:t> </a:t>
            </a:r>
            <a:r>
              <a:rPr lang="uk-UA" sz="1200" b="1" i="1" dirty="0" smtClean="0"/>
              <a:t>короля Артура </a:t>
            </a:r>
            <a:r>
              <a:rPr lang="ru-RU" sz="1200" b="1" i="1" dirty="0" smtClean="0"/>
              <a:t> </a:t>
            </a:r>
            <a:r>
              <a:rPr lang="ru-RU" sz="1200" b="1" i="1" dirty="0"/>
              <a:t>(</a:t>
            </a:r>
            <a:r>
              <a:rPr lang="ru-RU" sz="1200" b="1" i="1" dirty="0" err="1"/>
              <a:t>чи</a:t>
            </a:r>
            <a:r>
              <a:rPr lang="ru-RU" sz="1200" b="1" i="1" dirty="0"/>
              <a:t> </a:t>
            </a:r>
            <a:r>
              <a:rPr lang="ru-RU" sz="1200" b="1" i="1" dirty="0" err="1"/>
              <a:t>мультимедійний</a:t>
            </a:r>
            <a:r>
              <a:rPr lang="ru-RU" sz="1200" b="1" i="1" dirty="0"/>
              <a:t> файл) </a:t>
            </a:r>
            <a:r>
              <a:rPr lang="ru-RU" sz="1200" b="1" i="1" dirty="0" err="1"/>
              <a:t>перебуває</a:t>
            </a:r>
            <a:r>
              <a:rPr lang="ru-RU" sz="1200" b="1" i="1" dirty="0"/>
              <a:t> в </a:t>
            </a:r>
            <a:r>
              <a:rPr lang="ru-RU" sz="1200" b="1" i="1" dirty="0" err="1"/>
              <a:t>суспільному</a:t>
            </a:r>
            <a:r>
              <a:rPr lang="ru-RU" sz="1200" b="1" i="1" dirty="0"/>
              <a:t> </a:t>
            </a:r>
            <a:r>
              <a:rPr lang="ru-RU" sz="1200" b="1" i="1" dirty="0" err="1"/>
              <a:t>надбанні</a:t>
            </a:r>
            <a:r>
              <a:rPr lang="ru-RU" sz="1200" b="1" i="1" dirty="0"/>
              <a:t> у </a:t>
            </a:r>
            <a:r>
              <a:rPr lang="ru-RU" sz="1200" b="1" i="1" dirty="0" err="1"/>
              <a:t>всьому</a:t>
            </a:r>
            <a:r>
              <a:rPr lang="ru-RU" sz="1200" b="1" i="1" dirty="0"/>
              <a:t> </a:t>
            </a:r>
            <a:r>
              <a:rPr lang="ru-RU" sz="1200" b="1" i="1" dirty="0" err="1"/>
              <a:t>світі</a:t>
            </a:r>
            <a:r>
              <a:rPr lang="ru-RU" sz="1200" b="1" i="1" dirty="0"/>
              <a:t> через те, </a:t>
            </a:r>
            <a:r>
              <a:rPr lang="ru-RU" sz="1200" b="1" i="1" dirty="0" err="1"/>
              <a:t>що</a:t>
            </a:r>
            <a:r>
              <a:rPr lang="ru-RU" sz="1200" b="1" i="1" dirty="0"/>
              <a:t> </a:t>
            </a:r>
            <a:r>
              <a:rPr lang="ru-RU" sz="1200" b="1" i="1" dirty="0" err="1"/>
              <a:t>термін</a:t>
            </a:r>
            <a:r>
              <a:rPr lang="ru-RU" sz="1200" b="1" i="1" dirty="0"/>
              <a:t> </a:t>
            </a:r>
            <a:r>
              <a:rPr lang="ru-RU" sz="1200" b="1" i="1" dirty="0" err="1"/>
              <a:t>охорони</a:t>
            </a:r>
            <a:r>
              <a:rPr lang="ru-RU" sz="1200" b="1" i="1" dirty="0"/>
              <a:t> </a:t>
            </a:r>
            <a:r>
              <a:rPr lang="ru-RU" sz="1200" b="1" i="1" dirty="0" err="1"/>
              <a:t>закінчився</a:t>
            </a:r>
            <a:r>
              <a:rPr lang="ru-RU" sz="1200" b="1" i="1" dirty="0"/>
              <a:t> (минуло 70 </a:t>
            </a:r>
            <a:r>
              <a:rPr lang="ru-RU" sz="1200" b="1" i="1" dirty="0" err="1"/>
              <a:t>років</a:t>
            </a:r>
            <a:r>
              <a:rPr lang="ru-RU" sz="1200" b="1" i="1" dirty="0"/>
              <a:t> з дня </a:t>
            </a:r>
            <a:r>
              <a:rPr lang="ru-RU" sz="1200" b="1" i="1" dirty="0" err="1"/>
              <a:t>смерті</a:t>
            </a:r>
            <a:r>
              <a:rPr lang="ru-RU" sz="1200" b="1" i="1" dirty="0"/>
              <a:t> автора </a:t>
            </a:r>
            <a:r>
              <a:rPr lang="ru-RU" sz="1200" b="1" i="1" dirty="0" err="1"/>
              <a:t>або</a:t>
            </a:r>
            <a:r>
              <a:rPr lang="ru-RU" sz="1200" b="1" i="1" dirty="0"/>
              <a:t> з моменту </a:t>
            </a:r>
            <a:r>
              <a:rPr lang="ru-RU" sz="1200" b="1" i="1" dirty="0" err="1"/>
              <a:t>першої</a:t>
            </a:r>
            <a:r>
              <a:rPr lang="ru-RU" sz="1200" b="1" i="1" dirty="0"/>
              <a:t> </a:t>
            </a:r>
            <a:r>
              <a:rPr lang="ru-RU" sz="1200" b="1" i="1" dirty="0" err="1"/>
              <a:t>публікації</a:t>
            </a:r>
            <a:r>
              <a:rPr lang="ru-RU" sz="1200" b="1" i="1" dirty="0"/>
              <a:t>). Таким чином, </a:t>
            </a:r>
            <a:r>
              <a:rPr lang="ru-RU" sz="1200" b="1" i="1" dirty="0" err="1"/>
              <a:t>ця</a:t>
            </a:r>
            <a:r>
              <a:rPr lang="ru-RU" sz="1200" b="1" i="1" dirty="0"/>
              <a:t> </a:t>
            </a:r>
            <a:r>
              <a:rPr lang="ru-RU" sz="1200" b="1" i="1" dirty="0" err="1"/>
              <a:t>репродукція</a:t>
            </a:r>
            <a:r>
              <a:rPr lang="ru-RU" sz="1200" b="1" i="1" dirty="0"/>
              <a:t> </a:t>
            </a:r>
            <a:r>
              <a:rPr lang="ru-RU" sz="1200" b="1" i="1" dirty="0" err="1"/>
              <a:t>також</a:t>
            </a:r>
            <a:r>
              <a:rPr lang="ru-RU" sz="1200" b="1" i="1" dirty="0"/>
              <a:t> </a:t>
            </a:r>
            <a:r>
              <a:rPr lang="ru-RU" sz="1200" b="1" i="1" dirty="0" err="1"/>
              <a:t>перебуває</a:t>
            </a:r>
            <a:r>
              <a:rPr lang="ru-RU" sz="1200" b="1" i="1" dirty="0"/>
              <a:t> в </a:t>
            </a:r>
            <a:r>
              <a:rPr lang="ru-RU" sz="1200" b="1" i="1" dirty="0" err="1"/>
              <a:t>суспільному</a:t>
            </a:r>
            <a:r>
              <a:rPr lang="ru-RU" sz="1200" b="1" i="1" dirty="0"/>
              <a:t> </a:t>
            </a:r>
            <a:r>
              <a:rPr lang="ru-RU" sz="1200" b="1" i="1" dirty="0" err="1"/>
              <a:t>надбанні</a:t>
            </a:r>
            <a:r>
              <a:rPr lang="ru-RU" sz="1200" b="1" i="1" dirty="0"/>
              <a:t>. </a:t>
            </a:r>
            <a:r>
              <a:rPr lang="ru-RU" sz="1200" b="1" i="1" dirty="0" err="1"/>
              <a:t>Це</a:t>
            </a:r>
            <a:r>
              <a:rPr lang="ru-RU" sz="1200" b="1" i="1" dirty="0"/>
              <a:t> </a:t>
            </a:r>
            <a:r>
              <a:rPr lang="ru-RU" sz="1200" b="1" i="1" dirty="0" err="1"/>
              <a:t>стосується</a:t>
            </a:r>
            <a:r>
              <a:rPr lang="ru-RU" sz="1200" b="1" i="1" dirty="0"/>
              <a:t> </a:t>
            </a:r>
            <a:r>
              <a:rPr lang="ru-RU" sz="1200" b="1" i="1" dirty="0" err="1"/>
              <a:t>репродукцій</a:t>
            </a:r>
            <a:r>
              <a:rPr lang="ru-RU" sz="1200" b="1" i="1" dirty="0"/>
              <a:t>, </a:t>
            </a:r>
            <a:r>
              <a:rPr lang="ru-RU" sz="1200" b="1" i="1" dirty="0" err="1"/>
              <a:t>створених</a:t>
            </a:r>
            <a:r>
              <a:rPr lang="ru-RU" sz="1200" b="1" i="1" dirty="0"/>
              <a:t> у США (див. справу </a:t>
            </a:r>
            <a:r>
              <a:rPr lang="en-US" sz="1200" b="1" i="1" dirty="0"/>
              <a:t>Bridgeman Art Library v. Corel Corp.), </a:t>
            </a:r>
            <a:r>
              <a:rPr lang="ru-RU" sz="1200" b="1" i="1" dirty="0" err="1"/>
              <a:t>Німеччині</a:t>
            </a:r>
            <a:r>
              <a:rPr lang="ru-RU" sz="1200" b="1" i="1" dirty="0"/>
              <a:t> та </a:t>
            </a:r>
            <a:r>
              <a:rPr lang="ru-RU" sz="1200" b="1" i="1" dirty="0" err="1"/>
              <a:t>багатьох</a:t>
            </a:r>
            <a:r>
              <a:rPr lang="ru-RU" sz="1200" b="1" i="1" dirty="0"/>
              <a:t> </a:t>
            </a:r>
            <a:r>
              <a:rPr lang="ru-RU" sz="1200" b="1" i="1" dirty="0" err="1"/>
              <a:t>інших</a:t>
            </a:r>
            <a:r>
              <a:rPr lang="ru-RU" sz="1200" b="1" i="1" dirty="0"/>
              <a:t> </a:t>
            </a:r>
            <a:r>
              <a:rPr lang="ru-RU" sz="1200" b="1" i="1" dirty="0" err="1"/>
              <a:t>країнах</a:t>
            </a:r>
            <a:r>
              <a:rPr lang="ru-RU" sz="1200" b="1" i="1" dirty="0"/>
              <a:t>.</a:t>
            </a:r>
            <a:endParaRPr lang="uk-UA" sz="1200" dirty="0"/>
          </a:p>
        </p:txBody>
      </p:sp>
      <p:sp>
        <p:nvSpPr>
          <p:cNvPr id="5" name="Текст 4"/>
          <p:cNvSpPr>
            <a:spLocks noGrp="1"/>
          </p:cNvSpPr>
          <p:nvPr>
            <p:ph type="body" sz="quarter" idx="3"/>
          </p:nvPr>
        </p:nvSpPr>
        <p:spPr>
          <a:xfrm>
            <a:off x="5076056" y="2564904"/>
            <a:ext cx="3822192" cy="639762"/>
          </a:xfrm>
        </p:spPr>
        <p:txBody>
          <a:bodyPr>
            <a:normAutofit fontScale="85000" lnSpcReduction="20000"/>
          </a:bodyPr>
          <a:lstStyle/>
          <a:p>
            <a:r>
              <a:rPr lang="ru-RU" dirty="0"/>
              <a:t>Смерть короля Артура   Художник  Джон </a:t>
            </a:r>
            <a:r>
              <a:rPr lang="ru-RU" dirty="0" err="1"/>
              <a:t>Гаррик</a:t>
            </a:r>
            <a:r>
              <a:rPr lang="ru-RU" dirty="0"/>
              <a:t>, 1862 </a:t>
            </a:r>
            <a:r>
              <a:rPr lang="ru-RU" dirty="0" smtClean="0"/>
              <a:t>р.</a:t>
            </a:r>
            <a:endParaRPr lang="ru-RU" dirty="0"/>
          </a:p>
          <a:p>
            <a:endParaRPr lang="uk-UA" dirty="0"/>
          </a:p>
        </p:txBody>
      </p:sp>
      <p:pic>
        <p:nvPicPr>
          <p:cNvPr id="8" name="Объект 6" descr="Смерть короля Артура">
            <a:hlinkClick r:id="rId3"/>
          </p:cNvPr>
          <p:cNvPicPr>
            <a:picLocks noGrp="1"/>
          </p:cNvPicPr>
          <p:nvPr>
            <p:ph sz="quarter" idx="4"/>
          </p:nvPr>
        </p:nvPicPr>
        <p:blipFill>
          <a:blip r:embed="rId4">
            <a:extLst>
              <a:ext uri="{28A0092B-C50C-407E-A947-70E740481C1C}">
                <a14:useLocalDpi xmlns:a14="http://schemas.microsoft.com/office/drawing/2010/main" xmlns="" val="0"/>
              </a:ext>
            </a:extLst>
          </a:blip>
          <a:srcRect/>
          <a:stretch>
            <a:fillRect/>
          </a:stretch>
        </p:blipFill>
        <p:spPr bwMode="auto">
          <a:xfrm>
            <a:off x="5076056" y="3284984"/>
            <a:ext cx="3816423" cy="3312368"/>
          </a:xfrm>
          <a:prstGeom prst="rect">
            <a:avLst/>
          </a:prstGeom>
          <a:noFill/>
          <a:ln>
            <a:noFill/>
          </a:ln>
        </p:spPr>
      </p:pic>
      <p:pic>
        <p:nvPicPr>
          <p:cNvPr id="10" name="Объект 9" descr="Файл:King arthur.jpg"/>
          <p:cNvPicPr>
            <a:picLocks noGrp="1"/>
          </p:cNvPicPr>
          <p:nvPr>
            <p:ph sz="half" idx="2"/>
          </p:nvPr>
        </p:nvPicPr>
        <p:blipFill>
          <a:blip r:embed="rId5">
            <a:extLst>
              <a:ext uri="{28A0092B-C50C-407E-A947-70E740481C1C}">
                <a14:useLocalDpi xmlns:a14="http://schemas.microsoft.com/office/drawing/2010/main" xmlns="" val="0"/>
              </a:ext>
            </a:extLst>
          </a:blip>
          <a:srcRect/>
          <a:stretch>
            <a:fillRect/>
          </a:stretch>
        </p:blipFill>
        <p:spPr bwMode="auto">
          <a:xfrm>
            <a:off x="1204465" y="3429000"/>
            <a:ext cx="3511551" cy="3240360"/>
          </a:xfrm>
          <a:prstGeom prst="rect">
            <a:avLst/>
          </a:prstGeom>
          <a:noFill/>
          <a:ln>
            <a:noFill/>
          </a:ln>
        </p:spPr>
      </p:pic>
    </p:spTree>
    <p:extLst>
      <p:ext uri="{BB962C8B-B14F-4D97-AF65-F5344CB8AC3E}">
        <p14:creationId xmlns:p14="http://schemas.microsoft.com/office/powerpoint/2010/main" xmlns="" val="2932713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i="1" dirty="0"/>
              <a:t>From the Legends</a:t>
            </a:r>
            <a:endParaRPr lang="uk-UA" b="1" i="1" dirty="0"/>
          </a:p>
        </p:txBody>
      </p:sp>
      <p:pic>
        <p:nvPicPr>
          <p:cNvPr id="3" name="Рисунок 2"/>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1988840"/>
            <a:ext cx="8496943" cy="4608512"/>
          </a:xfrm>
          <a:prstGeom prst="rect">
            <a:avLst/>
          </a:prstGeom>
          <a:noFill/>
        </p:spPr>
      </p:pic>
    </p:spTree>
    <p:extLst>
      <p:ext uri="{BB962C8B-B14F-4D97-AF65-F5344CB8AC3E}">
        <p14:creationId xmlns:p14="http://schemas.microsoft.com/office/powerpoint/2010/main" xmlns="" val="18381376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i="1" dirty="0"/>
              <a:t>From the Legends</a:t>
            </a:r>
            <a:endParaRPr lang="uk-UA" b="1" i="1" dirty="0"/>
          </a:p>
        </p:txBody>
      </p:sp>
      <p:sp>
        <p:nvSpPr>
          <p:cNvPr id="3" name="Текст 2"/>
          <p:cNvSpPr>
            <a:spLocks noGrp="1"/>
          </p:cNvSpPr>
          <p:nvPr>
            <p:ph type="body" idx="1"/>
          </p:nvPr>
        </p:nvSpPr>
        <p:spPr/>
        <p:txBody>
          <a:bodyPr/>
          <a:lstStyle/>
          <a:p>
            <a:r>
              <a:rPr lang="en-US" b="1" i="1" dirty="0"/>
              <a:t>The Lady of the Lake</a:t>
            </a:r>
            <a:endParaRPr lang="uk-UA" b="1" i="1" dirty="0"/>
          </a:p>
        </p:txBody>
      </p:sp>
      <p:sp>
        <p:nvSpPr>
          <p:cNvPr id="5" name="Текст 4"/>
          <p:cNvSpPr>
            <a:spLocks noGrp="1"/>
          </p:cNvSpPr>
          <p:nvPr>
            <p:ph type="body" sz="quarter" idx="3"/>
          </p:nvPr>
        </p:nvSpPr>
        <p:spPr/>
        <p:txBody>
          <a:bodyPr/>
          <a:lstStyle/>
          <a:p>
            <a:r>
              <a:rPr lang="en-US" b="1" i="1" dirty="0"/>
              <a:t>The Life of a Knight</a:t>
            </a:r>
            <a:endParaRPr lang="uk-UA" b="1" i="1" dirty="0"/>
          </a:p>
        </p:txBody>
      </p:sp>
      <p:pic>
        <p:nvPicPr>
          <p:cNvPr id="7" name="Объект 6"/>
          <p:cNvPicPr>
            <a:picLocks noGrp="1"/>
          </p:cNvPicPr>
          <p:nvPr>
            <p:ph sz="half" idx="2"/>
          </p:nvPr>
        </p:nvPicPr>
        <p:blipFill>
          <a:blip r:embed="rId2">
            <a:extLst>
              <a:ext uri="{28A0092B-C50C-407E-A947-70E740481C1C}">
                <a14:useLocalDpi xmlns:a14="http://schemas.microsoft.com/office/drawing/2010/main" xmlns="" val="0"/>
              </a:ext>
            </a:extLst>
          </a:blip>
          <a:srcRect/>
          <a:stretch>
            <a:fillRect/>
          </a:stretch>
        </p:blipFill>
        <p:spPr bwMode="auto">
          <a:xfrm>
            <a:off x="1100072" y="3677158"/>
            <a:ext cx="2975106" cy="2200847"/>
          </a:xfrm>
          <a:prstGeom prst="rect">
            <a:avLst/>
          </a:prstGeom>
          <a:noFill/>
        </p:spPr>
      </p:pic>
      <p:pic>
        <p:nvPicPr>
          <p:cNvPr id="9" name="Объект 8"/>
          <p:cNvPicPr>
            <a:picLocks noGrp="1"/>
          </p:cNvPicPr>
          <p:nvPr>
            <p:ph sz="quarter" idx="4"/>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5025" y="4046008"/>
            <a:ext cx="3822700" cy="1463146"/>
          </a:xfrm>
          <a:prstGeom prst="rect">
            <a:avLst/>
          </a:prstGeom>
          <a:noFill/>
        </p:spPr>
      </p:pic>
    </p:spTree>
    <p:extLst>
      <p:ext uri="{BB962C8B-B14F-4D97-AF65-F5344CB8AC3E}">
        <p14:creationId xmlns:p14="http://schemas.microsoft.com/office/powerpoint/2010/main" xmlns="" val="1959215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8328"/>
            <a:ext cx="8435280" cy="1252728"/>
          </a:xfrm>
        </p:spPr>
        <p:txBody>
          <a:bodyPr>
            <a:normAutofit/>
          </a:bodyPr>
          <a:lstStyle/>
          <a:p>
            <a:pPr algn="l"/>
            <a:r>
              <a:rPr lang="en-US" sz="2000" b="1" dirty="0"/>
              <a:t>Arthur (top </a:t>
            </a:r>
            <a:r>
              <a:rPr lang="en-US" sz="2000" b="1" dirty="0" err="1"/>
              <a:t>centre</a:t>
            </a:r>
            <a:r>
              <a:rPr lang="en-US" sz="2000" b="1" dirty="0"/>
              <a:t>) in an </a:t>
            </a:r>
            <a:r>
              <a:rPr lang="en-US" sz="2000" b="1" dirty="0" smtClean="0"/>
              <a:t>illustration</a:t>
            </a:r>
            <a:br>
              <a:rPr lang="en-US" sz="2000" b="1" dirty="0" smtClean="0"/>
            </a:br>
            <a:r>
              <a:rPr lang="en-US" sz="2000" b="1" dirty="0" smtClean="0"/>
              <a:t> </a:t>
            </a:r>
            <a:r>
              <a:rPr lang="en-US" sz="2000" b="1" dirty="0"/>
              <a:t>to the Middle English poem Sir </a:t>
            </a:r>
            <a:r>
              <a:rPr lang="en-US" sz="2000" b="1" dirty="0" smtClean="0"/>
              <a:t>Gawain</a:t>
            </a:r>
            <a:br>
              <a:rPr lang="en-US" sz="2000" b="1" dirty="0" smtClean="0"/>
            </a:br>
            <a:r>
              <a:rPr lang="en-US" sz="2000" b="1" dirty="0" smtClean="0"/>
              <a:t> </a:t>
            </a:r>
            <a:r>
              <a:rPr lang="en-US" sz="2000" b="1" dirty="0"/>
              <a:t>and the Green Knight, late 14th century</a:t>
            </a:r>
            <a:endParaRPr lang="uk-UA" sz="2000" b="1" dirty="0"/>
          </a:p>
        </p:txBody>
      </p:sp>
      <p:sp>
        <p:nvSpPr>
          <p:cNvPr id="3" name="Объект 2"/>
          <p:cNvSpPr>
            <a:spLocks noGrp="1"/>
          </p:cNvSpPr>
          <p:nvPr>
            <p:ph sz="quarter" idx="13"/>
          </p:nvPr>
        </p:nvSpPr>
        <p:spPr/>
        <p:txBody>
          <a:bodyPr/>
          <a:lstStyle/>
          <a:p>
            <a:endParaRPr lang="uk-UA" dirty="0"/>
          </a:p>
        </p:txBody>
      </p:sp>
      <p:sp>
        <p:nvSpPr>
          <p:cNvPr id="4" name="Объект 3"/>
          <p:cNvSpPr>
            <a:spLocks noGrp="1"/>
          </p:cNvSpPr>
          <p:nvPr>
            <p:ph sz="quarter" idx="14"/>
          </p:nvPr>
        </p:nvSpPr>
        <p:spPr/>
        <p:txBody>
          <a:bodyPr/>
          <a:lstStyle/>
          <a:p>
            <a:endParaRPr lang="uk-UA"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5" y="1700808"/>
            <a:ext cx="4032447" cy="4896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99992" y="1700809"/>
            <a:ext cx="4392488" cy="4896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рямоугольник 4"/>
          <p:cNvSpPr/>
          <p:nvPr/>
        </p:nvSpPr>
        <p:spPr>
          <a:xfrm>
            <a:off x="4716016" y="260648"/>
            <a:ext cx="4176464" cy="1477328"/>
          </a:xfrm>
          <a:prstGeom prst="rect">
            <a:avLst/>
          </a:prstGeom>
        </p:spPr>
        <p:txBody>
          <a:bodyPr wrap="square">
            <a:spAutoFit/>
          </a:bodyPr>
          <a:lstStyle/>
          <a:p>
            <a:r>
              <a:rPr lang="en-US" dirty="0"/>
              <a:t>During the 12th century, Arthur's character began to be </a:t>
            </a:r>
            <a:r>
              <a:rPr lang="en-US" dirty="0" err="1"/>
              <a:t>marginalised</a:t>
            </a:r>
            <a:r>
              <a:rPr lang="en-US" dirty="0"/>
              <a:t> by the accretion of "Arthurian" side-stories such as that of Tristan and </a:t>
            </a:r>
            <a:r>
              <a:rPr lang="en-US" dirty="0" err="1"/>
              <a:t>Iseult</a:t>
            </a:r>
            <a:r>
              <a:rPr lang="en-US" dirty="0"/>
              <a:t>. John William Waterhouse, 1916</a:t>
            </a:r>
            <a:endParaRPr lang="uk-UA" dirty="0"/>
          </a:p>
        </p:txBody>
      </p:sp>
    </p:spTree>
    <p:extLst>
      <p:ext uri="{BB962C8B-B14F-4D97-AF65-F5344CB8AC3E}">
        <p14:creationId xmlns:p14="http://schemas.microsoft.com/office/powerpoint/2010/main" xmlns="" val="3602332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i="1" dirty="0"/>
              <a:t>Statue of King Arthur, </a:t>
            </a:r>
            <a:r>
              <a:rPr lang="en-US" b="1" i="1" dirty="0" err="1"/>
              <a:t>Hofkirche</a:t>
            </a:r>
            <a:r>
              <a:rPr lang="en-US" b="1" i="1" dirty="0"/>
              <a:t>, Innsbruck, designed by Albrecht </a:t>
            </a:r>
            <a:r>
              <a:rPr lang="en-US" b="1" i="1" dirty="0" err="1"/>
              <a:t>Dürer</a:t>
            </a:r>
            <a:r>
              <a:rPr lang="en-US" b="1" i="1" dirty="0"/>
              <a:t> and cast by Peter </a:t>
            </a:r>
            <a:r>
              <a:rPr lang="en-US" b="1" i="1" dirty="0" err="1"/>
              <a:t>Vischer</a:t>
            </a:r>
            <a:r>
              <a:rPr lang="en-US" b="1" i="1" dirty="0"/>
              <a:t> the Elder, </a:t>
            </a:r>
            <a:r>
              <a:rPr lang="en-US" b="1" i="1" dirty="0" smtClean="0"/>
              <a:t>1520</a:t>
            </a:r>
            <a:endParaRPr lang="uk-UA" b="1" i="1" dirty="0"/>
          </a:p>
        </p:txBody>
      </p:sp>
      <p:sp>
        <p:nvSpPr>
          <p:cNvPr id="3" name="Текст 2"/>
          <p:cNvSpPr>
            <a:spLocks noGrp="1"/>
          </p:cNvSpPr>
          <p:nvPr>
            <p:ph type="body" sz="half" idx="2"/>
          </p:nvPr>
        </p:nvSpPr>
        <p:spPr>
          <a:xfrm>
            <a:off x="4868333" y="2785533"/>
            <a:ext cx="3818467" cy="3811819"/>
          </a:xfrm>
        </p:spPr>
        <p:txBody>
          <a:bodyPr>
            <a:normAutofit fontScale="85000" lnSpcReduction="10000"/>
          </a:bodyPr>
          <a:lstStyle/>
          <a:p>
            <a:r>
              <a:rPr lang="en-US" sz="2400" b="1" dirty="0">
                <a:solidFill>
                  <a:schemeClr val="tx1"/>
                </a:solidFill>
              </a:rPr>
              <a:t>King Arthur is a legendary British leader of the late 5th and early 6th centuries, who, according to medieval histories and romances, led the </a:t>
            </a:r>
            <a:r>
              <a:rPr lang="en-US" sz="2400" b="1" dirty="0" err="1">
                <a:solidFill>
                  <a:schemeClr val="tx1"/>
                </a:solidFill>
              </a:rPr>
              <a:t>defence</a:t>
            </a:r>
            <a:r>
              <a:rPr lang="en-US" sz="2400" b="1" dirty="0">
                <a:solidFill>
                  <a:schemeClr val="tx1"/>
                </a:solidFill>
              </a:rPr>
              <a:t> of Britain against Saxon invaders in the early 6th century. The details of Arthur's story are mainly composed of folklore and literary invention, and his historical existence is debated and disputed by modern </a:t>
            </a:r>
            <a:r>
              <a:rPr lang="en-US" sz="2200" b="1" i="1" dirty="0">
                <a:solidFill>
                  <a:schemeClr val="tx1"/>
                </a:solidFill>
              </a:rPr>
              <a:t>historians.</a:t>
            </a:r>
            <a:endParaRPr lang="uk-UA" sz="2200" b="1" i="1" dirty="0">
              <a:solidFill>
                <a:schemeClr val="tx1"/>
              </a:solidFill>
            </a:endParaRPr>
          </a:p>
        </p:txBody>
      </p:sp>
      <p:sp>
        <p:nvSpPr>
          <p:cNvPr id="4" name="Рисунок 3"/>
          <p:cNvSpPr>
            <a:spLocks noGrp="1"/>
          </p:cNvSpPr>
          <p:nvPr>
            <p:ph type="pic" idx="1"/>
          </p:nvPr>
        </p:nvSpPr>
        <p:spPr/>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6" y="764704"/>
            <a:ext cx="3828524" cy="53285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42762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en-US" sz="1800" b="1" u="sng" dirty="0">
                <a:solidFill>
                  <a:schemeClr val="tx1"/>
                </a:solidFill>
              </a:rPr>
              <a:t>THE STORY OF KING ARTHUR AND HIS KNIGHTS</a:t>
            </a:r>
            <a:br>
              <a:rPr lang="en-US" sz="1800" b="1" u="sng" dirty="0">
                <a:solidFill>
                  <a:schemeClr val="tx1"/>
                </a:solidFill>
              </a:rPr>
            </a:br>
            <a:r>
              <a:rPr lang="en-US" sz="1800" b="1" u="sng" dirty="0">
                <a:solidFill>
                  <a:schemeClr val="tx1"/>
                </a:solidFill>
              </a:rPr>
              <a:t> by Howard Pyle</a:t>
            </a:r>
            <a:br>
              <a:rPr lang="en-US" sz="1800" b="1" u="sng" dirty="0">
                <a:solidFill>
                  <a:schemeClr val="tx1"/>
                </a:solidFill>
              </a:rPr>
            </a:br>
            <a:r>
              <a:rPr lang="en-US" sz="1800" b="1" u="sng" dirty="0">
                <a:solidFill>
                  <a:schemeClr val="tx1"/>
                </a:solidFill>
              </a:rPr>
              <a:t> 1903</a:t>
            </a:r>
            <a:endParaRPr lang="uk-UA" sz="1800" b="1" u="sng" dirty="0">
              <a:solidFill>
                <a:schemeClr val="tx1"/>
              </a:solidFill>
            </a:endParaRPr>
          </a:p>
        </p:txBody>
      </p:sp>
      <p:sp>
        <p:nvSpPr>
          <p:cNvPr id="3" name="Объект 2"/>
          <p:cNvSpPr>
            <a:spLocks noGrp="1"/>
          </p:cNvSpPr>
          <p:nvPr>
            <p:ph sz="quarter" idx="13"/>
          </p:nvPr>
        </p:nvSpPr>
        <p:spPr/>
        <p:txBody>
          <a:bodyPr/>
          <a:lstStyle/>
          <a:p>
            <a:endParaRPr lang="uk-UA" dirty="0"/>
          </a:p>
        </p:txBody>
      </p:sp>
      <p:sp>
        <p:nvSpPr>
          <p:cNvPr id="4" name="Объект 3"/>
          <p:cNvSpPr>
            <a:spLocks noGrp="1"/>
          </p:cNvSpPr>
          <p:nvPr>
            <p:ph sz="quarter" idx="14"/>
          </p:nvPr>
        </p:nvSpPr>
        <p:spPr/>
        <p:txBody>
          <a:bodyPr/>
          <a:lstStyle/>
          <a:p>
            <a:endParaRPr lang="uk-U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60" y="1844824"/>
            <a:ext cx="3960440" cy="4896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1844824"/>
            <a:ext cx="4320480" cy="4896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Прямоугольник 5"/>
          <p:cNvSpPr/>
          <p:nvPr/>
        </p:nvSpPr>
        <p:spPr>
          <a:xfrm>
            <a:off x="4572000" y="260648"/>
            <a:ext cx="4320480" cy="1477328"/>
          </a:xfrm>
          <a:prstGeom prst="rect">
            <a:avLst/>
          </a:prstGeom>
        </p:spPr>
        <p:txBody>
          <a:bodyPr wrap="square">
            <a:spAutoFit/>
          </a:bodyPr>
          <a:lstStyle/>
          <a:p>
            <a:endParaRPr lang="en-US" dirty="0" smtClean="0"/>
          </a:p>
          <a:p>
            <a:pPr algn="r"/>
            <a:r>
              <a:rPr lang="en-US" b="1" i="1" dirty="0" smtClean="0"/>
              <a:t>Arthur </a:t>
            </a:r>
            <a:r>
              <a:rPr lang="en-US" b="1" i="1" dirty="0"/>
              <a:t>first appears in Welsh poetry around 600 AD. In several Welsh history texts Arthur is referred to as a great military leader.</a:t>
            </a:r>
            <a:endParaRPr lang="uk-UA" b="1" i="1" dirty="0"/>
          </a:p>
        </p:txBody>
      </p:sp>
    </p:spTree>
    <p:extLst>
      <p:ext uri="{BB962C8B-B14F-4D97-AF65-F5344CB8AC3E}">
        <p14:creationId xmlns:p14="http://schemas.microsoft.com/office/powerpoint/2010/main" xmlns="" val="42425787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l"/>
            <a:r>
              <a:rPr lang="en-US" sz="2000" b="1" i="1" dirty="0" smtClean="0">
                <a:solidFill>
                  <a:schemeClr val="tx1"/>
                </a:solidFill>
              </a:rPr>
              <a:t/>
            </a:r>
            <a:br>
              <a:rPr lang="en-US" sz="2000" b="1" i="1" dirty="0" smtClean="0">
                <a:solidFill>
                  <a:schemeClr val="tx1"/>
                </a:solidFill>
              </a:rPr>
            </a:br>
            <a:r>
              <a:rPr lang="en-US" sz="2000" b="1" i="1" dirty="0">
                <a:solidFill>
                  <a:schemeClr val="tx1"/>
                </a:solidFill>
              </a:rPr>
              <a:t/>
            </a:r>
            <a:br>
              <a:rPr lang="en-US" sz="2000" b="1" i="1" dirty="0">
                <a:solidFill>
                  <a:schemeClr val="tx1"/>
                </a:solidFill>
              </a:rPr>
            </a:br>
            <a:r>
              <a:rPr lang="en-US" sz="2000" b="1" i="1" dirty="0" smtClean="0">
                <a:solidFill>
                  <a:schemeClr val="tx1"/>
                </a:solidFill>
              </a:rPr>
              <a:t>Merlin </a:t>
            </a:r>
            <a:r>
              <a:rPr lang="en-US" sz="2000" b="1" i="1" dirty="0">
                <a:solidFill>
                  <a:schemeClr val="tx1"/>
                </a:solidFill>
              </a:rPr>
              <a:t>the wizard</a:t>
            </a:r>
            <a:r>
              <a:rPr lang="en-US" sz="2000" b="1" i="1" dirty="0" smtClean="0">
                <a:solidFill>
                  <a:schemeClr val="tx1"/>
                </a:solidFill>
              </a:rPr>
              <a:t>,</a:t>
            </a:r>
            <a:br>
              <a:rPr lang="en-US" sz="2000" b="1" i="1" dirty="0" smtClean="0">
                <a:solidFill>
                  <a:schemeClr val="tx1"/>
                </a:solidFill>
              </a:rPr>
            </a:br>
            <a:r>
              <a:rPr lang="en-US" sz="2000" b="1" i="1" dirty="0" smtClean="0">
                <a:solidFill>
                  <a:schemeClr val="tx1"/>
                </a:solidFill>
              </a:rPr>
              <a:t> </a:t>
            </a:r>
            <a:r>
              <a:rPr lang="en-US" sz="2000" b="1" i="1" dirty="0">
                <a:solidFill>
                  <a:schemeClr val="tx1"/>
                </a:solidFill>
              </a:rPr>
              <a:t>c. </a:t>
            </a:r>
            <a:r>
              <a:rPr lang="en-US" sz="2000" b="1" i="1" dirty="0" smtClean="0">
                <a:solidFill>
                  <a:schemeClr val="tx1"/>
                </a:solidFill>
              </a:rPr>
              <a:t>1300</a:t>
            </a:r>
            <a:endParaRPr lang="uk-UA" sz="2000" b="1" i="1" dirty="0">
              <a:solidFill>
                <a:schemeClr val="tx1"/>
              </a:solidFill>
            </a:endParaRPr>
          </a:p>
        </p:txBody>
      </p:sp>
      <p:sp>
        <p:nvSpPr>
          <p:cNvPr id="3" name="Текст 2"/>
          <p:cNvSpPr>
            <a:spLocks noGrp="1"/>
          </p:cNvSpPr>
          <p:nvPr>
            <p:ph type="body" idx="1"/>
          </p:nvPr>
        </p:nvSpPr>
        <p:spPr/>
        <p:txBody>
          <a:bodyPr/>
          <a:lstStyle/>
          <a:p>
            <a:endParaRPr lang="uk-UA"/>
          </a:p>
        </p:txBody>
      </p:sp>
      <p:sp>
        <p:nvSpPr>
          <p:cNvPr id="4" name="Объект 3"/>
          <p:cNvSpPr>
            <a:spLocks noGrp="1"/>
          </p:cNvSpPr>
          <p:nvPr>
            <p:ph sz="half" idx="2"/>
          </p:nvPr>
        </p:nvSpPr>
        <p:spPr/>
        <p:txBody>
          <a:bodyPr/>
          <a:lstStyle/>
          <a:p>
            <a:endParaRPr lang="uk-UA" dirty="0"/>
          </a:p>
        </p:txBody>
      </p:sp>
      <p:sp>
        <p:nvSpPr>
          <p:cNvPr id="5" name="Текст 4"/>
          <p:cNvSpPr>
            <a:spLocks noGrp="1"/>
          </p:cNvSpPr>
          <p:nvPr>
            <p:ph type="body" sz="quarter" idx="3"/>
          </p:nvPr>
        </p:nvSpPr>
        <p:spPr/>
        <p:txBody>
          <a:bodyPr/>
          <a:lstStyle/>
          <a:p>
            <a:endParaRPr lang="uk-UA"/>
          </a:p>
        </p:txBody>
      </p:sp>
      <p:sp>
        <p:nvSpPr>
          <p:cNvPr id="6" name="Объект 5"/>
          <p:cNvSpPr>
            <a:spLocks noGrp="1"/>
          </p:cNvSpPr>
          <p:nvPr>
            <p:ph sz="quarter" idx="4"/>
          </p:nvPr>
        </p:nvSpPr>
        <p:spPr/>
        <p:txBody>
          <a:bodyPr/>
          <a:lstStyle/>
          <a:p>
            <a:endParaRPr lang="uk-U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1700807"/>
            <a:ext cx="4104456" cy="4870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67734" y="1604992"/>
            <a:ext cx="4324745" cy="500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Прямоугольник 6"/>
          <p:cNvSpPr/>
          <p:nvPr/>
        </p:nvSpPr>
        <p:spPr>
          <a:xfrm>
            <a:off x="4067944" y="404664"/>
            <a:ext cx="4608512" cy="1200329"/>
          </a:xfrm>
          <a:prstGeom prst="rect">
            <a:avLst/>
          </a:prstGeom>
        </p:spPr>
        <p:txBody>
          <a:bodyPr wrap="square">
            <a:spAutoFit/>
          </a:bodyPr>
          <a:lstStyle/>
          <a:p>
            <a:r>
              <a:rPr lang="en-US" b="1" i="1" dirty="0" err="1"/>
              <a:t>Mordred</a:t>
            </a:r>
            <a:r>
              <a:rPr lang="en-US" b="1" i="1" dirty="0"/>
              <a:t>, Arthur's final foe according to Geoffrey of Monmouth, illustrated by H. J. Ford for Andrew Lang's King Arthur: The Tales of the Round Table, 1902</a:t>
            </a:r>
            <a:endParaRPr lang="uk-UA" b="1" i="1" dirty="0"/>
          </a:p>
        </p:txBody>
      </p:sp>
    </p:spTree>
    <p:extLst>
      <p:ext uri="{BB962C8B-B14F-4D97-AF65-F5344CB8AC3E}">
        <p14:creationId xmlns:p14="http://schemas.microsoft.com/office/powerpoint/2010/main" xmlns="" val="1979742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l"/>
            <a:r>
              <a:rPr lang="en-US" b="1" i="1" dirty="0"/>
              <a:t>King </a:t>
            </a:r>
            <a:r>
              <a:rPr lang="en-US" b="1" i="1" dirty="0" smtClean="0"/>
              <a:t>Arthur</a:t>
            </a:r>
            <a:br>
              <a:rPr lang="en-US" b="1" i="1" dirty="0" smtClean="0"/>
            </a:br>
            <a:r>
              <a:rPr lang="en-US" b="1" i="1" dirty="0" smtClean="0"/>
              <a:t> </a:t>
            </a:r>
            <a:r>
              <a:rPr lang="en-US" sz="2700" b="1" i="1" dirty="0" smtClean="0"/>
              <a:t>&amp; </a:t>
            </a:r>
            <a:r>
              <a:rPr lang="uk-UA" sz="2700" b="1" i="1" dirty="0" smtClean="0"/>
              <a:t> </a:t>
            </a:r>
            <a:r>
              <a:rPr lang="en-US" sz="2700" b="1" i="1" dirty="0" smtClean="0"/>
              <a:t>the </a:t>
            </a:r>
            <a:r>
              <a:rPr lang="uk-UA" sz="2700" b="1" i="1" dirty="0" smtClean="0"/>
              <a:t> </a:t>
            </a:r>
            <a:r>
              <a:rPr lang="en-US" sz="2700" b="1" i="1" dirty="0" smtClean="0"/>
              <a:t>Sword</a:t>
            </a:r>
            <a:endParaRPr lang="uk-UA" sz="2700" b="1" i="1" dirty="0"/>
          </a:p>
        </p:txBody>
      </p:sp>
      <p:sp>
        <p:nvSpPr>
          <p:cNvPr id="4" name="Объект 3"/>
          <p:cNvSpPr>
            <a:spLocks noGrp="1"/>
          </p:cNvSpPr>
          <p:nvPr>
            <p:ph sz="quarter" idx="14"/>
          </p:nvPr>
        </p:nvSpPr>
        <p:spPr>
          <a:xfrm>
            <a:off x="4645152" y="2679192"/>
            <a:ext cx="3887288" cy="3447288"/>
          </a:xfrm>
        </p:spPr>
        <p:txBody>
          <a:bodyPr/>
          <a:lstStyle/>
          <a:p>
            <a:endParaRPr lang="uk-UA" dirty="0"/>
          </a:p>
        </p:txBody>
      </p:sp>
      <p:pic>
        <p:nvPicPr>
          <p:cNvPr id="5" name="Picture 2"/>
          <p:cNvPicPr>
            <a:picLocks noGrp="1" noChangeAspect="1" noChangeArrowheads="1"/>
          </p:cNvPicPr>
          <p:nvPr>
            <p:ph sz="quarter" idx="13"/>
          </p:nvPr>
        </p:nvPicPr>
        <p:blipFill>
          <a:blip r:embed="rId2">
            <a:extLst>
              <a:ext uri="{28A0092B-C50C-407E-A947-70E740481C1C}">
                <a14:useLocalDpi xmlns:a14="http://schemas.microsoft.com/office/drawing/2010/main" xmlns="" val="0"/>
              </a:ext>
            </a:extLst>
          </a:blip>
          <a:srcRect/>
          <a:stretch>
            <a:fillRect/>
          </a:stretch>
        </p:blipFill>
        <p:spPr bwMode="auto">
          <a:xfrm>
            <a:off x="683568" y="1772816"/>
            <a:ext cx="3456384" cy="4968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4008" y="1844824"/>
            <a:ext cx="3960440" cy="4896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Прямоугольник 5"/>
          <p:cNvSpPr/>
          <p:nvPr/>
        </p:nvSpPr>
        <p:spPr>
          <a:xfrm>
            <a:off x="5868144" y="260649"/>
            <a:ext cx="3024336" cy="1292662"/>
          </a:xfrm>
          <a:prstGeom prst="rect">
            <a:avLst/>
          </a:prstGeom>
        </p:spPr>
        <p:txBody>
          <a:bodyPr wrap="square">
            <a:spAutoFit/>
          </a:bodyPr>
          <a:lstStyle/>
          <a:p>
            <a:endParaRPr lang="en-US" dirty="0"/>
          </a:p>
          <a:p>
            <a:r>
              <a:rPr lang="en-US" sz="2400" b="1" dirty="0" smtClean="0"/>
              <a:t>King </a:t>
            </a:r>
            <a:r>
              <a:rPr lang="en-US" sz="2400" b="1" dirty="0"/>
              <a:t>Arthur </a:t>
            </a:r>
            <a:endParaRPr lang="uk-UA" sz="2400" b="1" dirty="0" smtClean="0"/>
          </a:p>
          <a:p>
            <a:r>
              <a:rPr lang="en-US" b="1" dirty="0" smtClean="0"/>
              <a:t>at </a:t>
            </a:r>
            <a:r>
              <a:rPr lang="en-US" b="1" dirty="0"/>
              <a:t>the Lyceum Theatre, London, 1895</a:t>
            </a:r>
            <a:endParaRPr lang="uk-UA" b="1" dirty="0"/>
          </a:p>
        </p:txBody>
      </p:sp>
    </p:spTree>
    <p:extLst>
      <p:ext uri="{BB962C8B-B14F-4D97-AF65-F5344CB8AC3E}">
        <p14:creationId xmlns:p14="http://schemas.microsoft.com/office/powerpoint/2010/main" xmlns="" val="1542538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260649"/>
            <a:ext cx="7772400" cy="3960440"/>
          </a:xfrm>
        </p:spPr>
        <p:txBody>
          <a:bodyPr>
            <a:normAutofit/>
          </a:bodyPr>
          <a:lstStyle/>
          <a:p>
            <a:r>
              <a:rPr lang="uk-UA" sz="8000" dirty="0" smtClean="0">
                <a:latin typeface="Arial Black" pitchFamily="34" charset="0"/>
              </a:rPr>
              <a:t>РОЗРОБКА</a:t>
            </a:r>
            <a:r>
              <a:rPr lang="uk-UA" sz="3100" dirty="0" smtClean="0">
                <a:latin typeface="Arial Black" pitchFamily="34" charset="0"/>
              </a:rPr>
              <a:t/>
            </a:r>
            <a:br>
              <a:rPr lang="uk-UA" sz="3100" dirty="0" smtClean="0">
                <a:latin typeface="Arial Black" pitchFamily="34" charset="0"/>
              </a:rPr>
            </a:br>
            <a:r>
              <a:rPr lang="uk-UA" sz="3100" dirty="0" smtClean="0">
                <a:latin typeface="Arial Black" pitchFamily="34" charset="0"/>
              </a:rPr>
              <a:t>«Англійський</a:t>
            </a:r>
            <a:r>
              <a:rPr lang="ru-RU" sz="3100" dirty="0" smtClean="0">
                <a:latin typeface="Arial Black" pitchFamily="34" charset="0"/>
              </a:rPr>
              <a:t>  король  Артур</a:t>
            </a:r>
            <a:br>
              <a:rPr lang="ru-RU" sz="3100" dirty="0" smtClean="0">
                <a:latin typeface="Arial Black" pitchFamily="34" charset="0"/>
              </a:rPr>
            </a:br>
            <a:r>
              <a:rPr lang="ru-RU" sz="3100" dirty="0" smtClean="0">
                <a:latin typeface="Arial Black" pitchFamily="34" charset="0"/>
              </a:rPr>
              <a:t> </a:t>
            </a:r>
            <a:r>
              <a:rPr lang="ru-RU" sz="2200" dirty="0" smtClean="0">
                <a:latin typeface="Arial Black" pitchFamily="34" charset="0"/>
              </a:rPr>
              <a:t>та </a:t>
            </a:r>
            <a:r>
              <a:rPr lang="ru-RU" sz="2200" dirty="0" err="1" smtClean="0">
                <a:latin typeface="Arial Black" pitchFamily="34" charset="0"/>
              </a:rPr>
              <a:t>сьогодення</a:t>
            </a:r>
            <a:r>
              <a:rPr lang="ru-RU" sz="2200" dirty="0" smtClean="0">
                <a:latin typeface="Arial Black" pitchFamily="34" charset="0"/>
              </a:rPr>
              <a:t> США»</a:t>
            </a:r>
            <a:endParaRPr lang="uk-UA" sz="2200" dirty="0">
              <a:latin typeface="Arial Black" pitchFamily="34" charset="0"/>
            </a:endParaRPr>
          </a:p>
        </p:txBody>
      </p:sp>
    </p:spTree>
    <p:extLst>
      <p:ext uri="{BB962C8B-B14F-4D97-AF65-F5344CB8AC3E}">
        <p14:creationId xmlns:p14="http://schemas.microsoft.com/office/powerpoint/2010/main" xmlns="" val="347328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en-US" b="1" i="1" dirty="0"/>
              <a:t>Knights</a:t>
            </a:r>
            <a:endParaRPr lang="uk-UA" b="1" i="1" dirty="0"/>
          </a:p>
        </p:txBody>
      </p:sp>
      <p:pic>
        <p:nvPicPr>
          <p:cNvPr id="4" name="Объект 3"/>
          <p:cNvPicPr>
            <a:picLocks noGrp="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95536" y="2708920"/>
            <a:ext cx="8424936" cy="3672408"/>
          </a:xfrm>
          <a:prstGeom prst="rect">
            <a:avLst/>
          </a:prstGeom>
          <a:noFill/>
        </p:spPr>
      </p:pic>
    </p:spTree>
    <p:extLst>
      <p:ext uri="{BB962C8B-B14F-4D97-AF65-F5344CB8AC3E}">
        <p14:creationId xmlns:p14="http://schemas.microsoft.com/office/powerpoint/2010/main" xmlns="" val="12963750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a:xfrm>
            <a:off x="251520" y="332656"/>
            <a:ext cx="8229600" cy="1252728"/>
          </a:xfrm>
        </p:spPr>
        <p:txBody>
          <a:bodyPr>
            <a:normAutofit/>
          </a:bodyPr>
          <a:lstStyle/>
          <a:p>
            <a:r>
              <a:rPr lang="en-US" sz="2400" b="1" i="1" dirty="0"/>
              <a:t>The Round Table experience a vision of the Holy Grail. From a 15th-century French manuscript.</a:t>
            </a:r>
            <a:endParaRPr lang="uk-UA" sz="2400" b="1"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7584" y="2276872"/>
            <a:ext cx="7456176" cy="3960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611417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en-US" sz="1400" b="1" i="1" dirty="0">
                <a:solidFill>
                  <a:schemeClr val="tx1"/>
                </a:solidFill>
              </a:rPr>
              <a:t>How Arthur drew forth ye sword, by Howard </a:t>
            </a:r>
            <a:r>
              <a:rPr lang="en-US" sz="1400" b="1" i="1" dirty="0" smtClean="0">
                <a:solidFill>
                  <a:schemeClr val="tx1"/>
                </a:solidFill>
              </a:rPr>
              <a:t>Pyle</a:t>
            </a:r>
            <a:br>
              <a:rPr lang="en-US" sz="1400" b="1" i="1" dirty="0" smtClean="0">
                <a:solidFill>
                  <a:schemeClr val="tx1"/>
                </a:solidFill>
              </a:rPr>
            </a:br>
            <a:r>
              <a:rPr lang="en-US" sz="1400" b="1" i="1" dirty="0" smtClean="0">
                <a:solidFill>
                  <a:schemeClr val="tx1"/>
                </a:solidFill>
              </a:rPr>
              <a:t>. </a:t>
            </a:r>
            <a:r>
              <a:rPr lang="en-US" sz="1400" b="1" i="1" dirty="0">
                <a:solidFill>
                  <a:schemeClr val="tx1"/>
                </a:solidFill>
              </a:rPr>
              <a:t>The sword in the anvil or sword in the stone </a:t>
            </a:r>
            <a:r>
              <a:rPr lang="en-US" sz="1400" b="1" i="1" dirty="0" smtClean="0">
                <a:solidFill>
                  <a:schemeClr val="tx1"/>
                </a:solidFill>
              </a:rPr>
              <a:t>chapter</a:t>
            </a:r>
            <a:br>
              <a:rPr lang="en-US" sz="1400" b="1" i="1" dirty="0" smtClean="0">
                <a:solidFill>
                  <a:schemeClr val="tx1"/>
                </a:solidFill>
              </a:rPr>
            </a:br>
            <a:r>
              <a:rPr lang="en-US" sz="1400" b="1" i="1" dirty="0" smtClean="0">
                <a:solidFill>
                  <a:schemeClr val="tx1"/>
                </a:solidFill>
              </a:rPr>
              <a:t> </a:t>
            </a:r>
            <a:r>
              <a:rPr lang="en-US" sz="1400" b="1" i="1" dirty="0">
                <a:solidFill>
                  <a:schemeClr val="tx1"/>
                </a:solidFill>
              </a:rPr>
              <a:t>of The Story of King Arthur and His Knights. (1903)</a:t>
            </a:r>
            <a:endParaRPr lang="uk-UA" sz="1400" b="1" i="1" dirty="0">
              <a:solidFill>
                <a:schemeClr val="tx1"/>
              </a:solidFill>
            </a:endParaRPr>
          </a:p>
        </p:txBody>
      </p:sp>
      <p:sp>
        <p:nvSpPr>
          <p:cNvPr id="3" name="Объект 2"/>
          <p:cNvSpPr>
            <a:spLocks noGrp="1"/>
          </p:cNvSpPr>
          <p:nvPr>
            <p:ph sz="quarter" idx="13"/>
          </p:nvPr>
        </p:nvSpPr>
        <p:spPr/>
        <p:txBody>
          <a:bodyPr/>
          <a:lstStyle/>
          <a:p>
            <a:endParaRPr lang="uk-UA" dirty="0"/>
          </a:p>
        </p:txBody>
      </p:sp>
      <p:sp>
        <p:nvSpPr>
          <p:cNvPr id="4" name="Объект 3"/>
          <p:cNvSpPr>
            <a:spLocks noGrp="1"/>
          </p:cNvSpPr>
          <p:nvPr>
            <p:ph sz="quarter" idx="14"/>
          </p:nvPr>
        </p:nvSpPr>
        <p:spPr/>
        <p:txBody>
          <a:bodyPr/>
          <a:lstStyle/>
          <a:p>
            <a:endParaRPr lang="uk-U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1238" y="1700808"/>
            <a:ext cx="4104456" cy="50155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25694" y="1700808"/>
            <a:ext cx="4266786" cy="49456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рямоугольник 4"/>
          <p:cNvSpPr/>
          <p:nvPr/>
        </p:nvSpPr>
        <p:spPr>
          <a:xfrm>
            <a:off x="5004048" y="260648"/>
            <a:ext cx="3888432" cy="1200329"/>
          </a:xfrm>
          <a:prstGeom prst="rect">
            <a:avLst/>
          </a:prstGeom>
        </p:spPr>
        <p:txBody>
          <a:bodyPr wrap="square">
            <a:spAutoFit/>
          </a:bodyPr>
          <a:lstStyle/>
          <a:p>
            <a:endParaRPr lang="en-US" dirty="0" smtClean="0"/>
          </a:p>
          <a:p>
            <a:r>
              <a:rPr lang="en-US" dirty="0" smtClean="0"/>
              <a:t>The </a:t>
            </a:r>
            <a:r>
              <a:rPr lang="en-US" dirty="0"/>
              <a:t>combat of Arthur and </a:t>
            </a:r>
            <a:r>
              <a:rPr lang="en-US" dirty="0" err="1"/>
              <a:t>Mordred</a:t>
            </a:r>
            <a:r>
              <a:rPr lang="en-US" dirty="0"/>
              <a:t>, illustrated by N.C. Wyeth for The Boy's King Arthur, 1922</a:t>
            </a:r>
            <a:endParaRPr lang="uk-UA" dirty="0"/>
          </a:p>
        </p:txBody>
      </p:sp>
    </p:spTree>
    <p:extLst>
      <p:ext uri="{BB962C8B-B14F-4D97-AF65-F5344CB8AC3E}">
        <p14:creationId xmlns:p14="http://schemas.microsoft.com/office/powerpoint/2010/main" xmlns="" val="1018885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half" idx="2"/>
          </p:nvPr>
        </p:nvSpPr>
        <p:spPr>
          <a:xfrm>
            <a:off x="251521" y="3429000"/>
            <a:ext cx="4176463" cy="3168352"/>
          </a:xfrm>
        </p:spPr>
        <p:txBody>
          <a:bodyPr>
            <a:normAutofit fontScale="92500" lnSpcReduction="10000"/>
          </a:bodyPr>
          <a:lstStyle/>
          <a:p>
            <a:r>
              <a:rPr lang="en-US" b="1" i="1" dirty="0">
                <a:solidFill>
                  <a:schemeClr val="accent4">
                    <a:lumMod val="50000"/>
                  </a:schemeClr>
                </a:solidFill>
              </a:rPr>
              <a:t>The King Arthur Flour Company, formerly the "Sands, Taylor &amp; Wood Company", is an American retailer of specialty flours, cookbooks, baking tools, ingredients and baked goods. The company was founded in Boston, Massachusetts, in 1790, and is now based in Norwich, Vermont</a:t>
            </a:r>
            <a:r>
              <a:rPr lang="en-US" b="1" i="1" dirty="0" smtClean="0">
                <a:solidFill>
                  <a:schemeClr val="accent4">
                    <a:lumMod val="50000"/>
                  </a:schemeClr>
                </a:solidFill>
              </a:rPr>
              <a:t>.</a:t>
            </a:r>
            <a:endParaRPr lang="en-US" b="1" i="1" dirty="0">
              <a:solidFill>
                <a:schemeClr val="accent4">
                  <a:lumMod val="50000"/>
                </a:schemeClr>
              </a:solidFill>
            </a:endParaRPr>
          </a:p>
          <a:p>
            <a:r>
              <a:rPr lang="en-US" b="1" i="1" dirty="0">
                <a:solidFill>
                  <a:schemeClr val="accent4">
                    <a:lumMod val="50000"/>
                  </a:schemeClr>
                </a:solidFill>
              </a:rPr>
              <a:t>The company's flagship product line, "King Arthur Flour," includes a variety of wheat flours for home and commercial baking, marketed as "Never Bleached—Never Bromated."</a:t>
            </a:r>
            <a:endParaRPr lang="uk-UA" b="1" i="1" dirty="0">
              <a:solidFill>
                <a:schemeClr val="accent4">
                  <a:lumMod val="50000"/>
                </a:schemeClr>
              </a:solidFill>
            </a:endParaRPr>
          </a:p>
        </p:txBody>
      </p:sp>
      <p:sp>
        <p:nvSpPr>
          <p:cNvPr id="3" name="Заголовок 2"/>
          <p:cNvSpPr>
            <a:spLocks noGrp="1"/>
          </p:cNvSpPr>
          <p:nvPr>
            <p:ph type="title"/>
          </p:nvPr>
        </p:nvSpPr>
        <p:spPr/>
        <p:txBody>
          <a:bodyPr/>
          <a:lstStyle/>
          <a:p>
            <a:r>
              <a:rPr lang="en-US" dirty="0" smtClean="0"/>
              <a:t>King Arthur Flour</a:t>
            </a:r>
            <a:endParaRPr lang="uk-UA" dirty="0"/>
          </a:p>
        </p:txBody>
      </p:sp>
      <p:sp>
        <p:nvSpPr>
          <p:cNvPr id="4" name="Объект 3"/>
          <p:cNvSpPr>
            <a:spLocks noGrp="1"/>
          </p:cNvSpPr>
          <p:nvPr>
            <p:ph idx="1"/>
          </p:nvPr>
        </p:nvSpPr>
        <p:spPr/>
        <p:txBody>
          <a:bodyPr/>
          <a:lstStyle/>
          <a:p>
            <a:endParaRPr lang="uk-UA"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1" y="357829"/>
            <a:ext cx="2736303" cy="27140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4008" y="1714857"/>
            <a:ext cx="4104455" cy="5080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047076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half" idx="2"/>
          </p:nvPr>
        </p:nvSpPr>
        <p:spPr/>
        <p:txBody>
          <a:bodyPr/>
          <a:lstStyle/>
          <a:p>
            <a:endParaRPr lang="uk-UA" dirty="0"/>
          </a:p>
        </p:txBody>
      </p:sp>
      <p:sp>
        <p:nvSpPr>
          <p:cNvPr id="3" name="Заголовок 2"/>
          <p:cNvSpPr>
            <a:spLocks noGrp="1"/>
          </p:cNvSpPr>
          <p:nvPr>
            <p:ph type="title"/>
          </p:nvPr>
        </p:nvSpPr>
        <p:spPr/>
        <p:txBody>
          <a:bodyPr/>
          <a:lstStyle/>
          <a:p>
            <a:endParaRPr lang="uk-UA" dirty="0"/>
          </a:p>
        </p:txBody>
      </p:sp>
      <p:sp>
        <p:nvSpPr>
          <p:cNvPr id="4" name="Объект 3"/>
          <p:cNvSpPr>
            <a:spLocks noGrp="1"/>
          </p:cNvSpPr>
          <p:nvPr>
            <p:ph idx="1"/>
          </p:nvPr>
        </p:nvSpPr>
        <p:spPr>
          <a:xfrm>
            <a:off x="5076056" y="332656"/>
            <a:ext cx="3479982" cy="6336704"/>
          </a:xfrm>
        </p:spPr>
        <p:txBody>
          <a:bodyPr>
            <a:normAutofit fontScale="92500" lnSpcReduction="20000"/>
          </a:bodyPr>
          <a:lstStyle/>
          <a:p>
            <a:r>
              <a:rPr lang="en-US" sz="2600" b="1" i="1" u="sng" dirty="0"/>
              <a:t>King Arthur Flour Company</a:t>
            </a:r>
          </a:p>
          <a:p>
            <a:r>
              <a:rPr lang="en-US" dirty="0"/>
              <a:t>Type	Private company, employee-owned company</a:t>
            </a:r>
          </a:p>
          <a:p>
            <a:r>
              <a:rPr lang="en-US" dirty="0"/>
              <a:t>Industry	Food</a:t>
            </a:r>
          </a:p>
          <a:p>
            <a:r>
              <a:rPr lang="en-US" dirty="0"/>
              <a:t>Founded	1790</a:t>
            </a:r>
          </a:p>
          <a:p>
            <a:r>
              <a:rPr lang="en-US" dirty="0"/>
              <a:t>Founder(s)	Henry Wood</a:t>
            </a:r>
          </a:p>
          <a:p>
            <a:r>
              <a:rPr lang="en-US" dirty="0"/>
              <a:t>Headquarters	Norwich, Vermont, United States</a:t>
            </a:r>
          </a:p>
          <a:p>
            <a:r>
              <a:rPr lang="en-US" dirty="0"/>
              <a:t>Key people	Frank E. Sands II, chairman</a:t>
            </a:r>
          </a:p>
          <a:p>
            <a:r>
              <a:rPr lang="en-US" dirty="0"/>
              <a:t>Products	Flour, baking mixes, cookbooks</a:t>
            </a:r>
          </a:p>
          <a:p>
            <a:r>
              <a:rPr lang="en-US" dirty="0"/>
              <a:t>Revenue	US$ 45,000,000</a:t>
            </a:r>
          </a:p>
          <a:p>
            <a:r>
              <a:rPr lang="en-US" dirty="0"/>
              <a:t>Employees	300 (as of 2012)</a:t>
            </a:r>
          </a:p>
          <a:p>
            <a:r>
              <a:rPr lang="en-US" dirty="0"/>
              <a:t>Subsidiaries	The Baker's Catalogue (mail order)</a:t>
            </a:r>
          </a:p>
          <a:p>
            <a:r>
              <a:rPr lang="en-US" dirty="0"/>
              <a:t>Website	http://www.kingarthurflour.com/</a:t>
            </a:r>
            <a:endParaRPr lang="uk-U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124744"/>
            <a:ext cx="4464496" cy="4536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2842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normAutofit/>
          </a:bodyPr>
          <a:lstStyle/>
          <a:p>
            <a:r>
              <a:rPr lang="en-US" dirty="0"/>
              <a:t>King Arthur Carrousel </a:t>
            </a:r>
            <a:r>
              <a:rPr lang="uk-UA" dirty="0" smtClean="0"/>
              <a:t/>
            </a:r>
            <a:br>
              <a:rPr lang="uk-UA" dirty="0" smtClean="0"/>
            </a:br>
            <a:r>
              <a:rPr lang="en-US" sz="2700" dirty="0" smtClean="0"/>
              <a:t>is </a:t>
            </a:r>
            <a:r>
              <a:rPr lang="en-US" sz="2700" dirty="0"/>
              <a:t>a Fantasyland attraction at Disneyland.</a:t>
            </a:r>
            <a:endParaRPr lang="uk-UA" sz="27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772816"/>
            <a:ext cx="8424936" cy="46085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61705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normAutofit/>
          </a:bodyPr>
          <a:lstStyle/>
          <a:p>
            <a:r>
              <a:rPr lang="en-US" sz="2400" b="1" i="1" dirty="0"/>
              <a:t>Old Cornwall Society emblem, featuring the Cornish Chough and "King Arthur is not Dead" in Cornish</a:t>
            </a:r>
            <a:endParaRPr lang="uk-UA" sz="2400" b="1" i="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2132856"/>
            <a:ext cx="8280920" cy="42484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17288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King Arthur's Community School</a:t>
            </a:r>
            <a:endParaRPr lang="uk-UA" dirty="0"/>
          </a:p>
        </p:txBody>
      </p:sp>
      <p:sp>
        <p:nvSpPr>
          <p:cNvPr id="3" name="Текст 2"/>
          <p:cNvSpPr>
            <a:spLocks noGrp="1"/>
          </p:cNvSpPr>
          <p:nvPr>
            <p:ph type="body" idx="1"/>
          </p:nvPr>
        </p:nvSpPr>
        <p:spPr>
          <a:xfrm>
            <a:off x="676656" y="1700808"/>
            <a:ext cx="3822192" cy="1617068"/>
          </a:xfrm>
        </p:spPr>
        <p:txBody>
          <a:bodyPr>
            <a:noAutofit/>
          </a:bodyPr>
          <a:lstStyle/>
          <a:p>
            <a:pPr algn="l"/>
            <a:r>
              <a:rPr lang="en-US" sz="1400" b="1" i="1" dirty="0"/>
              <a:t>Established	1958</a:t>
            </a:r>
          </a:p>
          <a:p>
            <a:pPr algn="l"/>
            <a:r>
              <a:rPr lang="en-US" sz="1400" b="1" i="1" dirty="0"/>
              <a:t>Religion	Non-denominational</a:t>
            </a:r>
          </a:p>
          <a:p>
            <a:pPr algn="l"/>
            <a:r>
              <a:rPr lang="en-US" sz="1400" b="1" i="1" dirty="0" err="1"/>
              <a:t>Headteacher</a:t>
            </a:r>
            <a:r>
              <a:rPr lang="en-US" sz="1400" b="1" i="1" dirty="0"/>
              <a:t>	Chris Beech</a:t>
            </a:r>
          </a:p>
          <a:p>
            <a:pPr algn="l"/>
            <a:r>
              <a:rPr lang="en-US" sz="1400" b="1" i="1" dirty="0"/>
              <a:t>Deputy </a:t>
            </a:r>
            <a:r>
              <a:rPr lang="en-US" sz="1400" b="1" i="1" dirty="0" err="1"/>
              <a:t>Headteachers</a:t>
            </a:r>
            <a:r>
              <a:rPr lang="en-US" sz="1400" b="1" i="1" dirty="0"/>
              <a:t>	Ralph Wright</a:t>
            </a:r>
          </a:p>
          <a:p>
            <a:pPr algn="l"/>
            <a:r>
              <a:rPr lang="en-US" sz="1400" b="1" i="1" dirty="0"/>
              <a:t> Dave Dwyer</a:t>
            </a:r>
          </a:p>
          <a:p>
            <a:pPr algn="l"/>
            <a:r>
              <a:rPr lang="en-US" sz="1400" b="1" i="1" dirty="0"/>
              <a:t>Location	West Hill</a:t>
            </a:r>
          </a:p>
          <a:p>
            <a:pPr algn="l"/>
            <a:r>
              <a:rPr lang="en-US" sz="1400" b="1" i="1" dirty="0"/>
              <a:t>Wincanton</a:t>
            </a:r>
          </a:p>
          <a:p>
            <a:pPr algn="l"/>
            <a:r>
              <a:rPr lang="en-US" sz="1400" b="1" i="1" dirty="0"/>
              <a:t>Somerset</a:t>
            </a:r>
          </a:p>
          <a:p>
            <a:pPr algn="l"/>
            <a:r>
              <a:rPr lang="en-US" sz="1400" b="1" i="1" dirty="0"/>
              <a:t>BA9 9BX</a:t>
            </a:r>
          </a:p>
          <a:p>
            <a:pPr algn="l"/>
            <a:r>
              <a:rPr lang="en-US" sz="1400" b="1" i="1" dirty="0"/>
              <a:t>England</a:t>
            </a:r>
            <a:endParaRPr lang="uk-UA" sz="1400" b="1" i="1" dirty="0"/>
          </a:p>
        </p:txBody>
      </p:sp>
      <p:sp>
        <p:nvSpPr>
          <p:cNvPr id="4" name="Объект 3"/>
          <p:cNvSpPr>
            <a:spLocks noGrp="1"/>
          </p:cNvSpPr>
          <p:nvPr>
            <p:ph sz="half" idx="2"/>
          </p:nvPr>
        </p:nvSpPr>
        <p:spPr/>
        <p:txBody>
          <a:bodyPr/>
          <a:lstStyle/>
          <a:p>
            <a:endParaRPr lang="uk-UA" dirty="0"/>
          </a:p>
        </p:txBody>
      </p:sp>
      <p:sp>
        <p:nvSpPr>
          <p:cNvPr id="5" name="Текст 4"/>
          <p:cNvSpPr>
            <a:spLocks noGrp="1"/>
          </p:cNvSpPr>
          <p:nvPr>
            <p:ph type="body" sz="quarter" idx="3"/>
          </p:nvPr>
        </p:nvSpPr>
        <p:spPr/>
        <p:txBody>
          <a:bodyPr/>
          <a:lstStyle/>
          <a:p>
            <a:endParaRPr lang="uk-UA"/>
          </a:p>
        </p:txBody>
      </p:sp>
      <p:sp>
        <p:nvSpPr>
          <p:cNvPr id="6" name="Объект 5"/>
          <p:cNvSpPr>
            <a:spLocks noGrp="1"/>
          </p:cNvSpPr>
          <p:nvPr>
            <p:ph sz="quarter" idx="4"/>
          </p:nvPr>
        </p:nvSpPr>
        <p:spPr/>
        <p:txBody>
          <a:bodyPr/>
          <a:lstStyle/>
          <a:p>
            <a:endParaRPr lang="uk-U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3284984"/>
            <a:ext cx="4320479" cy="34471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99991" y="1477564"/>
            <a:ext cx="4320479" cy="53185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237762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Round Table Pizza</a:t>
            </a:r>
            <a:endParaRPr lang="uk-UA" dirty="0"/>
          </a:p>
        </p:txBody>
      </p:sp>
      <p:sp>
        <p:nvSpPr>
          <p:cNvPr id="3" name="Объект 2"/>
          <p:cNvSpPr>
            <a:spLocks noGrp="1"/>
          </p:cNvSpPr>
          <p:nvPr>
            <p:ph sz="quarter" idx="13"/>
          </p:nvPr>
        </p:nvSpPr>
        <p:spPr/>
        <p:txBody>
          <a:bodyPr/>
          <a:lstStyle/>
          <a:p>
            <a:endParaRPr lang="uk-UA" dirty="0"/>
          </a:p>
        </p:txBody>
      </p:sp>
      <p:sp>
        <p:nvSpPr>
          <p:cNvPr id="4" name="Объект 3"/>
          <p:cNvSpPr>
            <a:spLocks noGrp="1"/>
          </p:cNvSpPr>
          <p:nvPr>
            <p:ph sz="quarter" idx="14"/>
          </p:nvPr>
        </p:nvSpPr>
        <p:spPr>
          <a:xfrm>
            <a:off x="4645152" y="1844825"/>
            <a:ext cx="3822192" cy="4536503"/>
          </a:xfrm>
        </p:spPr>
        <p:txBody>
          <a:bodyPr>
            <a:normAutofit lnSpcReduction="10000"/>
          </a:bodyPr>
          <a:lstStyle/>
          <a:p>
            <a:r>
              <a:rPr lang="en-US" dirty="0"/>
              <a:t>Type	Private (Employee-owned)</a:t>
            </a:r>
          </a:p>
          <a:p>
            <a:r>
              <a:rPr lang="en-US" dirty="0"/>
              <a:t>Founded	1959</a:t>
            </a:r>
          </a:p>
          <a:p>
            <a:r>
              <a:rPr lang="en-US" dirty="0"/>
              <a:t>Menlo Park, California, United States</a:t>
            </a:r>
          </a:p>
          <a:p>
            <a:r>
              <a:rPr lang="en-US" dirty="0"/>
              <a:t>Founder(s)	William R. Larson</a:t>
            </a:r>
          </a:p>
          <a:p>
            <a:r>
              <a:rPr lang="en-US" dirty="0"/>
              <a:t>Headquarters	Concord, California, United States</a:t>
            </a:r>
          </a:p>
          <a:p>
            <a:r>
              <a:rPr lang="en-US" dirty="0"/>
              <a:t>Number of locations	500+</a:t>
            </a:r>
            <a:endParaRPr lang="uk-UA"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844825"/>
            <a:ext cx="4248472" cy="4536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71318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Arthur (TV series)</a:t>
            </a:r>
            <a:endParaRPr lang="uk-UA" dirty="0"/>
          </a:p>
        </p:txBody>
      </p:sp>
      <p:sp>
        <p:nvSpPr>
          <p:cNvPr id="3" name="Объект 2"/>
          <p:cNvSpPr>
            <a:spLocks noGrp="1"/>
          </p:cNvSpPr>
          <p:nvPr>
            <p:ph sz="quarter" idx="13"/>
          </p:nvPr>
        </p:nvSpPr>
        <p:spPr/>
        <p:txBody>
          <a:bodyPr/>
          <a:lstStyle/>
          <a:p>
            <a:endParaRPr lang="uk-UA" dirty="0"/>
          </a:p>
        </p:txBody>
      </p:sp>
      <p:sp>
        <p:nvSpPr>
          <p:cNvPr id="4" name="Объект 3"/>
          <p:cNvSpPr>
            <a:spLocks noGrp="1"/>
          </p:cNvSpPr>
          <p:nvPr>
            <p:ph sz="quarter" idx="14"/>
          </p:nvPr>
        </p:nvSpPr>
        <p:spPr/>
        <p:txBody>
          <a:bodyPr>
            <a:noAutofit/>
          </a:bodyPr>
          <a:lstStyle/>
          <a:p>
            <a:r>
              <a:rPr lang="en-US" sz="1600" b="1" dirty="0">
                <a:solidFill>
                  <a:schemeClr val="tx1"/>
                </a:solidFill>
              </a:rPr>
              <a:t>Format	Children's animated series</a:t>
            </a:r>
          </a:p>
          <a:p>
            <a:r>
              <a:rPr lang="en-US" sz="1600" b="1" dirty="0">
                <a:solidFill>
                  <a:schemeClr val="tx1"/>
                </a:solidFill>
              </a:rPr>
              <a:t>Animated sitcom</a:t>
            </a:r>
          </a:p>
          <a:p>
            <a:r>
              <a:rPr lang="en-US" sz="1600" b="1" dirty="0">
                <a:solidFill>
                  <a:schemeClr val="tx1"/>
                </a:solidFill>
              </a:rPr>
              <a:t>Created by	Marc Brown</a:t>
            </a:r>
          </a:p>
          <a:p>
            <a:r>
              <a:rPr lang="en-US" sz="1600" b="1" dirty="0">
                <a:solidFill>
                  <a:schemeClr val="tx1"/>
                </a:solidFill>
              </a:rPr>
              <a:t>Developed by	Ken Scarborough</a:t>
            </a:r>
          </a:p>
          <a:p>
            <a:r>
              <a:rPr lang="en-US" sz="1600" b="1" dirty="0">
                <a:solidFill>
                  <a:schemeClr val="tx1"/>
                </a:solidFill>
              </a:rPr>
              <a:t> Kathy Waugh</a:t>
            </a:r>
          </a:p>
          <a:p>
            <a:r>
              <a:rPr lang="en-US" sz="1600" b="1" dirty="0">
                <a:solidFill>
                  <a:schemeClr val="tx1"/>
                </a:solidFill>
              </a:rPr>
              <a:t>Directed by	Greg Bailey</a:t>
            </a:r>
          </a:p>
          <a:p>
            <a:r>
              <a:rPr lang="en-US" sz="1600" b="1" dirty="0">
                <a:solidFill>
                  <a:schemeClr val="tx1"/>
                </a:solidFill>
              </a:rPr>
              <a:t>Opening theme	"Believe in Yourself" by </a:t>
            </a:r>
            <a:r>
              <a:rPr lang="en-US" sz="1600" b="1" dirty="0" err="1">
                <a:solidFill>
                  <a:schemeClr val="tx1"/>
                </a:solidFill>
              </a:rPr>
              <a:t>Ziggy</a:t>
            </a:r>
            <a:r>
              <a:rPr lang="en-US" sz="1600" b="1" dirty="0">
                <a:solidFill>
                  <a:schemeClr val="tx1"/>
                </a:solidFill>
              </a:rPr>
              <a:t> Marley and the Melody Makers</a:t>
            </a:r>
          </a:p>
          <a:p>
            <a:r>
              <a:rPr lang="en-US" sz="1600" b="1" dirty="0">
                <a:solidFill>
                  <a:schemeClr val="tx1"/>
                </a:solidFill>
              </a:rPr>
              <a:t>Country of origin	United States</a:t>
            </a:r>
          </a:p>
          <a:p>
            <a:r>
              <a:rPr lang="en-US" sz="1600" b="1" dirty="0">
                <a:solidFill>
                  <a:schemeClr val="tx1"/>
                </a:solidFill>
              </a:rPr>
              <a:t> Canada</a:t>
            </a:r>
          </a:p>
          <a:p>
            <a:r>
              <a:rPr lang="en-US" sz="1600" b="1" dirty="0">
                <a:solidFill>
                  <a:schemeClr val="tx1"/>
                </a:solidFill>
              </a:rPr>
              <a:t>Language(s)	English</a:t>
            </a:r>
            <a:endParaRPr lang="uk-UA" sz="1600" b="1" dirty="0">
              <a:solidFill>
                <a:schemeClr val="tx1"/>
              </a:solidFill>
            </a:endParaRP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0165" y="2636912"/>
            <a:ext cx="4349827" cy="3816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30225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uk-UA" sz="1800" b="1" i="1" dirty="0" smtClean="0">
                <a:solidFill>
                  <a:srgbClr val="111111"/>
                </a:solidFill>
              </a:rPr>
              <a:t>       </a:t>
            </a:r>
            <a:endParaRPr lang="ru-RU" sz="1800" b="1" i="1" dirty="0" smtClean="0">
              <a:solidFill>
                <a:srgbClr val="111111"/>
              </a:solidFill>
            </a:endParaRPr>
          </a:p>
        </p:txBody>
      </p:sp>
      <p:pic>
        <p:nvPicPr>
          <p:cNvPr id="46084"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2060847"/>
            <a:ext cx="3272730" cy="4762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Объект 2"/>
          <p:cNvSpPr>
            <a:spLocks noGrp="1"/>
          </p:cNvSpPr>
          <p:nvPr>
            <p:ph idx="1"/>
          </p:nvPr>
        </p:nvSpPr>
        <p:spPr>
          <a:xfrm>
            <a:off x="251520" y="188641"/>
            <a:ext cx="8712968" cy="1440134"/>
          </a:xfrm>
        </p:spPr>
        <p:txBody>
          <a:bodyPr/>
          <a:lstStyle/>
          <a:p>
            <a:endParaRPr lang="en-US" dirty="0" smtClean="0"/>
          </a:p>
          <a:p>
            <a:pPr algn="ctr"/>
            <a:r>
              <a:rPr lang="ru-RU" b="1" i="1" dirty="0" smtClean="0"/>
              <a:t>ВИКОРИСТАННЯ </a:t>
            </a:r>
            <a:r>
              <a:rPr lang="ru-RU" b="1" i="1" dirty="0"/>
              <a:t>ІМЕНІ  ТА ОБРАЗУ  КОРОЛЯ АРТУРА</a:t>
            </a:r>
          </a:p>
          <a:p>
            <a:pPr algn="ctr"/>
            <a:r>
              <a:rPr lang="ru-RU" b="1" i="1" dirty="0"/>
              <a:t>В ІДЕОЛОГІЗАЦІЇ АМЕРИКАНСЬКОГО СПОСОБУ ЖИТТЯ</a:t>
            </a:r>
          </a:p>
          <a:p>
            <a:endParaRPr lang="uk-UA" dirty="0"/>
          </a:p>
        </p:txBody>
      </p:sp>
      <p:sp>
        <p:nvSpPr>
          <p:cNvPr id="4" name="Прямоугольник 3"/>
          <p:cNvSpPr/>
          <p:nvPr/>
        </p:nvSpPr>
        <p:spPr>
          <a:xfrm>
            <a:off x="4572000" y="2890390"/>
            <a:ext cx="4392488" cy="1754326"/>
          </a:xfrm>
          <a:prstGeom prst="rect">
            <a:avLst/>
          </a:prstGeom>
        </p:spPr>
        <p:txBody>
          <a:bodyPr wrap="square">
            <a:spAutoFit/>
          </a:bodyPr>
          <a:lstStyle/>
          <a:p>
            <a:pPr algn="ctr"/>
            <a:r>
              <a:rPr lang="ru-RU" sz="3600" i="1" dirty="0" smtClean="0">
                <a:solidFill>
                  <a:srgbClr val="C00000"/>
                </a:solidFill>
                <a:latin typeface="Arial Black" pitchFamily="34" charset="0"/>
              </a:rPr>
              <a:t>Король  </a:t>
            </a:r>
            <a:r>
              <a:rPr lang="ru-RU" sz="3600" i="1" dirty="0">
                <a:solidFill>
                  <a:srgbClr val="C00000"/>
                </a:solidFill>
                <a:latin typeface="Arial Black" pitchFamily="34" charset="0"/>
              </a:rPr>
              <a:t>Артур</a:t>
            </a:r>
            <a:br>
              <a:rPr lang="ru-RU" sz="3600" i="1" dirty="0">
                <a:solidFill>
                  <a:srgbClr val="C00000"/>
                </a:solidFill>
                <a:latin typeface="Arial Black" pitchFamily="34" charset="0"/>
              </a:rPr>
            </a:br>
            <a:r>
              <a:rPr lang="ru-RU" sz="3600" i="1" dirty="0">
                <a:solidFill>
                  <a:srgbClr val="C00000"/>
                </a:solidFill>
                <a:latin typeface="Arial Black" pitchFamily="34" charset="0"/>
              </a:rPr>
              <a:t>та </a:t>
            </a:r>
            <a:r>
              <a:rPr lang="ru-RU" sz="3600" i="1" dirty="0" err="1">
                <a:solidFill>
                  <a:srgbClr val="C00000"/>
                </a:solidFill>
                <a:latin typeface="Arial Black" pitchFamily="34" charset="0"/>
              </a:rPr>
              <a:t>сьогодення</a:t>
            </a:r>
            <a:r>
              <a:rPr lang="ru-RU" sz="3600" i="1" dirty="0">
                <a:solidFill>
                  <a:srgbClr val="C00000"/>
                </a:solidFill>
                <a:latin typeface="Arial Black" pitchFamily="34" charset="0"/>
              </a:rPr>
              <a:t> </a:t>
            </a:r>
            <a:br>
              <a:rPr lang="ru-RU" sz="3600" i="1" dirty="0">
                <a:solidFill>
                  <a:srgbClr val="C00000"/>
                </a:solidFill>
                <a:latin typeface="Arial Black" pitchFamily="34" charset="0"/>
              </a:rPr>
            </a:br>
            <a:r>
              <a:rPr lang="ru-RU" sz="3600" i="1" dirty="0">
                <a:solidFill>
                  <a:srgbClr val="C00000"/>
                </a:solidFill>
                <a:latin typeface="Arial Black" pitchFamily="34" charset="0"/>
              </a:rPr>
              <a:t>США</a:t>
            </a:r>
            <a:endParaRPr lang="uk-UA" sz="3600" i="1" dirty="0">
              <a:solidFill>
                <a:srgbClr val="C00000"/>
              </a:solidFill>
            </a:endParaRPr>
          </a:p>
        </p:txBody>
      </p:sp>
    </p:spTree>
    <p:extLst>
      <p:ext uri="{BB962C8B-B14F-4D97-AF65-F5344CB8AC3E}">
        <p14:creationId xmlns:p14="http://schemas.microsoft.com/office/powerpoint/2010/main" xmlns="" val="3841188127"/>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half" idx="2"/>
          </p:nvPr>
        </p:nvSpPr>
        <p:spPr>
          <a:xfrm>
            <a:off x="179512" y="188640"/>
            <a:ext cx="4032448" cy="6173006"/>
          </a:xfrm>
        </p:spPr>
        <p:txBody>
          <a:bodyPr>
            <a:normAutofit lnSpcReduction="10000"/>
          </a:bodyPr>
          <a:lstStyle/>
          <a:p>
            <a:endParaRPr lang="en-US" sz="3200" b="1" dirty="0"/>
          </a:p>
          <a:p>
            <a:endParaRPr lang="en-US" dirty="0" smtClean="0"/>
          </a:p>
          <a:p>
            <a:endParaRPr lang="en-US" dirty="0"/>
          </a:p>
          <a:p>
            <a:endParaRPr lang="en-US" dirty="0" smtClean="0"/>
          </a:p>
          <a:p>
            <a:endParaRPr lang="en-US" dirty="0"/>
          </a:p>
          <a:p>
            <a:r>
              <a:rPr lang="en-US" dirty="0" smtClean="0"/>
              <a:t>From </a:t>
            </a:r>
            <a:r>
              <a:rPr lang="en-US" dirty="0"/>
              <a:t>Wikipedia, the free encyclopedia </a:t>
            </a:r>
          </a:p>
          <a:p>
            <a:r>
              <a:rPr lang="en-US" dirty="0"/>
              <a:t> Jump to: navigation, search </a:t>
            </a:r>
          </a:p>
          <a:p>
            <a:r>
              <a:rPr lang="en-US" dirty="0"/>
              <a:t>Round Table is a social networking and charitable </a:t>
            </a:r>
            <a:r>
              <a:rPr lang="en-US" dirty="0" err="1"/>
              <a:t>organisation</a:t>
            </a:r>
            <a:r>
              <a:rPr lang="en-US" dirty="0"/>
              <a:t> for men in their 20s, 30s and early 40s, founded in Norwich, in 1927. It is open to all men aged between 18 and 45 (originally 40, which is still retained as the age limit in some countries outside the United Kingdom and Ireland). Membership of Table provides a selection of social and community service related </a:t>
            </a:r>
            <a:r>
              <a:rPr lang="en-US" dirty="0" smtClean="0"/>
              <a:t>opportunities </a:t>
            </a:r>
            <a:r>
              <a:rPr lang="en-US" dirty="0"/>
              <a:t>for its members, who come from all parts of the </a:t>
            </a:r>
            <a:endParaRPr lang="en-US" dirty="0" smtClean="0"/>
          </a:p>
          <a:p>
            <a:r>
              <a:rPr lang="en-US" dirty="0" smtClean="0"/>
              <a:t>community</a:t>
            </a:r>
            <a:r>
              <a:rPr lang="en-US" dirty="0"/>
              <a:t>.</a:t>
            </a:r>
            <a:endParaRPr lang="uk-UA" dirty="0"/>
          </a:p>
        </p:txBody>
      </p:sp>
      <p:sp>
        <p:nvSpPr>
          <p:cNvPr id="3" name="Заголовок 2"/>
          <p:cNvSpPr>
            <a:spLocks noGrp="1"/>
          </p:cNvSpPr>
          <p:nvPr>
            <p:ph type="title"/>
          </p:nvPr>
        </p:nvSpPr>
        <p:spPr>
          <a:xfrm>
            <a:off x="251520" y="332656"/>
            <a:ext cx="4896544" cy="2232248"/>
          </a:xfrm>
        </p:spPr>
        <p:txBody>
          <a:bodyPr/>
          <a:lstStyle/>
          <a:p>
            <a:pPr algn="ctr"/>
            <a:r>
              <a:rPr lang="en-US" b="1" dirty="0"/>
              <a:t>Round </a:t>
            </a:r>
            <a:r>
              <a:rPr lang="en-US" b="1" dirty="0" smtClean="0"/>
              <a:t>Table</a:t>
            </a:r>
            <a:br>
              <a:rPr lang="en-US" b="1" dirty="0" smtClean="0"/>
            </a:br>
            <a:r>
              <a:rPr lang="en-US" b="1" dirty="0" smtClean="0"/>
              <a:t> </a:t>
            </a:r>
            <a:r>
              <a:rPr lang="en-US" b="1" dirty="0"/>
              <a:t>(club)</a:t>
            </a:r>
            <a:br>
              <a:rPr lang="en-US" b="1" dirty="0"/>
            </a:br>
            <a:endParaRPr lang="uk-UA" dirty="0"/>
          </a:p>
        </p:txBody>
      </p:sp>
      <p:sp>
        <p:nvSpPr>
          <p:cNvPr id="4" name="Объект 3"/>
          <p:cNvSpPr>
            <a:spLocks noGrp="1"/>
          </p:cNvSpPr>
          <p:nvPr>
            <p:ph idx="1"/>
          </p:nvPr>
        </p:nvSpPr>
        <p:spPr/>
        <p:txBody>
          <a:bodyPr/>
          <a:lstStyle/>
          <a:p>
            <a:endParaRPr lang="uk-UA"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56454" y="764704"/>
            <a:ext cx="4968552" cy="60769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424181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University of King's College</a:t>
            </a:r>
            <a:endParaRPr lang="uk-UA" dirty="0"/>
          </a:p>
        </p:txBody>
      </p:sp>
      <p:sp>
        <p:nvSpPr>
          <p:cNvPr id="3" name="Объект 2"/>
          <p:cNvSpPr>
            <a:spLocks noGrp="1"/>
          </p:cNvSpPr>
          <p:nvPr>
            <p:ph sz="quarter" idx="13"/>
          </p:nvPr>
        </p:nvSpPr>
        <p:spPr>
          <a:xfrm>
            <a:off x="251520" y="1556792"/>
            <a:ext cx="4247327" cy="4968552"/>
          </a:xfrm>
        </p:spPr>
        <p:txBody>
          <a:bodyPr>
            <a:noAutofit/>
          </a:bodyPr>
          <a:lstStyle/>
          <a:p>
            <a:r>
              <a:rPr lang="en-US" sz="1400" b="1" i="1" dirty="0"/>
              <a:t>Motto	</a:t>
            </a:r>
            <a:r>
              <a:rPr lang="en-US" sz="1400" b="1" i="1" dirty="0" err="1"/>
              <a:t>Deo</a:t>
            </a:r>
            <a:r>
              <a:rPr lang="en-US" sz="1400" b="1" i="1" dirty="0"/>
              <a:t> </a:t>
            </a:r>
            <a:r>
              <a:rPr lang="en-US" sz="1400" b="1" i="1" dirty="0" err="1"/>
              <a:t>Legi</a:t>
            </a:r>
            <a:r>
              <a:rPr lang="en-US" sz="1400" b="1" i="1" dirty="0"/>
              <a:t> </a:t>
            </a:r>
            <a:r>
              <a:rPr lang="en-US" sz="1400" b="1" i="1" dirty="0" err="1"/>
              <a:t>Regi</a:t>
            </a:r>
            <a:r>
              <a:rPr lang="en-US" sz="1400" b="1" i="1" dirty="0"/>
              <a:t> </a:t>
            </a:r>
            <a:r>
              <a:rPr lang="en-US" sz="1400" b="1" i="1" dirty="0" err="1"/>
              <a:t>Gregi</a:t>
            </a:r>
            <a:endParaRPr lang="en-US" sz="1400" b="1" i="1" dirty="0"/>
          </a:p>
          <a:p>
            <a:r>
              <a:rPr lang="en-US" sz="1400" b="1" i="1" dirty="0"/>
              <a:t>Motto in English	For God, Law, King, People</a:t>
            </a:r>
          </a:p>
          <a:p>
            <a:r>
              <a:rPr lang="en-US" sz="1400" b="1" i="1" dirty="0"/>
              <a:t>Established	1789</a:t>
            </a:r>
          </a:p>
          <a:p>
            <a:r>
              <a:rPr lang="en-US" sz="1400" b="1" i="1" dirty="0"/>
              <a:t>Type	Liberal arts university</a:t>
            </a:r>
          </a:p>
          <a:p>
            <a:r>
              <a:rPr lang="en-US" sz="1400" b="1" i="1" dirty="0"/>
              <a:t>Endowment	$51.4 million</a:t>
            </a:r>
          </a:p>
          <a:p>
            <a:r>
              <a:rPr lang="en-US" sz="1400" b="1" i="1" dirty="0"/>
              <a:t>Chancellor	The </a:t>
            </a:r>
            <a:r>
              <a:rPr lang="en-US" sz="1400" b="1" i="1" dirty="0" err="1"/>
              <a:t>Honourable</a:t>
            </a:r>
            <a:r>
              <a:rPr lang="en-US" sz="1400" b="1" i="1" dirty="0"/>
              <a:t> Michael Arthur Meighen, QC</a:t>
            </a:r>
          </a:p>
          <a:p>
            <a:r>
              <a:rPr lang="en-US" sz="1400" b="1" i="1" dirty="0"/>
              <a:t>President	</a:t>
            </a:r>
            <a:r>
              <a:rPr lang="en-US" sz="1400" b="1" i="1" dirty="0" err="1"/>
              <a:t>Dr</a:t>
            </a:r>
            <a:r>
              <a:rPr lang="en-US" sz="1400" b="1" i="1" dirty="0"/>
              <a:t> George Cooper [1]</a:t>
            </a:r>
          </a:p>
          <a:p>
            <a:r>
              <a:rPr lang="en-US" sz="1400" b="1" i="1" dirty="0"/>
              <a:t>Visitor	The Bishop of Nova Scotia and Prince Edward Island ex officio</a:t>
            </a:r>
          </a:p>
          <a:p>
            <a:r>
              <a:rPr lang="en-US" sz="1400" b="1" i="1" dirty="0"/>
              <a:t>Academic staff	64</a:t>
            </a:r>
          </a:p>
          <a:p>
            <a:r>
              <a:rPr lang="en-US" sz="1400" b="1" i="1" dirty="0"/>
              <a:t>Students	1,190[2]</a:t>
            </a:r>
          </a:p>
          <a:p>
            <a:r>
              <a:rPr lang="en-US" sz="1400" b="1" i="1" dirty="0"/>
              <a:t>Undergraduates	1,180</a:t>
            </a:r>
          </a:p>
          <a:p>
            <a:r>
              <a:rPr lang="en-US" sz="1400" b="1" i="1" dirty="0"/>
              <a:t>Postgraduates	10</a:t>
            </a:r>
          </a:p>
          <a:p>
            <a:r>
              <a:rPr lang="en-US" sz="1400" b="1" i="1" dirty="0"/>
              <a:t>Location	Halifax, Nova Scotia, Canada</a:t>
            </a:r>
          </a:p>
          <a:p>
            <a:r>
              <a:rPr lang="en-US" sz="1400" b="1" i="1" dirty="0"/>
              <a:t>Campus	Urban, 5-acre (2.02 ha) site on the campus of Dalhousie University</a:t>
            </a:r>
          </a:p>
          <a:p>
            <a:r>
              <a:rPr lang="en-US" sz="1400" b="1" i="1" dirty="0" err="1"/>
              <a:t>Colours</a:t>
            </a:r>
            <a:r>
              <a:rPr lang="en-US" sz="1400" b="1" i="1" dirty="0"/>
              <a:t>	Blue      and White     </a:t>
            </a:r>
          </a:p>
          <a:p>
            <a:r>
              <a:rPr lang="en-US" sz="1400" b="1" i="1" dirty="0"/>
              <a:t>Affiliations	AUCC, Dalhousie University, CUP.</a:t>
            </a:r>
          </a:p>
          <a:p>
            <a:r>
              <a:rPr lang="en-US" sz="1400" b="1" i="1" dirty="0"/>
              <a:t>Website	http://www.ukings.ca/</a:t>
            </a:r>
            <a:endParaRPr lang="uk-UA" sz="1400" b="1" i="1" dirty="0"/>
          </a:p>
        </p:txBody>
      </p:sp>
      <p:sp>
        <p:nvSpPr>
          <p:cNvPr id="4" name="Объект 3"/>
          <p:cNvSpPr>
            <a:spLocks noGrp="1"/>
          </p:cNvSpPr>
          <p:nvPr>
            <p:ph sz="quarter" idx="14"/>
          </p:nvPr>
        </p:nvSpPr>
        <p:spPr/>
        <p:txBody>
          <a:bodyPr/>
          <a:lstStyle/>
          <a:p>
            <a:endParaRPr lang="uk-U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0" y="1310803"/>
            <a:ext cx="3960440" cy="52145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2799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a:t>NeocoreGames</a:t>
            </a:r>
            <a:endParaRPr lang="uk-UA" dirty="0"/>
          </a:p>
        </p:txBody>
      </p:sp>
      <p:sp>
        <p:nvSpPr>
          <p:cNvPr id="3" name="Объект 2"/>
          <p:cNvSpPr>
            <a:spLocks noGrp="1"/>
          </p:cNvSpPr>
          <p:nvPr>
            <p:ph sz="quarter" idx="13"/>
          </p:nvPr>
        </p:nvSpPr>
        <p:spPr/>
        <p:txBody>
          <a:bodyPr/>
          <a:lstStyle/>
          <a:p>
            <a:endParaRPr lang="uk-UA" dirty="0"/>
          </a:p>
        </p:txBody>
      </p:sp>
      <p:sp>
        <p:nvSpPr>
          <p:cNvPr id="4" name="Объект 3"/>
          <p:cNvSpPr>
            <a:spLocks noGrp="1"/>
          </p:cNvSpPr>
          <p:nvPr>
            <p:ph sz="quarter" idx="14"/>
          </p:nvPr>
        </p:nvSpPr>
        <p:spPr>
          <a:xfrm>
            <a:off x="4645152" y="2060848"/>
            <a:ext cx="3822192" cy="4608512"/>
          </a:xfrm>
        </p:spPr>
        <p:txBody>
          <a:bodyPr>
            <a:noAutofit/>
          </a:bodyPr>
          <a:lstStyle/>
          <a:p>
            <a:r>
              <a:rPr lang="en-US" sz="1600" b="1" i="1" dirty="0"/>
              <a:t>Industry	Video Games</a:t>
            </a:r>
          </a:p>
          <a:p>
            <a:r>
              <a:rPr lang="en-US" sz="1600" b="1" i="1" dirty="0"/>
              <a:t>Founded	2005</a:t>
            </a:r>
          </a:p>
          <a:p>
            <a:r>
              <a:rPr lang="en-US" sz="1600" b="1" i="1" dirty="0"/>
              <a:t>Headquarters	Budapest, Hungary</a:t>
            </a:r>
          </a:p>
          <a:p>
            <a:r>
              <a:rPr lang="en-US" sz="1600" b="1" i="1" dirty="0"/>
              <a:t>Products	</a:t>
            </a:r>
          </a:p>
          <a:p>
            <a:r>
              <a:rPr lang="en-US" sz="1600" b="1" i="1" dirty="0"/>
              <a:t>King Arthur: The Role-playing </a:t>
            </a:r>
            <a:r>
              <a:rPr lang="en-US" sz="1600" b="1" i="1" dirty="0" err="1"/>
              <a:t>Wargame</a:t>
            </a:r>
            <a:endParaRPr lang="en-US" sz="1600" b="1" i="1" dirty="0"/>
          </a:p>
          <a:p>
            <a:endParaRPr lang="en-US" sz="1600" b="1" i="1" dirty="0"/>
          </a:p>
          <a:p>
            <a:r>
              <a:rPr lang="en-US" sz="1600" b="1" i="1" dirty="0"/>
              <a:t>King Arthur II: The Role-playing </a:t>
            </a:r>
            <a:r>
              <a:rPr lang="en-US" sz="1600" b="1" i="1" dirty="0" err="1"/>
              <a:t>Wargame</a:t>
            </a:r>
            <a:endParaRPr lang="en-US" sz="1600" b="1" i="1" dirty="0"/>
          </a:p>
          <a:p>
            <a:endParaRPr lang="en-US" sz="1600" b="1" i="1" dirty="0"/>
          </a:p>
          <a:p>
            <a:r>
              <a:rPr lang="en-US" sz="1600" b="1" i="1" dirty="0"/>
              <a:t>The Incredible Adventures of Van </a:t>
            </a:r>
            <a:r>
              <a:rPr lang="en-US" sz="1600" b="1" i="1" dirty="0" err="1"/>
              <a:t>Helsing</a:t>
            </a:r>
            <a:endParaRPr lang="en-US" sz="1600" b="1" i="1" dirty="0"/>
          </a:p>
          <a:p>
            <a:r>
              <a:rPr lang="en-US" sz="1600" b="1" i="1" dirty="0"/>
              <a:t>Broken Sea</a:t>
            </a:r>
          </a:p>
          <a:p>
            <a:r>
              <a:rPr lang="en-US" sz="1600" b="1" i="1" dirty="0"/>
              <a:t>Website	</a:t>
            </a:r>
            <a:r>
              <a:rPr lang="en-US" sz="1600" b="1" i="1" dirty="0" err="1"/>
              <a:t>NeocoreGames</a:t>
            </a:r>
            <a:r>
              <a:rPr lang="en-US" sz="1600" b="1" i="1" dirty="0"/>
              <a:t> Developer Blog</a:t>
            </a:r>
            <a:endParaRPr lang="uk-UA" sz="1600" b="1" i="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6061" y="2564904"/>
            <a:ext cx="3843931" cy="3672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344329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7"/>
            <a:ext cx="8424936" cy="6463308"/>
          </a:xfrm>
          <a:prstGeom prst="rect">
            <a:avLst/>
          </a:prstGeom>
        </p:spPr>
        <p:txBody>
          <a:bodyPr wrap="square">
            <a:spAutoFit/>
          </a:bodyPr>
          <a:lstStyle/>
          <a:p>
            <a:pPr algn="ctr"/>
            <a:r>
              <a:rPr lang="ru-RU" b="1" dirty="0" err="1" smtClean="0"/>
              <a:t>Висновки</a:t>
            </a:r>
            <a:endParaRPr lang="ru-RU" dirty="0"/>
          </a:p>
          <a:p>
            <a:r>
              <a:rPr lang="ru-RU" dirty="0"/>
              <a:t>          </a:t>
            </a:r>
            <a:r>
              <a:rPr lang="ru-RU" b="1" i="1" dirty="0"/>
              <a:t>Нами </a:t>
            </a:r>
            <a:r>
              <a:rPr lang="ru-RU" b="1" i="1" dirty="0" err="1"/>
              <a:t>була</a:t>
            </a:r>
            <a:r>
              <a:rPr lang="ru-RU" b="1" i="1" dirty="0"/>
              <a:t> </a:t>
            </a:r>
            <a:r>
              <a:rPr lang="ru-RU" b="1" i="1" dirty="0" err="1"/>
              <a:t>зроблена</a:t>
            </a:r>
            <a:r>
              <a:rPr lang="ru-RU" b="1" i="1" dirty="0"/>
              <a:t> </a:t>
            </a:r>
            <a:r>
              <a:rPr lang="ru-RU" b="1" i="1" dirty="0" err="1"/>
              <a:t>спроба</a:t>
            </a:r>
            <a:r>
              <a:rPr lang="ru-RU" b="1" i="1" dirty="0"/>
              <a:t> </a:t>
            </a:r>
            <a:r>
              <a:rPr lang="ru-RU" b="1" i="1" dirty="0" err="1"/>
              <a:t>дослідити</a:t>
            </a:r>
            <a:r>
              <a:rPr lang="ru-RU" b="1" i="1" dirty="0"/>
              <a:t>  </a:t>
            </a:r>
            <a:r>
              <a:rPr lang="ru-RU" b="1" i="1" dirty="0" err="1"/>
              <a:t>приклади</a:t>
            </a:r>
            <a:r>
              <a:rPr lang="ru-RU" b="1" i="1" dirty="0"/>
              <a:t> </a:t>
            </a:r>
            <a:r>
              <a:rPr lang="ru-RU" b="1" i="1" dirty="0" err="1"/>
              <a:t>причетності</a:t>
            </a:r>
            <a:r>
              <a:rPr lang="ru-RU" b="1" i="1" dirty="0"/>
              <a:t> </a:t>
            </a:r>
            <a:r>
              <a:rPr lang="ru-RU" b="1" i="1" dirty="0" err="1"/>
              <a:t>реалій</a:t>
            </a:r>
            <a:r>
              <a:rPr lang="ru-RU" b="1" i="1" dirty="0"/>
              <a:t> і </a:t>
            </a:r>
            <a:r>
              <a:rPr lang="ru-RU" b="1" i="1" dirty="0" err="1"/>
              <a:t>продуктів</a:t>
            </a:r>
            <a:r>
              <a:rPr lang="ru-RU" b="1" i="1" dirty="0"/>
              <a:t> США до </a:t>
            </a:r>
            <a:r>
              <a:rPr lang="ru-RU" b="1" i="1" dirty="0" err="1"/>
              <a:t>світу</a:t>
            </a:r>
            <a:r>
              <a:rPr lang="ru-RU" b="1" i="1" dirty="0"/>
              <a:t> легенд про </a:t>
            </a:r>
            <a:r>
              <a:rPr lang="ru-RU" b="1" i="1" dirty="0" err="1"/>
              <a:t>британського</a:t>
            </a:r>
            <a:r>
              <a:rPr lang="ru-RU" b="1" i="1" dirty="0"/>
              <a:t> короля Артура та </a:t>
            </a:r>
            <a:r>
              <a:rPr lang="ru-RU" b="1" i="1" dirty="0" err="1"/>
              <a:t>лицарів</a:t>
            </a:r>
            <a:r>
              <a:rPr lang="ru-RU" b="1" i="1" dirty="0"/>
              <a:t> Круглого столу. </a:t>
            </a:r>
            <a:r>
              <a:rPr lang="ru-RU" b="1" i="1" dirty="0" err="1"/>
              <a:t>Багато</a:t>
            </a:r>
            <a:r>
              <a:rPr lang="ru-RU" b="1" i="1" dirty="0"/>
              <a:t> людей читали </a:t>
            </a:r>
            <a:r>
              <a:rPr lang="ru-RU" b="1" i="1" dirty="0" err="1"/>
              <a:t>легенди</a:t>
            </a:r>
            <a:r>
              <a:rPr lang="ru-RU" b="1" i="1" dirty="0"/>
              <a:t> про Короля Артура і </a:t>
            </a:r>
            <a:r>
              <a:rPr lang="ru-RU" b="1" i="1" dirty="0" err="1"/>
              <a:t>його</a:t>
            </a:r>
            <a:r>
              <a:rPr lang="ru-RU" b="1" i="1" dirty="0"/>
              <a:t> </a:t>
            </a:r>
            <a:r>
              <a:rPr lang="ru-RU" b="1" i="1" dirty="0" err="1"/>
              <a:t>лицарів</a:t>
            </a:r>
            <a:r>
              <a:rPr lang="ru-RU" b="1" i="1" dirty="0"/>
              <a:t>. </a:t>
            </a:r>
            <a:r>
              <a:rPr lang="ru-RU" b="1" i="1" dirty="0" smtClean="0"/>
              <a:t> </a:t>
            </a:r>
            <a:r>
              <a:rPr lang="ru-RU" b="1" i="1" dirty="0" err="1"/>
              <a:t>Знаменитий</a:t>
            </a:r>
            <a:r>
              <a:rPr lang="ru-RU" b="1" i="1" dirty="0"/>
              <a:t> </a:t>
            </a:r>
            <a:r>
              <a:rPr lang="ru-RU" b="1" i="1" dirty="0" err="1"/>
              <a:t>Круглий</a:t>
            </a:r>
            <a:r>
              <a:rPr lang="ru-RU" b="1" i="1" dirty="0"/>
              <a:t> </a:t>
            </a:r>
            <a:r>
              <a:rPr lang="ru-RU" b="1" i="1" dirty="0" err="1"/>
              <a:t>Стіл</a:t>
            </a:r>
            <a:r>
              <a:rPr lang="ru-RU" b="1" i="1" dirty="0"/>
              <a:t> </a:t>
            </a:r>
            <a:r>
              <a:rPr lang="ru-RU" b="1" i="1" dirty="0" err="1"/>
              <a:t>був</a:t>
            </a:r>
            <a:r>
              <a:rPr lang="ru-RU" b="1" i="1" dirty="0"/>
              <a:t> </a:t>
            </a:r>
            <a:r>
              <a:rPr lang="ru-RU" b="1" i="1" dirty="0" err="1"/>
              <a:t>використаний</a:t>
            </a:r>
            <a:r>
              <a:rPr lang="ru-RU" b="1" i="1" dirty="0"/>
              <a:t> Королем Артуром і </a:t>
            </a:r>
            <a:r>
              <a:rPr lang="ru-RU" b="1" i="1" dirty="0" err="1"/>
              <a:t>його</a:t>
            </a:r>
            <a:r>
              <a:rPr lang="ru-RU" b="1" i="1" dirty="0"/>
              <a:t> </a:t>
            </a:r>
            <a:r>
              <a:rPr lang="ru-RU" b="1" i="1" dirty="0" err="1"/>
              <a:t>лицарями</a:t>
            </a:r>
            <a:r>
              <a:rPr lang="ru-RU" b="1" i="1" dirty="0"/>
              <a:t>, </a:t>
            </a:r>
            <a:r>
              <a:rPr lang="ru-RU" b="1" i="1" dirty="0" err="1"/>
              <a:t>щоб</a:t>
            </a:r>
            <a:r>
              <a:rPr lang="ru-RU" b="1" i="1" dirty="0"/>
              <a:t> </a:t>
            </a:r>
            <a:r>
              <a:rPr lang="ru-RU" b="1" i="1" dirty="0" err="1"/>
              <a:t>показати</a:t>
            </a:r>
            <a:r>
              <a:rPr lang="ru-RU" b="1" i="1" dirty="0"/>
              <a:t>, </a:t>
            </a:r>
            <a:r>
              <a:rPr lang="ru-RU" b="1" i="1" dirty="0" err="1"/>
              <a:t>що</a:t>
            </a:r>
            <a:r>
              <a:rPr lang="ru-RU" b="1" i="1" dirty="0"/>
              <a:t> </a:t>
            </a:r>
            <a:r>
              <a:rPr lang="ru-RU" b="1" i="1" dirty="0" err="1"/>
              <a:t>всі</a:t>
            </a:r>
            <a:r>
              <a:rPr lang="ru-RU" b="1" i="1" dirty="0"/>
              <a:t> вони </a:t>
            </a:r>
            <a:r>
              <a:rPr lang="ru-RU" b="1" i="1" dirty="0" err="1"/>
              <a:t>були</a:t>
            </a:r>
            <a:r>
              <a:rPr lang="ru-RU" b="1" i="1" dirty="0"/>
              <a:t> </a:t>
            </a:r>
            <a:r>
              <a:rPr lang="ru-RU" b="1" i="1" dirty="0" err="1"/>
              <a:t>рівні</a:t>
            </a:r>
            <a:r>
              <a:rPr lang="ru-RU" b="1" i="1" dirty="0"/>
              <a:t>. Ми </a:t>
            </a:r>
            <a:r>
              <a:rPr lang="ru-RU" b="1" i="1" dirty="0" err="1"/>
              <a:t>можливо</a:t>
            </a:r>
            <a:r>
              <a:rPr lang="ru-RU" b="1" i="1" dirty="0"/>
              <a:t> </a:t>
            </a:r>
            <a:r>
              <a:rPr lang="ru-RU" b="1" i="1" dirty="0" err="1"/>
              <a:t>ніколи</a:t>
            </a:r>
            <a:r>
              <a:rPr lang="ru-RU" b="1" i="1" dirty="0"/>
              <a:t> не </a:t>
            </a:r>
            <a:r>
              <a:rPr lang="ru-RU" b="1" i="1" dirty="0" err="1"/>
              <a:t>взнаємо</a:t>
            </a:r>
            <a:r>
              <a:rPr lang="ru-RU" b="1" i="1" dirty="0"/>
              <a:t> </a:t>
            </a:r>
            <a:r>
              <a:rPr lang="ru-RU" b="1" i="1" dirty="0" err="1"/>
              <a:t>всіх</a:t>
            </a:r>
            <a:r>
              <a:rPr lang="ru-RU" b="1" i="1" dirty="0"/>
              <a:t> </a:t>
            </a:r>
            <a:r>
              <a:rPr lang="ru-RU" b="1" i="1" dirty="0" err="1"/>
              <a:t>фактів</a:t>
            </a:r>
            <a:r>
              <a:rPr lang="ru-RU" b="1" i="1" dirty="0"/>
              <a:t> про Короля Артура. </a:t>
            </a:r>
            <a:r>
              <a:rPr lang="ru-RU" b="1" i="1" dirty="0" smtClean="0"/>
              <a:t>Та </a:t>
            </a:r>
            <a:r>
              <a:rPr lang="ru-RU" b="1" i="1" dirty="0"/>
              <a:t>все ж  ми </a:t>
            </a:r>
            <a:r>
              <a:rPr lang="ru-RU" b="1" i="1" dirty="0" err="1"/>
              <a:t>спробували</a:t>
            </a:r>
            <a:r>
              <a:rPr lang="ru-RU" b="1" i="1" dirty="0"/>
              <a:t> </a:t>
            </a:r>
            <a:r>
              <a:rPr lang="ru-RU" b="1" i="1" dirty="0" err="1"/>
              <a:t>дослідити</a:t>
            </a:r>
            <a:r>
              <a:rPr lang="ru-RU" b="1" i="1" dirty="0"/>
              <a:t> </a:t>
            </a:r>
            <a:r>
              <a:rPr lang="ru-RU" b="1" i="1" dirty="0" err="1"/>
              <a:t>методи</a:t>
            </a:r>
            <a:r>
              <a:rPr lang="ru-RU" b="1" i="1" dirty="0"/>
              <a:t> і </a:t>
            </a:r>
            <a:r>
              <a:rPr lang="ru-RU" b="1" i="1" dirty="0" err="1"/>
              <a:t>прийоми</a:t>
            </a:r>
            <a:r>
              <a:rPr lang="ru-RU" b="1" i="1" dirty="0"/>
              <a:t> </a:t>
            </a:r>
            <a:r>
              <a:rPr lang="ru-RU" b="1" i="1" dirty="0" err="1"/>
              <a:t>використання</a:t>
            </a:r>
            <a:r>
              <a:rPr lang="ru-RU" b="1" i="1" dirty="0"/>
              <a:t> </a:t>
            </a:r>
            <a:r>
              <a:rPr lang="ru-RU" b="1" i="1" dirty="0" err="1"/>
              <a:t>імені</a:t>
            </a:r>
            <a:r>
              <a:rPr lang="ru-RU" b="1" i="1" dirty="0"/>
              <a:t> та образу </a:t>
            </a:r>
            <a:r>
              <a:rPr lang="ru-RU" b="1" i="1" dirty="0" err="1"/>
              <a:t>англійського</a:t>
            </a:r>
            <a:r>
              <a:rPr lang="ru-RU" b="1" i="1" dirty="0"/>
              <a:t> короля Артура і ряду </a:t>
            </a:r>
            <a:r>
              <a:rPr lang="ru-RU" b="1" i="1" dirty="0" err="1"/>
              <a:t>героїв</a:t>
            </a:r>
            <a:r>
              <a:rPr lang="ru-RU" b="1" i="1" dirty="0"/>
              <a:t> легенд про </a:t>
            </a:r>
            <a:r>
              <a:rPr lang="ru-RU" b="1" i="1" dirty="0" err="1"/>
              <a:t>Круглий</a:t>
            </a:r>
            <a:r>
              <a:rPr lang="ru-RU" b="1" i="1" dirty="0"/>
              <a:t> </a:t>
            </a:r>
            <a:r>
              <a:rPr lang="ru-RU" b="1" i="1" dirty="0" err="1"/>
              <a:t>стіл</a:t>
            </a:r>
            <a:r>
              <a:rPr lang="ru-RU" b="1" i="1" dirty="0"/>
              <a:t> в </a:t>
            </a:r>
            <a:r>
              <a:rPr lang="ru-RU" b="1" i="1" dirty="0" err="1"/>
              <a:t>американській</a:t>
            </a:r>
            <a:r>
              <a:rPr lang="ru-RU" b="1" i="1" dirty="0"/>
              <a:t> </a:t>
            </a:r>
            <a:r>
              <a:rPr lang="ru-RU" b="1" i="1" dirty="0" err="1"/>
              <a:t>масовій</a:t>
            </a:r>
            <a:r>
              <a:rPr lang="ru-RU" b="1" i="1" dirty="0"/>
              <a:t> </a:t>
            </a:r>
            <a:r>
              <a:rPr lang="ru-RU" b="1" i="1" dirty="0" err="1"/>
              <a:t>культурі</a:t>
            </a:r>
            <a:r>
              <a:rPr lang="ru-RU" b="1" i="1" dirty="0"/>
              <a:t> 19 -20 </a:t>
            </a:r>
            <a:r>
              <a:rPr lang="ru-RU" b="1" i="1" dirty="0" err="1"/>
              <a:t>століття</a:t>
            </a:r>
            <a:r>
              <a:rPr lang="ru-RU" b="1" i="1" dirty="0"/>
              <a:t>, </a:t>
            </a:r>
            <a:r>
              <a:rPr lang="ru-RU" b="1" i="1" dirty="0" err="1"/>
              <a:t>розглянули</a:t>
            </a:r>
            <a:r>
              <a:rPr lang="ru-RU" b="1" i="1" dirty="0"/>
              <a:t> </a:t>
            </a:r>
            <a:r>
              <a:rPr lang="ru-RU" b="1" i="1" dirty="0" err="1"/>
              <a:t>особливості</a:t>
            </a:r>
            <a:r>
              <a:rPr lang="ru-RU" b="1" i="1" dirty="0"/>
              <a:t> </a:t>
            </a:r>
            <a:r>
              <a:rPr lang="ru-RU" b="1" i="1" dirty="0" err="1"/>
              <a:t>використання</a:t>
            </a:r>
            <a:r>
              <a:rPr lang="ru-RU" b="1" i="1" dirty="0"/>
              <a:t> </a:t>
            </a:r>
            <a:r>
              <a:rPr lang="ru-RU" b="1" i="1" dirty="0" err="1"/>
              <a:t>позитивних</a:t>
            </a:r>
            <a:r>
              <a:rPr lang="ru-RU" b="1" i="1" dirty="0"/>
              <a:t> рис образу короля </a:t>
            </a:r>
            <a:r>
              <a:rPr lang="ru-RU" b="1" i="1" dirty="0" err="1"/>
              <a:t>бритів</a:t>
            </a:r>
            <a:r>
              <a:rPr lang="ru-RU" b="1" i="1" dirty="0"/>
              <a:t> Артура в </a:t>
            </a:r>
            <a:r>
              <a:rPr lang="ru-RU" b="1" i="1" dirty="0" err="1"/>
              <a:t>політиці</a:t>
            </a:r>
            <a:r>
              <a:rPr lang="ru-RU" b="1" i="1" dirty="0"/>
              <a:t>, </a:t>
            </a:r>
            <a:r>
              <a:rPr lang="ru-RU" b="1" i="1" dirty="0" err="1"/>
              <a:t>мистецтві</a:t>
            </a:r>
            <a:r>
              <a:rPr lang="ru-RU" b="1" i="1" dirty="0"/>
              <a:t> та </a:t>
            </a:r>
            <a:r>
              <a:rPr lang="ru-RU" b="1" i="1" dirty="0" err="1"/>
              <a:t>комерції</a:t>
            </a:r>
            <a:r>
              <a:rPr lang="ru-RU" b="1" i="1" dirty="0"/>
              <a:t>.</a:t>
            </a:r>
          </a:p>
          <a:p>
            <a:r>
              <a:rPr lang="ru-RU" b="1" i="1" dirty="0"/>
              <a:t>             Легенда про Короля Артура </a:t>
            </a:r>
            <a:r>
              <a:rPr lang="ru-RU" b="1" i="1" dirty="0" err="1"/>
              <a:t>має</a:t>
            </a:r>
            <a:r>
              <a:rPr lang="ru-RU" b="1" i="1" dirty="0"/>
              <a:t> </a:t>
            </a:r>
            <a:r>
              <a:rPr lang="ru-RU" b="1" i="1" dirty="0" err="1"/>
              <a:t>власні</a:t>
            </a:r>
            <a:r>
              <a:rPr lang="ru-RU" b="1" i="1" dirty="0"/>
              <a:t> </a:t>
            </a:r>
            <a:r>
              <a:rPr lang="ru-RU" b="1" i="1" dirty="0" err="1"/>
              <a:t>позачасові</a:t>
            </a:r>
            <a:r>
              <a:rPr lang="ru-RU" b="1" i="1" dirty="0"/>
              <a:t> </a:t>
            </a:r>
            <a:r>
              <a:rPr lang="ru-RU" b="1" i="1" dirty="0" err="1"/>
              <a:t>істини</a:t>
            </a:r>
            <a:r>
              <a:rPr lang="ru-RU" b="1" i="1" dirty="0"/>
              <a:t>. Ось </a:t>
            </a:r>
            <a:r>
              <a:rPr lang="ru-RU" b="1" i="1" dirty="0" err="1"/>
              <a:t>чому</a:t>
            </a:r>
            <a:r>
              <a:rPr lang="ru-RU" b="1" i="1" dirty="0"/>
              <a:t> люди, </a:t>
            </a:r>
            <a:r>
              <a:rPr lang="ru-RU" b="1" i="1" dirty="0" err="1"/>
              <a:t>переказують</a:t>
            </a:r>
            <a:r>
              <a:rPr lang="ru-RU" b="1" i="1" dirty="0"/>
              <a:t> </a:t>
            </a:r>
            <a:r>
              <a:rPr lang="ru-RU" b="1" i="1" dirty="0" err="1"/>
              <a:t>розповіді</a:t>
            </a:r>
            <a:r>
              <a:rPr lang="ru-RU" b="1" i="1" dirty="0"/>
              <a:t> про Короля Артура і </a:t>
            </a:r>
            <a:r>
              <a:rPr lang="ru-RU" b="1" i="1" dirty="0" err="1"/>
              <a:t>лицарів</a:t>
            </a:r>
            <a:r>
              <a:rPr lang="ru-RU" b="1" i="1" dirty="0"/>
              <a:t> Круглого Столу </a:t>
            </a:r>
            <a:r>
              <a:rPr lang="ru-RU" b="1" i="1" dirty="0" err="1"/>
              <a:t>принаймні</a:t>
            </a:r>
            <a:r>
              <a:rPr lang="ru-RU" b="1" i="1" dirty="0"/>
              <a:t>  </a:t>
            </a:r>
            <a:r>
              <a:rPr lang="ru-RU" b="1" i="1" dirty="0" err="1"/>
              <a:t>тисячі</a:t>
            </a:r>
            <a:r>
              <a:rPr lang="ru-RU" b="1" i="1" dirty="0"/>
              <a:t> </a:t>
            </a:r>
            <a:r>
              <a:rPr lang="ru-RU" b="1" i="1" dirty="0" err="1"/>
              <a:t>років</a:t>
            </a:r>
            <a:r>
              <a:rPr lang="ru-RU" b="1" i="1" dirty="0"/>
              <a:t>. В</a:t>
            </a:r>
            <a:r>
              <a:rPr lang="ru-RU" b="1" i="1" dirty="0" smtClean="0"/>
              <a:t> </a:t>
            </a:r>
            <a:r>
              <a:rPr lang="ru-RU" b="1" i="1" dirty="0" err="1"/>
              <a:t>американському</a:t>
            </a:r>
            <a:r>
              <a:rPr lang="ru-RU" b="1" i="1" dirty="0"/>
              <a:t> культурному </a:t>
            </a:r>
            <a:r>
              <a:rPr lang="ru-RU" b="1" i="1" dirty="0" err="1"/>
              <a:t>просторі</a:t>
            </a:r>
            <a:r>
              <a:rPr lang="ru-RU" b="1" i="1" dirty="0"/>
              <a:t> </a:t>
            </a:r>
            <a:r>
              <a:rPr lang="ru-RU" b="1" i="1" dirty="0" err="1"/>
              <a:t>зустрічається</a:t>
            </a:r>
            <a:r>
              <a:rPr lang="ru-RU" b="1" i="1" dirty="0"/>
              <a:t> </a:t>
            </a:r>
            <a:r>
              <a:rPr lang="ru-RU" b="1" i="1" dirty="0" err="1"/>
              <a:t>безліч</a:t>
            </a:r>
            <a:r>
              <a:rPr lang="ru-RU" b="1" i="1" dirty="0"/>
              <a:t> </a:t>
            </a:r>
            <a:r>
              <a:rPr lang="ru-RU" b="1" i="1" dirty="0" err="1"/>
              <a:t>прикладів</a:t>
            </a:r>
            <a:r>
              <a:rPr lang="ru-RU" b="1" i="1" dirty="0"/>
              <a:t> </a:t>
            </a:r>
            <a:r>
              <a:rPr lang="ru-RU" b="1" i="1" dirty="0" err="1"/>
              <a:t>причетності</a:t>
            </a:r>
            <a:r>
              <a:rPr lang="ru-RU" b="1" i="1" dirty="0"/>
              <a:t> </a:t>
            </a:r>
            <a:r>
              <a:rPr lang="ru-RU" b="1" i="1" dirty="0" err="1"/>
              <a:t>реалій</a:t>
            </a:r>
            <a:r>
              <a:rPr lang="ru-RU" b="1" i="1" dirty="0"/>
              <a:t> і </a:t>
            </a:r>
            <a:r>
              <a:rPr lang="ru-RU" b="1" i="1" dirty="0" err="1"/>
              <a:t>продуктів</a:t>
            </a:r>
            <a:r>
              <a:rPr lang="ru-RU" b="1" i="1" dirty="0"/>
              <a:t> США до </a:t>
            </a:r>
            <a:r>
              <a:rPr lang="ru-RU" b="1" i="1" dirty="0" err="1"/>
              <a:t>світу</a:t>
            </a:r>
            <a:r>
              <a:rPr lang="ru-RU" b="1" i="1" dirty="0"/>
              <a:t> легенд про короля </a:t>
            </a:r>
            <a:r>
              <a:rPr lang="ru-RU" b="1" i="1" dirty="0" err="1"/>
              <a:t>бритів</a:t>
            </a:r>
            <a:r>
              <a:rPr lang="ru-RU" b="1" i="1" dirty="0"/>
              <a:t> </a:t>
            </a:r>
            <a:r>
              <a:rPr lang="ru-RU" b="1" i="1" dirty="0" err="1" smtClean="0"/>
              <a:t>Артура.Інтерпретація</a:t>
            </a:r>
            <a:r>
              <a:rPr lang="ru-RU" b="1" i="1" dirty="0" smtClean="0"/>
              <a:t> </a:t>
            </a:r>
            <a:r>
              <a:rPr lang="ru-RU" b="1" i="1" dirty="0"/>
              <a:t>легенд про короля Артура в США </a:t>
            </a:r>
            <a:r>
              <a:rPr lang="ru-RU" b="1" i="1" dirty="0" err="1"/>
              <a:t>перетворює</a:t>
            </a:r>
            <a:r>
              <a:rPr lang="ru-RU" b="1" i="1" dirty="0"/>
              <a:t> короля </a:t>
            </a:r>
            <a:r>
              <a:rPr lang="ru-RU" b="1" i="1" dirty="0" err="1"/>
              <a:t>бритів</a:t>
            </a:r>
            <a:r>
              <a:rPr lang="ru-RU" b="1" i="1" dirty="0"/>
              <a:t> в </a:t>
            </a:r>
            <a:r>
              <a:rPr lang="ru-RU" b="1" i="1" dirty="0" err="1"/>
              <a:t>пізнаваний</a:t>
            </a:r>
            <a:r>
              <a:rPr lang="ru-RU" b="1" i="1" dirty="0"/>
              <a:t> </a:t>
            </a:r>
            <a:r>
              <a:rPr lang="ru-RU" b="1" i="1" dirty="0" err="1"/>
              <a:t>американський</a:t>
            </a:r>
            <a:r>
              <a:rPr lang="ru-RU" b="1" i="1" dirty="0"/>
              <a:t> </a:t>
            </a:r>
            <a:r>
              <a:rPr lang="ru-RU" b="1" i="1" dirty="0" err="1"/>
              <a:t>зразок</a:t>
            </a:r>
            <a:r>
              <a:rPr lang="ru-RU" b="1" i="1" dirty="0"/>
              <a:t>, </a:t>
            </a:r>
            <a:r>
              <a:rPr lang="ru-RU" b="1" i="1" dirty="0" err="1"/>
              <a:t>наділений</a:t>
            </a:r>
            <a:r>
              <a:rPr lang="ru-RU" b="1" i="1" dirty="0"/>
              <a:t> </a:t>
            </a:r>
            <a:r>
              <a:rPr lang="ru-RU" b="1" i="1" dirty="0" err="1"/>
              <a:t>здатністю</a:t>
            </a:r>
            <a:r>
              <a:rPr lang="ru-RU" b="1" i="1" dirty="0"/>
              <a:t> "</a:t>
            </a:r>
            <a:r>
              <a:rPr lang="ru-RU" b="1" i="1" dirty="0" err="1"/>
              <a:t>демократизувати</a:t>
            </a:r>
            <a:r>
              <a:rPr lang="ru-RU" b="1" i="1" dirty="0"/>
              <a:t>" </a:t>
            </a:r>
            <a:r>
              <a:rPr lang="ru-RU" b="1" i="1" dirty="0" err="1"/>
              <a:t>навколишній</a:t>
            </a:r>
            <a:r>
              <a:rPr lang="ru-RU" b="1" i="1" dirty="0"/>
              <a:t> </a:t>
            </a:r>
            <a:r>
              <a:rPr lang="ru-RU" b="1" i="1" dirty="0" err="1"/>
              <a:t>світ</a:t>
            </a:r>
            <a:r>
              <a:rPr lang="ru-RU" b="1" i="1" dirty="0"/>
              <a:t> та </a:t>
            </a:r>
            <a:r>
              <a:rPr lang="ru-RU" b="1" i="1" dirty="0" err="1"/>
              <a:t>популяризувати</a:t>
            </a:r>
            <a:r>
              <a:rPr lang="ru-RU" b="1" i="1" dirty="0"/>
              <a:t> </a:t>
            </a:r>
            <a:r>
              <a:rPr lang="ru-RU" b="1" i="1" dirty="0" err="1"/>
              <a:t>американський</a:t>
            </a:r>
            <a:r>
              <a:rPr lang="ru-RU" b="1" i="1" dirty="0"/>
              <a:t> </a:t>
            </a:r>
            <a:r>
              <a:rPr lang="ru-RU" b="1" i="1" dirty="0" err="1"/>
              <a:t>спосіб</a:t>
            </a:r>
            <a:r>
              <a:rPr lang="ru-RU" b="1" i="1" dirty="0"/>
              <a:t> </a:t>
            </a:r>
            <a:r>
              <a:rPr lang="ru-RU" b="1" i="1" dirty="0" err="1"/>
              <a:t>життя</a:t>
            </a:r>
            <a:r>
              <a:rPr lang="ru-RU" b="1" i="1" dirty="0"/>
              <a:t>. </a:t>
            </a:r>
            <a:r>
              <a:rPr lang="ru-RU" b="1" i="1" dirty="0" err="1"/>
              <a:t>Дослідження</a:t>
            </a:r>
            <a:r>
              <a:rPr lang="ru-RU" b="1" i="1" dirty="0"/>
              <a:t> та </a:t>
            </a:r>
            <a:r>
              <a:rPr lang="ru-RU" b="1" i="1" dirty="0" err="1"/>
              <a:t>узагальнення</a:t>
            </a:r>
            <a:r>
              <a:rPr lang="ru-RU" b="1" i="1" dirty="0"/>
              <a:t> </a:t>
            </a:r>
            <a:r>
              <a:rPr lang="ru-RU" b="1" i="1" dirty="0" err="1"/>
              <a:t>результатів</a:t>
            </a:r>
            <a:r>
              <a:rPr lang="ru-RU" b="1" i="1" dirty="0"/>
              <a:t> </a:t>
            </a:r>
            <a:r>
              <a:rPr lang="ru-RU" b="1" i="1" dirty="0" smtClean="0"/>
              <a:t> </a:t>
            </a:r>
            <a:r>
              <a:rPr lang="ru-RU" b="1" i="1" dirty="0" err="1" smtClean="0"/>
              <a:t>нашої</a:t>
            </a:r>
            <a:r>
              <a:rPr lang="ru-RU" b="1" i="1" dirty="0" smtClean="0"/>
              <a:t> </a:t>
            </a:r>
            <a:r>
              <a:rPr lang="ru-RU" b="1" i="1" dirty="0" err="1" smtClean="0"/>
              <a:t>роботи</a:t>
            </a:r>
            <a:r>
              <a:rPr lang="ru-RU" b="1" i="1" dirty="0" smtClean="0"/>
              <a:t> </a:t>
            </a:r>
            <a:r>
              <a:rPr lang="ru-RU" b="1" i="1" dirty="0"/>
              <a:t>про </a:t>
            </a:r>
            <a:r>
              <a:rPr lang="ru-RU" b="1" i="1" dirty="0" err="1"/>
              <a:t>англійського</a:t>
            </a:r>
            <a:r>
              <a:rPr lang="ru-RU" b="1" i="1" dirty="0"/>
              <a:t> короля Артура та </a:t>
            </a:r>
            <a:r>
              <a:rPr lang="ru-RU" b="1" i="1" dirty="0" err="1"/>
              <a:t>лицарів</a:t>
            </a:r>
            <a:r>
              <a:rPr lang="ru-RU" b="1" i="1" dirty="0"/>
              <a:t> Круглого столу, </a:t>
            </a:r>
            <a:r>
              <a:rPr lang="ru-RU" b="1" i="1" dirty="0" err="1"/>
              <a:t>прийоми</a:t>
            </a:r>
            <a:r>
              <a:rPr lang="ru-RU" b="1" i="1" dirty="0"/>
              <a:t> PR-</a:t>
            </a:r>
            <a:r>
              <a:rPr lang="ru-RU" b="1" i="1" dirty="0" err="1"/>
              <a:t>технологій</a:t>
            </a:r>
            <a:r>
              <a:rPr lang="ru-RU" b="1" i="1" dirty="0"/>
              <a:t> при </a:t>
            </a:r>
            <a:r>
              <a:rPr lang="ru-RU" b="1" i="1" dirty="0" err="1"/>
              <a:t>використанні</a:t>
            </a:r>
            <a:r>
              <a:rPr lang="ru-RU" b="1" i="1" dirty="0"/>
              <a:t> </a:t>
            </a:r>
            <a:r>
              <a:rPr lang="ru-RU" b="1" i="1" dirty="0" err="1"/>
              <a:t>іх</a:t>
            </a:r>
            <a:r>
              <a:rPr lang="ru-RU" b="1" i="1" dirty="0"/>
              <a:t>  </a:t>
            </a:r>
            <a:r>
              <a:rPr lang="ru-RU" b="1" i="1" dirty="0" err="1"/>
              <a:t>імен</a:t>
            </a:r>
            <a:r>
              <a:rPr lang="ru-RU" b="1" i="1" dirty="0"/>
              <a:t> та </a:t>
            </a:r>
            <a:r>
              <a:rPr lang="ru-RU" b="1" i="1" dirty="0" err="1"/>
              <a:t>образів</a:t>
            </a:r>
            <a:r>
              <a:rPr lang="ru-RU" b="1" i="1" dirty="0"/>
              <a:t>, з метою </a:t>
            </a:r>
            <a:r>
              <a:rPr lang="ru-RU" b="1" i="1" dirty="0" err="1"/>
              <a:t>популяризувати</a:t>
            </a:r>
            <a:r>
              <a:rPr lang="ru-RU" b="1" i="1" dirty="0"/>
              <a:t> </a:t>
            </a:r>
            <a:r>
              <a:rPr lang="ru-RU" b="1" i="1" dirty="0" err="1"/>
              <a:t>американський</a:t>
            </a:r>
            <a:r>
              <a:rPr lang="ru-RU" b="1" i="1" dirty="0"/>
              <a:t> </a:t>
            </a:r>
            <a:r>
              <a:rPr lang="ru-RU" b="1" i="1" dirty="0" err="1"/>
              <a:t>спосіб</a:t>
            </a:r>
            <a:r>
              <a:rPr lang="ru-RU" b="1" i="1" dirty="0"/>
              <a:t> </a:t>
            </a:r>
            <a:r>
              <a:rPr lang="ru-RU" b="1" i="1" dirty="0" err="1"/>
              <a:t>життя</a:t>
            </a:r>
            <a:r>
              <a:rPr lang="ru-RU" b="1" i="1" dirty="0"/>
              <a:t>, стане у </a:t>
            </a:r>
            <a:r>
              <a:rPr lang="ru-RU" b="1" i="1" dirty="0" err="1"/>
              <a:t>пригоді</a:t>
            </a:r>
            <a:r>
              <a:rPr lang="ru-RU" b="1" i="1" dirty="0"/>
              <a:t> </a:t>
            </a:r>
            <a:r>
              <a:rPr lang="ru-RU" b="1" i="1" dirty="0" err="1"/>
              <a:t>учням</a:t>
            </a:r>
            <a:r>
              <a:rPr lang="ru-RU" b="1" i="1" dirty="0"/>
              <a:t>, </a:t>
            </a:r>
            <a:r>
              <a:rPr lang="ru-RU" b="1" i="1" dirty="0" err="1"/>
              <a:t>вчителям</a:t>
            </a:r>
            <a:r>
              <a:rPr lang="ru-RU" b="1" i="1" dirty="0"/>
              <a:t> при </a:t>
            </a:r>
            <a:r>
              <a:rPr lang="ru-RU" b="1" i="1" dirty="0" err="1"/>
              <a:t>роботі</a:t>
            </a:r>
            <a:r>
              <a:rPr lang="ru-RU" b="1" i="1" dirty="0"/>
              <a:t> над </a:t>
            </a:r>
            <a:r>
              <a:rPr lang="ru-RU" b="1" i="1" dirty="0" err="1"/>
              <a:t>країнознавчим</a:t>
            </a:r>
            <a:r>
              <a:rPr lang="ru-RU" b="1" i="1" dirty="0"/>
              <a:t> та </a:t>
            </a:r>
            <a:r>
              <a:rPr lang="ru-RU" b="1" i="1" dirty="0" err="1"/>
              <a:t>історичним</a:t>
            </a:r>
            <a:r>
              <a:rPr lang="ru-RU" b="1" i="1" dirty="0"/>
              <a:t> </a:t>
            </a:r>
            <a:r>
              <a:rPr lang="ru-RU" b="1" i="1" dirty="0" err="1"/>
              <a:t>матеріалом</a:t>
            </a:r>
            <a:r>
              <a:rPr lang="ru-RU" b="1" i="1" dirty="0"/>
              <a:t> </a:t>
            </a:r>
            <a:r>
              <a:rPr lang="ru-RU" b="1" i="1" dirty="0" err="1"/>
              <a:t>англомовних</a:t>
            </a:r>
            <a:r>
              <a:rPr lang="ru-RU" b="1" i="1" dirty="0"/>
              <a:t> </a:t>
            </a:r>
            <a:r>
              <a:rPr lang="ru-RU" b="1" i="1" dirty="0" err="1"/>
              <a:t>країн</a:t>
            </a:r>
            <a:r>
              <a:rPr lang="ru-RU" b="1" i="1" dirty="0"/>
              <a:t> </a:t>
            </a:r>
            <a:r>
              <a:rPr lang="ru-RU" b="1" i="1" dirty="0" err="1"/>
              <a:t>світу</a:t>
            </a:r>
            <a:r>
              <a:rPr lang="ru-RU" b="1" i="1" dirty="0"/>
              <a:t>.</a:t>
            </a:r>
          </a:p>
        </p:txBody>
      </p:sp>
    </p:spTree>
    <p:extLst>
      <p:ext uri="{BB962C8B-B14F-4D97-AF65-F5344CB8AC3E}">
        <p14:creationId xmlns:p14="http://schemas.microsoft.com/office/powerpoint/2010/main" xmlns="" val="26896584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20688"/>
            <a:ext cx="7920880" cy="5632311"/>
          </a:xfrm>
          <a:prstGeom prst="rect">
            <a:avLst/>
          </a:prstGeom>
        </p:spPr>
        <p:txBody>
          <a:bodyPr wrap="square">
            <a:spAutoFit/>
          </a:bodyPr>
          <a:lstStyle/>
          <a:p>
            <a:r>
              <a:rPr lang="uk-UA" dirty="0"/>
              <a:t> </a:t>
            </a:r>
            <a:endParaRPr lang="en-US" dirty="0" smtClean="0"/>
          </a:p>
          <a:p>
            <a:r>
              <a:rPr lang="uk-UA" b="1" i="1" dirty="0" smtClean="0"/>
              <a:t>Робота </a:t>
            </a:r>
            <a:r>
              <a:rPr lang="uk-UA" b="1" i="1" dirty="0"/>
              <a:t>присвячена </a:t>
            </a:r>
            <a:r>
              <a:rPr lang="uk-UA" b="1" i="1" dirty="0" err="1"/>
              <a:t>іконізації</a:t>
            </a:r>
            <a:r>
              <a:rPr lang="uk-UA" b="1" i="1" dirty="0"/>
              <a:t>  імені та образу англійського короля Артура і ряду героїв легенд "</a:t>
            </a:r>
            <a:r>
              <a:rPr lang="uk-UA" b="1" i="1" dirty="0" err="1"/>
              <a:t>артурівського</a:t>
            </a:r>
            <a:r>
              <a:rPr lang="uk-UA" b="1" i="1" dirty="0"/>
              <a:t>" циклу в культурі США </a:t>
            </a:r>
            <a:r>
              <a:rPr lang="en-US" b="1" i="1" dirty="0"/>
              <a:t>XX </a:t>
            </a:r>
            <a:r>
              <a:rPr lang="uk-UA" b="1" i="1" dirty="0"/>
              <a:t>століття. Крім ідеологеми "мрії Артура", створеної апаратом Президента США Джона Ф. Кеннеді, в американському культурному просторі зустрічається безліч прикладів причетності реалій і продуктів США до світу легенд про Артура ("</a:t>
            </a:r>
            <a:r>
              <a:rPr lang="uk-UA" b="1" i="1" dirty="0" err="1"/>
              <a:t>артурівська</a:t>
            </a:r>
            <a:r>
              <a:rPr lang="uk-UA" b="1" i="1" dirty="0"/>
              <a:t>" міська та приміська ономастика, "</a:t>
            </a:r>
            <a:r>
              <a:rPr lang="uk-UA" b="1" i="1" dirty="0" err="1"/>
              <a:t>артуризація</a:t>
            </a:r>
            <a:r>
              <a:rPr lang="uk-UA" b="1" i="1" dirty="0"/>
              <a:t>" американського хліба і масових святкових заходів, дитячі ігри тощо). Інтерпретація легенд про короля Артура в США перетворює короля </a:t>
            </a:r>
            <a:r>
              <a:rPr lang="uk-UA" b="1" i="1" dirty="0" err="1"/>
              <a:t>бритів</a:t>
            </a:r>
            <a:r>
              <a:rPr lang="uk-UA" b="1" i="1" dirty="0"/>
              <a:t> в пізнаваний американський зразок, наділений здатністю "демократизувати" навколишній світ та популяризувати американський спосіб життя</a:t>
            </a:r>
            <a:r>
              <a:rPr lang="uk-UA" b="1" i="1" dirty="0" smtClean="0"/>
              <a:t>.</a:t>
            </a:r>
            <a:endParaRPr lang="en-US" b="1" i="1" dirty="0" smtClean="0"/>
          </a:p>
          <a:p>
            <a:endParaRPr lang="uk-UA" b="1" i="1" dirty="0"/>
          </a:p>
          <a:p>
            <a:r>
              <a:rPr lang="uk-UA" b="1" i="1" dirty="0"/>
              <a:t>       </a:t>
            </a:r>
            <a:r>
              <a:rPr lang="en-US" b="1" i="1" dirty="0"/>
              <a:t>The article is focused on iconizing king Arthur in the 20th century American cultural context. Alongside with source evidence of assimilating Arthurian legends as part of Kennedy's Camelot ideology, more Arthurian cultural markers have been found in American civic constructing, consumer-oriented businesses, festivals. Though seemingly anachronistic, the connection of king Arthur to modem and post-modern American society proves paid to have a good service as an apology of democracy's general and accidental faults.</a:t>
            </a:r>
            <a:endParaRPr lang="uk-UA" b="1" i="1" dirty="0"/>
          </a:p>
        </p:txBody>
      </p:sp>
    </p:spTree>
    <p:extLst>
      <p:ext uri="{BB962C8B-B14F-4D97-AF65-F5344CB8AC3E}">
        <p14:creationId xmlns:p14="http://schemas.microsoft.com/office/powerpoint/2010/main" xmlns="" val="4099590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Причетність</a:t>
            </a:r>
            <a:r>
              <a:rPr lang="ru-RU" dirty="0"/>
              <a:t> </a:t>
            </a:r>
            <a:r>
              <a:rPr lang="ru-RU" dirty="0" err="1"/>
              <a:t>реалій</a:t>
            </a:r>
            <a:r>
              <a:rPr lang="ru-RU" dirty="0"/>
              <a:t> і </a:t>
            </a:r>
            <a:r>
              <a:rPr lang="ru-RU" dirty="0" err="1"/>
              <a:t>продуктів</a:t>
            </a:r>
            <a:r>
              <a:rPr lang="ru-RU" dirty="0"/>
              <a:t> США до </a:t>
            </a:r>
            <a:r>
              <a:rPr lang="ru-RU" dirty="0" err="1"/>
              <a:t>світу</a:t>
            </a:r>
            <a:r>
              <a:rPr lang="ru-RU" dirty="0"/>
              <a:t> легенд про короля </a:t>
            </a:r>
            <a:r>
              <a:rPr lang="ru-RU" dirty="0" smtClean="0"/>
              <a:t>Артура</a:t>
            </a:r>
            <a:endParaRPr lang="uk-UA" dirty="0"/>
          </a:p>
        </p:txBody>
      </p:sp>
      <p:sp>
        <p:nvSpPr>
          <p:cNvPr id="3" name="Текст 2"/>
          <p:cNvSpPr>
            <a:spLocks noGrp="1"/>
          </p:cNvSpPr>
          <p:nvPr>
            <p:ph type="body" idx="1"/>
          </p:nvPr>
        </p:nvSpPr>
        <p:spPr/>
        <p:txBody>
          <a:bodyPr>
            <a:normAutofit fontScale="70000" lnSpcReduction="20000"/>
          </a:bodyPr>
          <a:lstStyle/>
          <a:p>
            <a:r>
              <a:rPr lang="uk-UA" b="1" i="1" dirty="0">
                <a:latin typeface="Arial Black" pitchFamily="34" charset="0"/>
              </a:rPr>
              <a:t>Метафора американського </a:t>
            </a:r>
            <a:r>
              <a:rPr lang="uk-UA" b="1" i="1" dirty="0" smtClean="0">
                <a:latin typeface="Arial Black" pitchFamily="34" charset="0"/>
              </a:rPr>
              <a:t>благородства</a:t>
            </a:r>
            <a:endParaRPr lang="uk-UA" dirty="0"/>
          </a:p>
        </p:txBody>
      </p:sp>
      <p:sp>
        <p:nvSpPr>
          <p:cNvPr id="4" name="Объект 3"/>
          <p:cNvSpPr>
            <a:spLocks noGrp="1"/>
          </p:cNvSpPr>
          <p:nvPr>
            <p:ph sz="half" idx="2"/>
          </p:nvPr>
        </p:nvSpPr>
        <p:spPr/>
        <p:txBody>
          <a:bodyPr/>
          <a:lstStyle/>
          <a:p>
            <a:r>
              <a:rPr lang="ru-RU" b="1" dirty="0"/>
              <a:t>Мета </a:t>
            </a:r>
            <a:r>
              <a:rPr lang="ru-RU" b="1" dirty="0" err="1"/>
              <a:t>роботи</a:t>
            </a:r>
            <a:r>
              <a:rPr lang="ru-RU" b="1" dirty="0"/>
              <a:t> </a:t>
            </a:r>
            <a:r>
              <a:rPr lang="ru-RU" dirty="0"/>
              <a:t>- </a:t>
            </a:r>
            <a:r>
              <a:rPr lang="ru-RU" dirty="0" err="1"/>
              <a:t>дослідити</a:t>
            </a:r>
            <a:r>
              <a:rPr lang="ru-RU" dirty="0"/>
              <a:t> </a:t>
            </a:r>
            <a:r>
              <a:rPr lang="ru-RU" dirty="0" err="1"/>
              <a:t>методи</a:t>
            </a:r>
            <a:r>
              <a:rPr lang="ru-RU" dirty="0"/>
              <a:t> та </a:t>
            </a:r>
            <a:r>
              <a:rPr lang="ru-RU" dirty="0" err="1"/>
              <a:t>прийоми</a:t>
            </a:r>
            <a:r>
              <a:rPr lang="ru-RU" dirty="0"/>
              <a:t> </a:t>
            </a:r>
            <a:r>
              <a:rPr lang="ru-RU" dirty="0" err="1"/>
              <a:t>використання</a:t>
            </a:r>
            <a:r>
              <a:rPr lang="ru-RU" dirty="0"/>
              <a:t> </a:t>
            </a:r>
            <a:r>
              <a:rPr lang="ru-RU" dirty="0" err="1"/>
              <a:t>імені</a:t>
            </a:r>
            <a:r>
              <a:rPr lang="ru-RU" dirty="0"/>
              <a:t> та образу </a:t>
            </a:r>
            <a:r>
              <a:rPr lang="ru-RU" dirty="0" err="1"/>
              <a:t>англійського</a:t>
            </a:r>
            <a:r>
              <a:rPr lang="ru-RU" dirty="0"/>
              <a:t> короля Артура і ряду </a:t>
            </a:r>
            <a:r>
              <a:rPr lang="ru-RU" dirty="0" err="1"/>
              <a:t>героїв</a:t>
            </a:r>
            <a:r>
              <a:rPr lang="ru-RU" dirty="0"/>
              <a:t> легенд про </a:t>
            </a:r>
            <a:r>
              <a:rPr lang="ru-RU" dirty="0" err="1"/>
              <a:t>Круглий</a:t>
            </a:r>
            <a:r>
              <a:rPr lang="ru-RU" dirty="0"/>
              <a:t> </a:t>
            </a:r>
            <a:r>
              <a:rPr lang="ru-RU" dirty="0" err="1"/>
              <a:t>стіл</a:t>
            </a:r>
            <a:r>
              <a:rPr lang="ru-RU" dirty="0"/>
              <a:t> в </a:t>
            </a:r>
            <a:r>
              <a:rPr lang="ru-RU" dirty="0" err="1"/>
              <a:t>американській</a:t>
            </a:r>
            <a:r>
              <a:rPr lang="ru-RU" dirty="0"/>
              <a:t> </a:t>
            </a:r>
            <a:r>
              <a:rPr lang="ru-RU" dirty="0" err="1"/>
              <a:t>масовій</a:t>
            </a:r>
            <a:r>
              <a:rPr lang="ru-RU" dirty="0"/>
              <a:t> </a:t>
            </a:r>
            <a:r>
              <a:rPr lang="ru-RU" dirty="0" err="1"/>
              <a:t>культурі</a:t>
            </a:r>
            <a:r>
              <a:rPr lang="ru-RU" dirty="0"/>
              <a:t> 19 -20 </a:t>
            </a:r>
            <a:r>
              <a:rPr lang="ru-RU" dirty="0" err="1"/>
              <a:t>століття</a:t>
            </a:r>
            <a:r>
              <a:rPr lang="ru-RU" dirty="0"/>
              <a:t>.</a:t>
            </a:r>
            <a:endParaRPr lang="uk-UA" dirty="0"/>
          </a:p>
        </p:txBody>
      </p:sp>
      <p:sp>
        <p:nvSpPr>
          <p:cNvPr id="5" name="Текст 4"/>
          <p:cNvSpPr>
            <a:spLocks noGrp="1"/>
          </p:cNvSpPr>
          <p:nvPr>
            <p:ph type="body" sz="quarter" idx="3"/>
          </p:nvPr>
        </p:nvSpPr>
        <p:spPr/>
        <p:txBody>
          <a:bodyPr>
            <a:normAutofit fontScale="77500" lnSpcReduction="20000"/>
          </a:bodyPr>
          <a:lstStyle/>
          <a:p>
            <a:r>
              <a:rPr lang="ru-RU" b="1" i="1" dirty="0" err="1"/>
              <a:t>Фольклоризація</a:t>
            </a:r>
            <a:r>
              <a:rPr lang="ru-RU" b="1" i="1" dirty="0"/>
              <a:t> </a:t>
            </a:r>
            <a:r>
              <a:rPr lang="ru-RU" b="1" i="1" dirty="0" err="1" smtClean="0"/>
              <a:t>фігури</a:t>
            </a:r>
            <a:endParaRPr lang="ru-RU" b="1" i="1" dirty="0" smtClean="0"/>
          </a:p>
          <a:p>
            <a:r>
              <a:rPr lang="ru-RU" b="1" i="1" dirty="0" smtClean="0"/>
              <a:t> </a:t>
            </a:r>
            <a:r>
              <a:rPr lang="ru-RU" b="1" i="1" dirty="0"/>
              <a:t>короля Артура </a:t>
            </a:r>
            <a:endParaRPr lang="uk-UA" b="1" i="1" dirty="0"/>
          </a:p>
        </p:txBody>
      </p:sp>
      <p:sp>
        <p:nvSpPr>
          <p:cNvPr id="6" name="Объект 5"/>
          <p:cNvSpPr>
            <a:spLocks noGrp="1"/>
          </p:cNvSpPr>
          <p:nvPr>
            <p:ph sz="quarter" idx="4"/>
          </p:nvPr>
        </p:nvSpPr>
        <p:spPr/>
        <p:txBody>
          <a:bodyPr/>
          <a:lstStyle/>
          <a:p>
            <a:endParaRPr lang="ru-RU" b="1" dirty="0" smtClean="0"/>
          </a:p>
          <a:p>
            <a:r>
              <a:rPr lang="ru-RU" b="1" dirty="0" err="1" smtClean="0"/>
              <a:t>Завдання</a:t>
            </a:r>
            <a:r>
              <a:rPr lang="ru-RU" b="1" dirty="0" smtClean="0"/>
              <a:t> </a:t>
            </a:r>
            <a:r>
              <a:rPr lang="ru-RU" b="1" dirty="0" err="1"/>
              <a:t>роботи</a:t>
            </a:r>
            <a:r>
              <a:rPr lang="ru-RU" dirty="0"/>
              <a:t>:  </a:t>
            </a:r>
            <a:r>
              <a:rPr lang="ru-RU" dirty="0" err="1"/>
              <a:t>розглянути</a:t>
            </a:r>
            <a:r>
              <a:rPr lang="ru-RU" dirty="0"/>
              <a:t> </a:t>
            </a:r>
            <a:r>
              <a:rPr lang="ru-RU" dirty="0" err="1"/>
              <a:t>особливості</a:t>
            </a:r>
            <a:r>
              <a:rPr lang="ru-RU" dirty="0"/>
              <a:t> </a:t>
            </a:r>
            <a:r>
              <a:rPr lang="ru-RU" dirty="0" err="1"/>
              <a:t>використання</a:t>
            </a:r>
            <a:r>
              <a:rPr lang="ru-RU" dirty="0"/>
              <a:t> </a:t>
            </a:r>
            <a:r>
              <a:rPr lang="ru-RU" dirty="0" err="1"/>
              <a:t>позитивних</a:t>
            </a:r>
            <a:r>
              <a:rPr lang="ru-RU" dirty="0"/>
              <a:t> рис образу короля </a:t>
            </a:r>
            <a:r>
              <a:rPr lang="ru-RU" dirty="0" err="1"/>
              <a:t>бритів</a:t>
            </a:r>
            <a:r>
              <a:rPr lang="ru-RU" dirty="0"/>
              <a:t> Артура в </a:t>
            </a:r>
            <a:r>
              <a:rPr lang="ru-RU" dirty="0" err="1"/>
              <a:t>політиці</a:t>
            </a:r>
            <a:r>
              <a:rPr lang="ru-RU" dirty="0"/>
              <a:t>, </a:t>
            </a:r>
            <a:r>
              <a:rPr lang="ru-RU" dirty="0" err="1"/>
              <a:t>мистецтві</a:t>
            </a:r>
            <a:r>
              <a:rPr lang="ru-RU" dirty="0"/>
              <a:t> та </a:t>
            </a:r>
            <a:r>
              <a:rPr lang="ru-RU" dirty="0" err="1"/>
              <a:t>комерції</a:t>
            </a:r>
            <a:r>
              <a:rPr lang="ru-RU" dirty="0"/>
              <a:t>.</a:t>
            </a:r>
            <a:endParaRPr lang="uk-UA" dirty="0"/>
          </a:p>
        </p:txBody>
      </p:sp>
    </p:spTree>
    <p:extLst>
      <p:ext uri="{BB962C8B-B14F-4D97-AF65-F5344CB8AC3E}">
        <p14:creationId xmlns:p14="http://schemas.microsoft.com/office/powerpoint/2010/main" xmlns="" val="2276892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Основними результатами роботи є: </a:t>
            </a:r>
          </a:p>
        </p:txBody>
      </p:sp>
      <p:sp>
        <p:nvSpPr>
          <p:cNvPr id="3" name="Объект 2"/>
          <p:cNvSpPr>
            <a:spLocks noGrp="1"/>
          </p:cNvSpPr>
          <p:nvPr>
            <p:ph sz="quarter" idx="13"/>
          </p:nvPr>
        </p:nvSpPr>
        <p:spPr>
          <a:xfrm>
            <a:off x="676655" y="2492896"/>
            <a:ext cx="3822192" cy="3633584"/>
          </a:xfrm>
        </p:spPr>
        <p:txBody>
          <a:bodyPr>
            <a:normAutofit/>
          </a:bodyPr>
          <a:lstStyle/>
          <a:p>
            <a:r>
              <a:rPr lang="uk-UA" dirty="0" smtClean="0"/>
              <a:t>систематизація </a:t>
            </a:r>
            <a:r>
              <a:rPr lang="uk-UA" dirty="0"/>
              <a:t>праць різних авторів та періодів,присвячених імені та образу англійського короля Артура і ряду героїв легенд "</a:t>
            </a:r>
            <a:r>
              <a:rPr lang="uk-UA" dirty="0" err="1"/>
              <a:t>артурівського</a:t>
            </a:r>
            <a:r>
              <a:rPr lang="uk-UA" dirty="0"/>
              <a:t>" циклу, детальне опрацювання їх праць;</a:t>
            </a:r>
          </a:p>
        </p:txBody>
      </p:sp>
      <p:sp>
        <p:nvSpPr>
          <p:cNvPr id="4" name="Объект 3"/>
          <p:cNvSpPr>
            <a:spLocks noGrp="1"/>
          </p:cNvSpPr>
          <p:nvPr>
            <p:ph sz="quarter" idx="14"/>
          </p:nvPr>
        </p:nvSpPr>
        <p:spPr>
          <a:xfrm>
            <a:off x="4645152" y="1772816"/>
            <a:ext cx="3822192" cy="4353664"/>
          </a:xfrm>
        </p:spPr>
        <p:txBody>
          <a:bodyPr>
            <a:normAutofit/>
          </a:bodyPr>
          <a:lstStyle/>
          <a:p>
            <a:pPr marL="0" indent="0">
              <a:buNone/>
            </a:pPr>
            <a:r>
              <a:rPr lang="ru-RU" dirty="0" smtClean="0"/>
              <a:t>   </a:t>
            </a:r>
          </a:p>
          <a:p>
            <a:pPr marL="0" indent="0">
              <a:buNone/>
            </a:pPr>
            <a:endParaRPr lang="ru-RU" dirty="0" smtClean="0"/>
          </a:p>
          <a:p>
            <a:r>
              <a:rPr lang="ru-RU" dirty="0" err="1" smtClean="0"/>
              <a:t>розкрита</a:t>
            </a:r>
            <a:r>
              <a:rPr lang="ru-RU" dirty="0" smtClean="0"/>
              <a:t> </a:t>
            </a:r>
            <a:r>
              <a:rPr lang="ru-RU" dirty="0"/>
              <a:t>позитивна роль </a:t>
            </a:r>
            <a:r>
              <a:rPr lang="ru-RU" dirty="0" err="1"/>
              <a:t>імені</a:t>
            </a:r>
            <a:r>
              <a:rPr lang="ru-RU" dirty="0"/>
              <a:t> та образу </a:t>
            </a:r>
            <a:r>
              <a:rPr lang="ru-RU" dirty="0" err="1"/>
              <a:t>англійського</a:t>
            </a:r>
            <a:r>
              <a:rPr lang="ru-RU" dirty="0"/>
              <a:t> короля Артура та </a:t>
            </a:r>
            <a:r>
              <a:rPr lang="ru-RU" dirty="0" err="1"/>
              <a:t>лицарів</a:t>
            </a:r>
            <a:r>
              <a:rPr lang="ru-RU" dirty="0"/>
              <a:t> Круглого столу в </a:t>
            </a:r>
            <a:r>
              <a:rPr lang="ru-RU" dirty="0" err="1"/>
              <a:t>ідеологізації</a:t>
            </a:r>
            <a:r>
              <a:rPr lang="ru-RU" dirty="0"/>
              <a:t> </a:t>
            </a:r>
            <a:r>
              <a:rPr lang="ru-RU" dirty="0" err="1"/>
              <a:t>американського</a:t>
            </a:r>
            <a:r>
              <a:rPr lang="ru-RU" dirty="0"/>
              <a:t> способу </a:t>
            </a:r>
            <a:r>
              <a:rPr lang="ru-RU" dirty="0" err="1"/>
              <a:t>життя</a:t>
            </a:r>
            <a:r>
              <a:rPr lang="ru-RU" dirty="0"/>
              <a:t>.</a:t>
            </a:r>
          </a:p>
          <a:p>
            <a:endParaRPr lang="ru-RU" dirty="0"/>
          </a:p>
          <a:p>
            <a:endParaRPr lang="uk-UA" dirty="0"/>
          </a:p>
        </p:txBody>
      </p:sp>
    </p:spTree>
    <p:extLst>
      <p:ext uri="{BB962C8B-B14F-4D97-AF65-F5344CB8AC3E}">
        <p14:creationId xmlns:p14="http://schemas.microsoft.com/office/powerpoint/2010/main" xmlns="" val="1239318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 </a:t>
            </a:r>
            <a:r>
              <a:rPr lang="ru-RU" dirty="0" err="1"/>
              <a:t>Дослідження</a:t>
            </a:r>
            <a:r>
              <a:rPr lang="ru-RU" dirty="0"/>
              <a:t> та </a:t>
            </a:r>
            <a:r>
              <a:rPr lang="ru-RU" dirty="0" err="1"/>
              <a:t>узагальнення</a:t>
            </a:r>
            <a:r>
              <a:rPr lang="ru-RU" dirty="0"/>
              <a:t> </a:t>
            </a:r>
            <a:r>
              <a:rPr lang="ru-RU" dirty="0" err="1"/>
              <a:t>результатів</a:t>
            </a:r>
            <a:r>
              <a:rPr lang="ru-RU" dirty="0"/>
              <a:t> </a:t>
            </a:r>
            <a:r>
              <a:rPr lang="ru-RU" dirty="0" err="1"/>
              <a:t>пошуків</a:t>
            </a:r>
            <a:r>
              <a:rPr lang="ru-RU" dirty="0"/>
              <a:t> в </a:t>
            </a:r>
            <a:r>
              <a:rPr lang="ru-RU" dirty="0" err="1"/>
              <a:t>різних</a:t>
            </a:r>
            <a:r>
              <a:rPr lang="ru-RU" dirty="0"/>
              <a:t> </a:t>
            </a:r>
            <a:r>
              <a:rPr lang="ru-RU" dirty="0" err="1"/>
              <a:t>друкованих</a:t>
            </a:r>
            <a:r>
              <a:rPr lang="ru-RU" dirty="0"/>
              <a:t> </a:t>
            </a:r>
            <a:r>
              <a:rPr lang="ru-RU" dirty="0" err="1"/>
              <a:t>джерелах</a:t>
            </a:r>
            <a:r>
              <a:rPr lang="ru-RU" dirty="0"/>
              <a:t> про </a:t>
            </a:r>
            <a:r>
              <a:rPr lang="ru-RU" dirty="0" err="1"/>
              <a:t>англійського</a:t>
            </a:r>
            <a:r>
              <a:rPr lang="ru-RU" dirty="0"/>
              <a:t> короля Артура та </a:t>
            </a:r>
            <a:r>
              <a:rPr lang="ru-RU" dirty="0" err="1"/>
              <a:t>лицарів</a:t>
            </a:r>
            <a:r>
              <a:rPr lang="ru-RU" dirty="0"/>
              <a:t> Круглого </a:t>
            </a:r>
            <a:r>
              <a:rPr lang="ru-RU" dirty="0" smtClean="0"/>
              <a:t>столу.</a:t>
            </a:r>
          </a:p>
          <a:p>
            <a:r>
              <a:rPr lang="ru-RU" dirty="0" err="1" smtClean="0"/>
              <a:t>Прийоми</a:t>
            </a:r>
            <a:r>
              <a:rPr lang="ru-RU" dirty="0" smtClean="0"/>
              <a:t> </a:t>
            </a:r>
            <a:r>
              <a:rPr lang="ru-RU" dirty="0"/>
              <a:t>PR-</a:t>
            </a:r>
            <a:r>
              <a:rPr lang="ru-RU" dirty="0" err="1"/>
              <a:t>технологій</a:t>
            </a:r>
            <a:r>
              <a:rPr lang="ru-RU" dirty="0"/>
              <a:t> при </a:t>
            </a:r>
            <a:r>
              <a:rPr lang="ru-RU" dirty="0" err="1"/>
              <a:t>використанні</a:t>
            </a:r>
            <a:r>
              <a:rPr lang="ru-RU" dirty="0"/>
              <a:t> </a:t>
            </a:r>
            <a:r>
              <a:rPr lang="ru-RU" dirty="0" err="1" smtClean="0"/>
              <a:t>імен</a:t>
            </a:r>
            <a:r>
              <a:rPr lang="ru-RU" dirty="0" smtClean="0"/>
              <a:t> та </a:t>
            </a:r>
            <a:r>
              <a:rPr lang="ru-RU" dirty="0" err="1" smtClean="0"/>
              <a:t>образів</a:t>
            </a:r>
            <a:r>
              <a:rPr lang="ru-RU" dirty="0" smtClean="0"/>
              <a:t> </a:t>
            </a:r>
            <a:r>
              <a:rPr lang="ru-RU" dirty="0"/>
              <a:t>з метою </a:t>
            </a:r>
            <a:r>
              <a:rPr lang="ru-RU" dirty="0" err="1"/>
              <a:t>популяризувати</a:t>
            </a:r>
            <a:r>
              <a:rPr lang="ru-RU" dirty="0"/>
              <a:t> </a:t>
            </a:r>
            <a:r>
              <a:rPr lang="ru-RU" dirty="0" err="1"/>
              <a:t>американський</a:t>
            </a:r>
            <a:r>
              <a:rPr lang="ru-RU" dirty="0"/>
              <a:t> </a:t>
            </a:r>
            <a:r>
              <a:rPr lang="ru-RU" dirty="0" err="1"/>
              <a:t>спосіб</a:t>
            </a:r>
            <a:r>
              <a:rPr lang="ru-RU" dirty="0"/>
              <a:t> </a:t>
            </a:r>
            <a:r>
              <a:rPr lang="ru-RU" dirty="0" err="1"/>
              <a:t>життя</a:t>
            </a:r>
            <a:r>
              <a:rPr lang="ru-RU" dirty="0"/>
              <a:t> стане у </a:t>
            </a:r>
            <a:r>
              <a:rPr lang="ru-RU" dirty="0" err="1"/>
              <a:t>пригоді</a:t>
            </a:r>
            <a:r>
              <a:rPr lang="ru-RU" dirty="0"/>
              <a:t> </a:t>
            </a:r>
            <a:r>
              <a:rPr lang="ru-RU" dirty="0" err="1"/>
              <a:t>учням</a:t>
            </a:r>
            <a:r>
              <a:rPr lang="ru-RU" dirty="0" smtClean="0"/>
              <a:t>, </a:t>
            </a:r>
            <a:r>
              <a:rPr lang="ru-RU" dirty="0" err="1" smtClean="0"/>
              <a:t>вчителям</a:t>
            </a:r>
            <a:r>
              <a:rPr lang="ru-RU" dirty="0" smtClean="0"/>
              <a:t> </a:t>
            </a:r>
            <a:r>
              <a:rPr lang="ru-RU" dirty="0"/>
              <a:t>при </a:t>
            </a:r>
            <a:r>
              <a:rPr lang="ru-RU" dirty="0" err="1"/>
              <a:t>роботі</a:t>
            </a:r>
            <a:r>
              <a:rPr lang="ru-RU" dirty="0"/>
              <a:t> над </a:t>
            </a:r>
            <a:r>
              <a:rPr lang="ru-RU" dirty="0" err="1"/>
              <a:t>країнознавчим</a:t>
            </a:r>
            <a:r>
              <a:rPr lang="ru-RU" dirty="0"/>
              <a:t> та </a:t>
            </a:r>
            <a:r>
              <a:rPr lang="ru-RU" dirty="0" err="1"/>
              <a:t>історичним</a:t>
            </a:r>
            <a:r>
              <a:rPr lang="ru-RU" dirty="0"/>
              <a:t> </a:t>
            </a:r>
            <a:r>
              <a:rPr lang="ru-RU" dirty="0" err="1"/>
              <a:t>матеріалом</a:t>
            </a:r>
            <a:r>
              <a:rPr lang="ru-RU" dirty="0"/>
              <a:t> </a:t>
            </a:r>
            <a:r>
              <a:rPr lang="ru-RU" dirty="0" err="1"/>
              <a:t>англомовних</a:t>
            </a:r>
            <a:r>
              <a:rPr lang="ru-RU" dirty="0"/>
              <a:t> </a:t>
            </a:r>
            <a:r>
              <a:rPr lang="ru-RU" dirty="0" err="1"/>
              <a:t>країн</a:t>
            </a:r>
            <a:r>
              <a:rPr lang="ru-RU" dirty="0"/>
              <a:t> </a:t>
            </a:r>
            <a:r>
              <a:rPr lang="ru-RU" dirty="0" err="1"/>
              <a:t>світу</a:t>
            </a:r>
            <a:r>
              <a:rPr lang="ru-RU" dirty="0"/>
              <a:t>.</a:t>
            </a:r>
          </a:p>
          <a:p>
            <a:endParaRPr lang="ru-RU" dirty="0"/>
          </a:p>
          <a:p>
            <a:endParaRPr lang="uk-UA" dirty="0"/>
          </a:p>
        </p:txBody>
      </p:sp>
      <p:sp>
        <p:nvSpPr>
          <p:cNvPr id="3" name="Заголовок 2"/>
          <p:cNvSpPr>
            <a:spLocks noGrp="1"/>
          </p:cNvSpPr>
          <p:nvPr>
            <p:ph type="title"/>
          </p:nvPr>
        </p:nvSpPr>
        <p:spPr/>
        <p:txBody>
          <a:bodyPr/>
          <a:lstStyle/>
          <a:p>
            <a:r>
              <a:rPr lang="uk-UA" dirty="0"/>
              <a:t>Практичне значення</a:t>
            </a:r>
          </a:p>
        </p:txBody>
      </p:sp>
    </p:spTree>
    <p:extLst>
      <p:ext uri="{BB962C8B-B14F-4D97-AF65-F5344CB8AC3E}">
        <p14:creationId xmlns:p14="http://schemas.microsoft.com/office/powerpoint/2010/main" xmlns="" val="1081186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xmlns="" val="0"/>
              </a:ext>
            </a:extLst>
          </a:blip>
          <a:srcRect/>
          <a:stretch>
            <a:fillRect/>
          </a:stretch>
        </p:blipFill>
        <p:spPr bwMode="auto">
          <a:xfrm>
            <a:off x="1365250" y="719137"/>
            <a:ext cx="6413500" cy="5419725"/>
          </a:xfrm>
          <a:prstGeom prst="rect">
            <a:avLst/>
          </a:prstGeom>
          <a:noFill/>
        </p:spPr>
      </p:pic>
    </p:spTree>
    <p:extLst>
      <p:ext uri="{BB962C8B-B14F-4D97-AF65-F5344CB8AC3E}">
        <p14:creationId xmlns:p14="http://schemas.microsoft.com/office/powerpoint/2010/main" xmlns="" val="1643665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i="1" dirty="0" smtClean="0"/>
              <a:t/>
            </a:r>
            <a:br>
              <a:rPr lang="en-US" b="1" i="1" dirty="0" smtClean="0"/>
            </a:br>
            <a:r>
              <a:rPr lang="en-US" b="1" i="1" dirty="0" smtClean="0"/>
              <a:t>King </a:t>
            </a:r>
            <a:r>
              <a:rPr lang="en-US" b="1" i="1" dirty="0"/>
              <a:t>Arthur </a:t>
            </a:r>
            <a:r>
              <a:rPr lang="uk-UA" b="1" i="1" dirty="0" smtClean="0"/>
              <a:t>:</a:t>
            </a:r>
            <a:r>
              <a:rPr lang="en-US" b="1" i="1" dirty="0" smtClean="0"/>
              <a:t> Myth or  Reality ?</a:t>
            </a:r>
            <a:r>
              <a:rPr lang="en-US" b="1" i="1" dirty="0"/>
              <a:t/>
            </a:r>
            <a:br>
              <a:rPr lang="en-US" b="1" i="1" dirty="0"/>
            </a:br>
            <a:endParaRPr lang="uk-UA" b="1" i="1" dirty="0"/>
          </a:p>
        </p:txBody>
      </p:sp>
      <p:sp>
        <p:nvSpPr>
          <p:cNvPr id="3" name="Текст 2"/>
          <p:cNvSpPr>
            <a:spLocks noGrp="1"/>
          </p:cNvSpPr>
          <p:nvPr>
            <p:ph type="body" idx="1"/>
          </p:nvPr>
        </p:nvSpPr>
        <p:spPr>
          <a:xfrm>
            <a:off x="676656" y="1844824"/>
            <a:ext cx="3822192" cy="1473052"/>
          </a:xfrm>
        </p:spPr>
        <p:txBody>
          <a:bodyPr>
            <a:normAutofit fontScale="92500" lnSpcReduction="10000"/>
          </a:bodyPr>
          <a:lstStyle/>
          <a:p>
            <a:endParaRPr lang="uk-UA" dirty="0" smtClean="0"/>
          </a:p>
          <a:p>
            <a:r>
              <a:rPr lang="en-US" b="1" i="1" dirty="0" smtClean="0"/>
              <a:t>King </a:t>
            </a:r>
            <a:r>
              <a:rPr lang="en-US" b="1" i="1" dirty="0"/>
              <a:t>Arthur </a:t>
            </a:r>
          </a:p>
          <a:p>
            <a:r>
              <a:rPr lang="en-US" b="1" i="1" dirty="0"/>
              <a:t>and the Knights of the Round Table</a:t>
            </a:r>
          </a:p>
          <a:p>
            <a:endParaRPr lang="uk-UA" dirty="0"/>
          </a:p>
        </p:txBody>
      </p:sp>
      <p:sp>
        <p:nvSpPr>
          <p:cNvPr id="5" name="Текст 4"/>
          <p:cNvSpPr>
            <a:spLocks noGrp="1"/>
          </p:cNvSpPr>
          <p:nvPr>
            <p:ph type="body" sz="quarter" idx="3"/>
          </p:nvPr>
        </p:nvSpPr>
        <p:spPr>
          <a:xfrm>
            <a:off x="4648200" y="2204864"/>
            <a:ext cx="3822192" cy="1113011"/>
          </a:xfrm>
        </p:spPr>
        <p:txBody>
          <a:bodyPr>
            <a:normAutofit/>
          </a:bodyPr>
          <a:lstStyle/>
          <a:p>
            <a:r>
              <a:rPr lang="en-US" b="1" i="1" dirty="0"/>
              <a:t>The </a:t>
            </a:r>
            <a:r>
              <a:rPr lang="en-US" b="1" i="1" dirty="0" smtClean="0"/>
              <a:t>remains</a:t>
            </a:r>
            <a:endParaRPr lang="uk-UA" b="1" i="1" dirty="0" smtClean="0"/>
          </a:p>
          <a:p>
            <a:r>
              <a:rPr lang="en-US" b="1" i="1" dirty="0" smtClean="0"/>
              <a:t> </a:t>
            </a:r>
            <a:r>
              <a:rPr lang="en-US" b="1" i="1" dirty="0"/>
              <a:t>of </a:t>
            </a:r>
            <a:r>
              <a:rPr lang="en-US" b="1" i="1" dirty="0" err="1"/>
              <a:t>Caerleon</a:t>
            </a:r>
            <a:r>
              <a:rPr lang="en-US" b="1" i="1" dirty="0"/>
              <a:t> Castle</a:t>
            </a:r>
            <a:endParaRPr lang="uk-UA" b="1" i="1" dirty="0"/>
          </a:p>
        </p:txBody>
      </p:sp>
      <p:pic>
        <p:nvPicPr>
          <p:cNvPr id="7" name="Объект 6"/>
          <p:cNvPicPr>
            <a:picLocks noGrp="1"/>
          </p:cNvPicPr>
          <p:nvPr>
            <p:ph sz="half" idx="2"/>
          </p:nvPr>
        </p:nvPicPr>
        <p:blipFill>
          <a:blip r:embed="rId2">
            <a:extLst>
              <a:ext uri="{28A0092B-C50C-407E-A947-70E740481C1C}">
                <a14:useLocalDpi xmlns:a14="http://schemas.microsoft.com/office/drawing/2010/main" xmlns="" val="0"/>
              </a:ext>
            </a:extLst>
          </a:blip>
          <a:srcRect/>
          <a:stretch>
            <a:fillRect/>
          </a:stretch>
        </p:blipFill>
        <p:spPr bwMode="auto">
          <a:xfrm>
            <a:off x="1163477" y="3429000"/>
            <a:ext cx="2848297" cy="2697163"/>
          </a:xfrm>
          <a:prstGeom prst="rect">
            <a:avLst/>
          </a:prstGeom>
          <a:noFill/>
          <a:ln>
            <a:noFill/>
          </a:ln>
        </p:spPr>
      </p:pic>
      <p:pic>
        <p:nvPicPr>
          <p:cNvPr id="8" name="Объект 7"/>
          <p:cNvPicPr>
            <a:picLocks noGrp="1"/>
          </p:cNvPicPr>
          <p:nvPr>
            <p:ph sz="quarter" idx="4"/>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6710" y="3429000"/>
            <a:ext cx="1799330" cy="2697163"/>
          </a:xfrm>
          <a:prstGeom prst="rect">
            <a:avLst/>
          </a:prstGeom>
          <a:noFill/>
          <a:ln>
            <a:noFill/>
          </a:ln>
        </p:spPr>
      </p:pic>
    </p:spTree>
    <p:extLst>
      <p:ext uri="{BB962C8B-B14F-4D97-AF65-F5344CB8AC3E}">
        <p14:creationId xmlns:p14="http://schemas.microsoft.com/office/powerpoint/2010/main" xmlns="" val="18184278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340</TotalTime>
  <Words>1280</Words>
  <Application>Microsoft Office PowerPoint</Application>
  <PresentationFormat>Экран (4:3)</PresentationFormat>
  <Paragraphs>160</Paragraphs>
  <Slides>33</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Волна</vt:lpstr>
      <vt:lpstr>Із досвіду роботи Балабася  Григорія Васильовича ,   вчителя англійської мови, вчителя-методиста Карлівської ЗОШ I-III ст. №1 Полтавської області  м.Карлівка 2018 р.</vt:lpstr>
      <vt:lpstr>РОЗРОБКА «Англійський  король  Артур  та сьогодення США»</vt:lpstr>
      <vt:lpstr>       </vt:lpstr>
      <vt:lpstr>Слайд 4</vt:lpstr>
      <vt:lpstr>Причетність реалій і продуктів США до світу легенд про короля Артура</vt:lpstr>
      <vt:lpstr>Основними результатами роботи є: </vt:lpstr>
      <vt:lpstr>Практичне значення</vt:lpstr>
      <vt:lpstr>Слайд 8</vt:lpstr>
      <vt:lpstr> King Arthur : Myth or  Reality ? </vt:lpstr>
      <vt:lpstr> Кельтська міфологія.  Король Артур і Лицарі Круглого столу </vt:lpstr>
      <vt:lpstr> It  was  really  so… </vt:lpstr>
      <vt:lpstr> Кельтська міфологія  та король Артур </vt:lpstr>
      <vt:lpstr>From the Legends</vt:lpstr>
      <vt:lpstr>From the Legends</vt:lpstr>
      <vt:lpstr>Arthur (top centre) in an illustration  to the Middle English poem Sir Gawain  and the Green Knight, late 14th century</vt:lpstr>
      <vt:lpstr>Statue of King Arthur, Hofkirche, Innsbruck, designed by Albrecht Dürer and cast by Peter Vischer the Elder, 1520</vt:lpstr>
      <vt:lpstr>THE STORY OF KING ARTHUR AND HIS KNIGHTS  by Howard Pyle  1903</vt:lpstr>
      <vt:lpstr>  Merlin the wizard,  c. 1300</vt:lpstr>
      <vt:lpstr>King Arthur  &amp;  the  Sword</vt:lpstr>
      <vt:lpstr>Knights</vt:lpstr>
      <vt:lpstr>The Round Table experience a vision of the Holy Grail. From a 15th-century French manuscript.</vt:lpstr>
      <vt:lpstr>How Arthur drew forth ye sword, by Howard Pyle . The sword in the anvil or sword in the stone chapter  of The Story of King Arthur and His Knights. (1903)</vt:lpstr>
      <vt:lpstr>King Arthur Flour</vt:lpstr>
      <vt:lpstr>Слайд 24</vt:lpstr>
      <vt:lpstr>King Arthur Carrousel  is a Fantasyland attraction at Disneyland.</vt:lpstr>
      <vt:lpstr>Old Cornwall Society emblem, featuring the Cornish Chough and "King Arthur is not Dead" in Cornish</vt:lpstr>
      <vt:lpstr>King Arthur's Community School</vt:lpstr>
      <vt:lpstr>Round Table Pizza</vt:lpstr>
      <vt:lpstr>Arthur (TV series)</vt:lpstr>
      <vt:lpstr>Round Table  (club) </vt:lpstr>
      <vt:lpstr>University of King's College</vt:lpstr>
      <vt:lpstr>NeocoreGames</vt:lpstr>
      <vt:lpstr>Слайд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Британський Король  Артур та сьогодення США</dc:title>
  <dc:creator>Григорій Васильович</dc:creator>
  <cp:lastModifiedBy>Григорій</cp:lastModifiedBy>
  <cp:revision>80</cp:revision>
  <dcterms:created xsi:type="dcterms:W3CDTF">2012-12-09T19:38:46Z</dcterms:created>
  <dcterms:modified xsi:type="dcterms:W3CDTF">2018-11-20T17:18:09Z</dcterms:modified>
</cp:coreProperties>
</file>