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12"/>
  </p:notesMasterIdLst>
  <p:sldIdLst>
    <p:sldId id="256" r:id="rId3"/>
    <p:sldId id="258" r:id="rId4"/>
    <p:sldId id="259" r:id="rId5"/>
    <p:sldId id="260" r:id="rId6"/>
    <p:sldId id="265" r:id="rId7"/>
    <p:sldId id="266" r:id="rId8"/>
    <p:sldId id="267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C0A48-F7E8-4A4B-8BEF-8235415CBC59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AF68E-5158-48CD-BF05-FE72550AE9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98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AF68E-5158-48CD-BF05-FE72550AE9B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5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58E7E23-4A8A-4F9D-BE18-3AF859E1167C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88F69E-711C-48F8-87E6-51EC359A3F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LC Chalk" pitchFamily="2" charset="-52"/>
              </a:rPr>
              <a:t>Раціональні вирази</a:t>
            </a:r>
            <a:endParaRPr lang="ru-RU" dirty="0">
              <a:solidFill>
                <a:schemeClr val="bg1"/>
              </a:solidFill>
              <a:latin typeface="LC Chalk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7992888" cy="1752600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LC Chalk" pitchFamily="2" charset="-52"/>
              </a:rPr>
              <a:t>Тема: Дії над дробами. Тотожні перетворення раціональних виразів. </a:t>
            </a:r>
            <a:r>
              <a:rPr lang="uk-UA" dirty="0" err="1" smtClean="0">
                <a:solidFill>
                  <a:schemeClr val="bg1"/>
                </a:solidFill>
                <a:latin typeface="LC Chalk" pitchFamily="2" charset="-52"/>
              </a:rPr>
              <a:t>Розв</a:t>
            </a:r>
            <a:r>
              <a:rPr lang="en-US" dirty="0" smtClean="0">
                <a:solidFill>
                  <a:schemeClr val="bg1"/>
                </a:solidFill>
                <a:latin typeface="LC Chalk" pitchFamily="2" charset="-52"/>
              </a:rPr>
              <a:t>’</a:t>
            </a:r>
            <a:r>
              <a:rPr lang="uk-UA" dirty="0" err="1" smtClean="0">
                <a:solidFill>
                  <a:schemeClr val="bg1"/>
                </a:solidFill>
                <a:latin typeface="LC Chalk" pitchFamily="2" charset="-52"/>
              </a:rPr>
              <a:t>язування</a:t>
            </a:r>
            <a:r>
              <a:rPr lang="uk-UA" dirty="0" smtClean="0">
                <a:solidFill>
                  <a:schemeClr val="bg1"/>
                </a:solidFill>
                <a:latin typeface="LC Chalk" pitchFamily="2" charset="-52"/>
              </a:rPr>
              <a:t> раціональних рівнянь.</a:t>
            </a:r>
          </a:p>
          <a:p>
            <a:endParaRPr lang="uk-UA" dirty="0">
              <a:solidFill>
                <a:schemeClr val="bg1"/>
              </a:solidFill>
              <a:latin typeface="LC Chalk" pitchFamily="2" charset="-52"/>
            </a:endParaRPr>
          </a:p>
          <a:p>
            <a:r>
              <a:rPr lang="uk-UA" dirty="0" smtClean="0">
                <a:solidFill>
                  <a:schemeClr val="bg1"/>
                </a:solidFill>
                <a:latin typeface="LC Chalk" pitchFamily="2" charset="-52"/>
              </a:rPr>
              <a:t>Тип уроку: узагальнення і систематизації знань.</a:t>
            </a:r>
            <a:endParaRPr lang="ru-RU" dirty="0">
              <a:solidFill>
                <a:schemeClr val="bg1"/>
              </a:solidFill>
              <a:latin typeface="LC Chalk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ctrTitle"/>
              </p:nvPr>
            </p:nvSpPr>
            <p:spPr>
              <a:xfrm>
                <a:off x="683568" y="1556792"/>
                <a:ext cx="7772400" cy="3744416"/>
              </a:xfrm>
            </p:spPr>
            <p:txBody>
              <a:bodyPr/>
              <a:lstStyle/>
              <a:p>
                <a:r>
                  <a:rPr lang="uk-UA" sz="2800" dirty="0" smtClean="0">
                    <a:solidFill>
                      <a:schemeClr val="bg1"/>
                    </a:solidFill>
                  </a:rPr>
                  <a:t>Множення цілого виразу на раціональний вираз</a:t>
                </a:r>
                <a:br>
                  <a:rPr lang="uk-UA" sz="2800" dirty="0" smtClean="0">
                    <a:solidFill>
                      <a:schemeClr val="bg1"/>
                    </a:solidFill>
                  </a:rPr>
                </a:br>
                <a:r>
                  <a:rPr lang="en-US" sz="2800" dirty="0" smtClean="0">
                    <a:solidFill>
                      <a:schemeClr val="bg1"/>
                    </a:solidFill>
                  </a:rPr>
                  <a:t>A*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𝐵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</m:den>
                    </m:f>
                  </m:oMath>
                </a14:m>
                <a:r>
                  <a:rPr lang="en-US" sz="28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𝐴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𝐵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</m:den>
                    </m:f>
                  </m:oMath>
                </a14:m>
                <a:r>
                  <a:rPr lang="uk-UA" sz="2800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2800" dirty="0" smtClean="0">
                    <a:solidFill>
                      <a:schemeClr val="bg1"/>
                    </a:solidFill>
                  </a:rPr>
                </a:br>
                <a:r>
                  <a:rPr lang="uk-UA" sz="2800" dirty="0" smtClean="0">
                    <a:solidFill>
                      <a:schemeClr val="bg1"/>
                    </a:solidFill>
                  </a:rPr>
                  <a:t>Добуток </a:t>
                </a:r>
                <a:r>
                  <a:rPr lang="uk-UA" sz="2800" dirty="0" err="1" smtClean="0">
                    <a:solidFill>
                      <a:schemeClr val="bg1"/>
                    </a:solidFill>
                  </a:rPr>
                  <a:t>дробів</a:t>
                </a:r>
                <a:r>
                  <a:rPr lang="uk-UA" sz="2800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2800" dirty="0" smtClean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uk-UA" sz="2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sz="2800" dirty="0" smtClean="0">
                    <a:solidFill>
                      <a:schemeClr val="bg1"/>
                    </a:solidFill>
                  </a:rPr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𝐵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</m:den>
                    </m:f>
                  </m:oMath>
                </a14:m>
                <a:r>
                  <a:rPr lang="en-US" sz="28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𝐴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𝐵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</m:den>
                    </m:f>
                  </m:oMath>
                </a14:m>
                <a:r>
                  <a:rPr lang="uk-UA" sz="2800" i="1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2800" i="1" dirty="0" smtClean="0">
                    <a:solidFill>
                      <a:schemeClr val="bg1"/>
                    </a:solidFill>
                  </a:rPr>
                </a:br>
                <a:r>
                  <a:rPr lang="uk-UA" sz="2800" i="1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2800" i="1" dirty="0" smtClean="0">
                    <a:solidFill>
                      <a:schemeClr val="bg1"/>
                    </a:solidFill>
                  </a:rPr>
                </a:br>
                <a:r>
                  <a:rPr lang="uk-UA" sz="2800" dirty="0" smtClean="0">
                    <a:solidFill>
                      <a:schemeClr val="bg1"/>
                    </a:solidFill>
                  </a:rPr>
                  <a:t>Степінь дробу</a:t>
                </a:r>
                <a:br>
                  <a:rPr lang="uk-UA" sz="2800" dirty="0" smtClean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d>
                      <m:dPr>
                        <m:ctrlPr>
                          <a:rPr lang="uk-UA" sz="2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uk-UA" sz="28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𝐴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𝐵</m:t>
                            </m:r>
                          </m:den>
                        </m:f>
                      </m:e>
                    </m:d>
                    <m:r>
                      <a:rPr lang="uk-UA" sz="2800" dirty="0">
                        <a:solidFill>
                          <a:schemeClr val="bg1"/>
                        </a:solidFill>
                        <a:latin typeface="Cambria Math"/>
                      </a:rPr>
                      <m:t>ᶯ</m:t>
                    </m:r>
                  </m:oMath>
                </a14:m>
                <a:r>
                  <a:rPr lang="en-US" sz="28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8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80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𝐵</m:t>
                            </m:r>
                          </m:e>
                          <m:sup>
                            <m:r>
                              <a:rPr lang="en-US" sz="28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3568" y="1556792"/>
                <a:ext cx="7772400" cy="3744416"/>
              </a:xfrm>
              <a:blipFill rotWithShape="1">
                <a:blip r:embed="rId2"/>
                <a:stretch>
                  <a:fillRect t="-6179" b="-60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396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 smtClean="0">
                <a:solidFill>
                  <a:schemeClr val="bg1"/>
                </a:solidFill>
              </a:rPr>
              <a:t>Множення раціональних дробів</a:t>
            </a:r>
            <a:endParaRPr lang="ru-RU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uk-UA" dirty="0" smtClean="0"/>
                  <a:t>                                   </a:t>
                </a:r>
                <a:r>
                  <a:rPr lang="uk-UA" sz="2400" dirty="0" smtClean="0">
                    <a:solidFill>
                      <a:schemeClr val="bg1"/>
                    </a:solidFill>
                  </a:rPr>
                  <a:t>Наприклад</a:t>
                </a:r>
              </a:p>
              <a:p>
                <a:endParaRPr lang="uk-UA" dirty="0" smtClean="0"/>
              </a:p>
              <a:p>
                <a:r>
                  <a:rPr lang="uk-UA" dirty="0"/>
                  <a:t> </a:t>
                </a:r>
                <a:r>
                  <a:rPr lang="uk-UA" dirty="0" smtClean="0"/>
                  <a:t>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3х+6</m:t>
                        </m:r>
                      </m:num>
                      <m:den>
                        <m:r>
                          <a:rPr lang="uk-UA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2400" dirty="0" smtClean="0">
                    <a:solidFill>
                      <a:schemeClr val="bg1"/>
                    </a:solidFill>
                  </a:rPr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sz="240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+2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3(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+2)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+2)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US" sz="2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+2</m:t>
                            </m:r>
                          </m:e>
                        </m:d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5∗</m:t>
                        </m:r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+2)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2400" b="0" i="0" dirty="0" smtClean="0">
                        <a:solidFill>
                          <a:schemeClr val="bg1"/>
                        </a:solidFill>
                        <a:latin typeface="Cambria Math"/>
                      </a:rPr>
                      <m:t>;</m:t>
                    </m:r>
                  </m:oMath>
                </a14:m>
                <a:endParaRPr lang="en-US" sz="2400" dirty="0" smtClean="0">
                  <a:solidFill>
                    <a:schemeClr val="bg1"/>
                  </a:solidFill>
                </a:endParaRPr>
              </a:p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    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корисно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      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−4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+2)(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−2)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+2</m:t>
                            </m:r>
                          </m:e>
                        </m:d>
                        <m:d>
                          <m:dPr>
                            <m:ctrlP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−2</m:t>
                            </m:r>
                          </m:e>
                        </m:d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∗4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∗(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+2)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</a:rPr>
                  <a:t>=</a:t>
                </a:r>
              </a:p>
              <a:p>
                <a:r>
                  <a:rPr lang="en-US" sz="2400" dirty="0">
                    <a:solidFill>
                      <a:schemeClr val="bg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                     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−2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2400" b="0" i="0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uk-UA" sz="2400" dirty="0">
                  <a:solidFill>
                    <a:schemeClr val="bg1"/>
                  </a:solidFill>
                </a:endParaRPr>
              </a:p>
              <a:p>
                <a:endParaRPr lang="uk-UA" dirty="0" smtClean="0"/>
              </a:p>
              <a:p>
                <a:pPr marL="0" indent="0">
                  <a:buNone/>
                </a:pPr>
                <a:r>
                  <a:rPr lang="uk-UA" dirty="0"/>
                  <a:t> </a:t>
                </a:r>
                <a:r>
                  <a:rPr lang="uk-UA" dirty="0" smtClean="0"/>
                  <a:t>              </a:t>
                </a:r>
                <a:endParaRPr lang="ru-RU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9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араллелограмм 3"/>
          <p:cNvSpPr/>
          <p:nvPr/>
        </p:nvSpPr>
        <p:spPr>
          <a:xfrm>
            <a:off x="971600" y="1772816"/>
            <a:ext cx="2664296" cy="115212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6600"/>
                </a:solidFill>
              </a:rPr>
              <a:t>При множенні раціональних дробів</a:t>
            </a:r>
            <a:endParaRPr lang="ru-RU" dirty="0">
              <a:solidFill>
                <a:srgbClr val="0066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195736" y="2924944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араллелограмм 6"/>
          <p:cNvSpPr/>
          <p:nvPr/>
        </p:nvSpPr>
        <p:spPr>
          <a:xfrm>
            <a:off x="1007604" y="4016480"/>
            <a:ext cx="2376264" cy="115212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6600"/>
                </a:solidFill>
              </a:rPr>
              <a:t>Чисельник і знаменник розкласти на множники</a:t>
            </a:r>
            <a:endParaRPr lang="ru-RU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ctrTitle"/>
              </p:nvPr>
            </p:nvSpPr>
            <p:spPr>
              <a:xfrm>
                <a:off x="685800" y="620688"/>
                <a:ext cx="7772400" cy="5688631"/>
              </a:xfrm>
            </p:spPr>
            <p:txBody>
              <a:bodyPr/>
              <a:lstStyle/>
              <a:p>
                <a:pPr/>
                <a:r>
                  <a:rPr lang="uk-UA" sz="2400" dirty="0" smtClean="0">
                    <a:solidFill>
                      <a:schemeClr val="bg1"/>
                    </a:solidFill>
                  </a:rPr>
                  <a:t>Ділення раціональних дробів.</a:t>
                </a:r>
                <a:br>
                  <a:rPr lang="uk-UA" sz="2400" dirty="0" smtClean="0">
                    <a:solidFill>
                      <a:schemeClr val="bg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: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∗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𝐵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∗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r>
                  <a:rPr lang="uk-UA" sz="1800" i="1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1800" i="1" dirty="0" smtClean="0">
                    <a:solidFill>
                      <a:schemeClr val="bg1"/>
                    </a:solidFill>
                  </a:rPr>
                </a:br>
                <a:r>
                  <a:rPr lang="uk-UA" sz="1800" i="1" dirty="0">
                    <a:solidFill>
                      <a:schemeClr val="bg1"/>
                    </a:solidFill>
                  </a:rPr>
                  <a:t/>
                </a:r>
                <a:br>
                  <a:rPr lang="uk-UA" sz="1800" i="1" dirty="0">
                    <a:solidFill>
                      <a:schemeClr val="bg1"/>
                    </a:solidFill>
                  </a:rPr>
                </a:br>
                <a:r>
                  <a:rPr lang="uk-UA" sz="1800" i="1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1800" i="1" dirty="0" smtClean="0">
                    <a:solidFill>
                      <a:schemeClr val="bg1"/>
                    </a:solidFill>
                  </a:rPr>
                </a:br>
                <a:r>
                  <a:rPr lang="uk-UA" sz="2400" dirty="0" smtClean="0">
                    <a:solidFill>
                      <a:schemeClr val="bg1"/>
                    </a:solidFill>
                  </a:rPr>
                  <a:t>Ділення раціонального дробу на цілий вираз.</a:t>
                </a:r>
                <a:br>
                  <a:rPr lang="uk-UA" sz="2400" dirty="0" smtClean="0">
                    <a:solidFill>
                      <a:schemeClr val="bg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C</m:t>
                      </m:r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𝐵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∗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r>
                  <a:rPr lang="uk-UA" sz="1800" i="1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1800" i="1" dirty="0" smtClean="0">
                    <a:solidFill>
                      <a:schemeClr val="bg1"/>
                    </a:solidFill>
                  </a:rPr>
                </a:br>
                <a:r>
                  <a:rPr lang="uk-UA" sz="1800" i="1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1800" i="1" dirty="0" smtClean="0">
                    <a:solidFill>
                      <a:schemeClr val="bg1"/>
                    </a:solidFill>
                  </a:rPr>
                </a:br>
                <a:r>
                  <a:rPr lang="uk-UA" sz="1800" i="1" dirty="0">
                    <a:solidFill>
                      <a:schemeClr val="bg1"/>
                    </a:solidFill>
                  </a:rPr>
                  <a:t/>
                </a:r>
                <a:br>
                  <a:rPr lang="uk-UA" sz="1800" i="1" dirty="0">
                    <a:solidFill>
                      <a:schemeClr val="bg1"/>
                    </a:solidFill>
                  </a:rPr>
                </a:br>
                <a:r>
                  <a:rPr lang="uk-UA" sz="2400" dirty="0" smtClean="0">
                    <a:solidFill>
                      <a:schemeClr val="bg1"/>
                    </a:solidFill>
                  </a:rPr>
                  <a:t>Ділення цілого виразу на раціональний вираз.</a:t>
                </a:r>
                <a:br>
                  <a:rPr lang="uk-UA" sz="2400" dirty="0" smtClean="0">
                    <a:solidFill>
                      <a:schemeClr val="bg1"/>
                    </a:solidFill>
                  </a:rPr>
                </a:br>
                <a:r>
                  <a:rPr lang="uk-UA" sz="2400" dirty="0">
                    <a:solidFill>
                      <a:schemeClr val="bg1"/>
                    </a:solidFill>
                  </a:rPr>
                  <a:t/>
                </a:r>
                <a:br>
                  <a:rPr lang="uk-UA" sz="2400" dirty="0">
                    <a:solidFill>
                      <a:schemeClr val="bg1"/>
                    </a:solidFill>
                  </a:rPr>
                </a:br>
                <a:r>
                  <a:rPr lang="en-US" sz="2800" dirty="0" smtClean="0">
                    <a:solidFill>
                      <a:schemeClr val="bg1"/>
                    </a:solidFill>
                  </a:rPr>
                  <a:t>C: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𝐵</m:t>
                        </m:r>
                      </m:den>
                    </m:f>
                  </m:oMath>
                </a14:m>
                <a:r>
                  <a:rPr lang="en-US" sz="28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𝐵</m:t>
                        </m:r>
                      </m:num>
                      <m:den>
                        <m:r>
                          <a:rPr lang="en-US" sz="2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𝐴</m:t>
                        </m:r>
                      </m:den>
                    </m:f>
                  </m:oMath>
                </a14:m>
                <a:r>
                  <a:rPr lang="uk-UA" sz="1800" i="1" dirty="0" smtClean="0">
                    <a:solidFill>
                      <a:schemeClr val="bg1"/>
                    </a:solidFill>
                  </a:rPr>
                  <a:t/>
                </a:r>
                <a:br>
                  <a:rPr lang="uk-UA" sz="1800" i="1" dirty="0" smtClean="0">
                    <a:solidFill>
                      <a:schemeClr val="bg1"/>
                    </a:solidFill>
                  </a:rPr>
                </a:br>
                <a:r>
                  <a:rPr lang="uk-UA" sz="1200" dirty="0">
                    <a:solidFill>
                      <a:schemeClr val="bg1"/>
                    </a:solidFill>
                  </a:rPr>
                  <a:t/>
                </a:r>
                <a:br>
                  <a:rPr lang="uk-UA" sz="1200" dirty="0">
                    <a:solidFill>
                      <a:schemeClr val="bg1"/>
                    </a:solidFill>
                  </a:rPr>
                </a:br>
                <a:endParaRPr lang="ru-RU" sz="18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5800" y="620688"/>
                <a:ext cx="7772400" cy="568863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26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643535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61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776864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4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4992403"/>
                  </p:ext>
                </p:extLst>
              </p:nvPr>
            </p:nvGraphicFramePr>
            <p:xfrm>
              <a:off x="683568" y="692696"/>
              <a:ext cx="7848872" cy="54005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8586"/>
                    <a:gridCol w="971517"/>
                    <a:gridCol w="652282"/>
                    <a:gridCol w="752043"/>
                    <a:gridCol w="898615"/>
                    <a:gridCol w="1509457"/>
                    <a:gridCol w="798854"/>
                    <a:gridCol w="966145"/>
                    <a:gridCol w="1031373"/>
                  </a:tblGrid>
                  <a:tr h="36304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 smtClean="0">
                              <a:effectLst/>
                            </a:rPr>
                            <a:t>7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945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*m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ru-RU" sz="14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𝑎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ru-RU" sz="1400">
                                                <a:effectLst/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  <m:r>
                                              <a:rPr lang="ru-RU" sz="1400">
                                                <a:effectLst/>
                                                <a:latin typeface="Cambria Math"/>
                                              </a:rPr>
                                              <m:t>𝑎</m:t>
                                            </m:r>
                                          </m:num>
                                          <m:den>
                                            <m:r>
                                              <a:rPr lang="ru-RU" sz="1400">
                                                <a:effectLst/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  <m:r>
                                              <a:rPr lang="ru-RU" sz="1400">
                                                <a:effectLst/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ru-RU" sz="14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 baseline="30000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1400" i="1" baseline="30000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ru-RU" sz="1400" i="1" baseline="30000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ru-RU" sz="1400" i="1" baseline="30000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400" baseline="30000">
                                                    <a:effectLst/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400" baseline="30000">
                                                    <a:effectLst/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r>
                                              <a:rPr lang="en-US" sz="1400" baseline="30000">
                                                <a:effectLst/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aseline="30000">
                                        <a:effectLst/>
                                        <a:latin typeface="Cambria Math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ru-RU" sz="1400">
                                            <a:effectLst/>
                                            <a:latin typeface="Cambria Math"/>
                                          </a:rPr>
                                          <m:t>−</m:t>
                                        </m:r>
                                        <m:f>
                                          <m:f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ru-RU" sz="14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ru-RU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3</m:t>
                                                </m:r>
                                                <m:r>
                                                  <a:rPr lang="ru-RU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ru-RU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sSup>
                                              <m:sSupPr>
                                                <m:ctrlPr>
                                                  <a:rPr lang="ru-RU" sz="14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ru-RU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𝑏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ru-RU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3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ru-RU" sz="1400">
                                        <a:effectLst/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2633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𝑦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:2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𝑦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6645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𝑝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660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𝑦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−5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−3</m:t>
                                      </m:r>
                                    </m:num>
                                    <m:den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945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21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-15: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𝑥𝑦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𝑚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9x*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𝑎</m:t>
                                            </m:r>
                                          </m:num>
                                          <m:den>
                                            <m:sSup>
                                              <m:sSupPr>
                                                <m:ctrlPr>
                                                  <a:rPr lang="ru-RU" sz="14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ru-RU" sz="14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𝑚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400">
                                                    <a:effectLst/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𝑛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ru-RU" sz="1400" i="1">
                                              <a:effectLst/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ru-RU" sz="1400" i="1">
                                                  <a:effectLst/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>
                                                  <a:effectLst/>
                                                  <a:latin typeface="Cambria Math"/>
                                                </a:rPr>
                                                <m:t>5</m:t>
                                              </m:r>
                                              <m:r>
                                                <a:rPr lang="en-US" sz="1400">
                                                  <a:effectLst/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>
                                                  <a:effectLst/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ru-RU" sz="1400" i="1">
                                                  <a:effectLst/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>
                                                  <a:effectLst/>
                                                  <a:latin typeface="Cambria Math"/>
                                                </a:rPr>
                                                <m:t>11</m:t>
                                              </m:r>
                                              <m:r>
                                                <a:rPr lang="en-US" sz="1400">
                                                  <a:effectLst/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>
                                                  <a:effectLst/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4</m:t>
                                            </m:r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𝑥𝑦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10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00879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25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10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15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5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21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5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4x*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9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*3ab</a:t>
                          </a:r>
                          <a:r>
                            <a:rPr lang="en-US" sz="1400" baseline="300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17x</a:t>
                          </a:r>
                          <a:r>
                            <a:rPr lang="en-US" sz="1400" baseline="30000" dirty="0">
                              <a:effectLst/>
                            </a:rPr>
                            <a:t>2</a:t>
                          </a:r>
                          <a:r>
                            <a:rPr lang="en-US" sz="1400" dirty="0">
                              <a:effectLst/>
                            </a:rPr>
                            <a:t>y*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𝑦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ru-RU" sz="1400" i="1">
                                              <a:effectLst/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>
                                              <a:effectLst/>
                                              <a:latin typeface="Cambria Math"/>
                                            </a:rPr>
                                            <m:t>34</m:t>
                                          </m:r>
                                          <m:r>
                                            <a:rPr lang="en-US" sz="1400">
                                              <a:effectLst/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sz="1400">
                                              <a:effectLst/>
                                              <a:latin typeface="Cambria Math"/>
                                            </a:rPr>
                                            <m:t>5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000">
                                        <a:effectLst/>
                                        <a:latin typeface="Cambria Math"/>
                                      </a:rPr>
                                      <m:t>x</m:t>
                                    </m:r>
                                    <m:r>
                                      <a:rPr lang="en-US" sz="1000">
                                        <a:effectLst/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000">
                                        <a:effectLst/>
                                        <a:latin typeface="Cambria Math"/>
                                      </a:rPr>
                                      <m:t>y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ru-RU" sz="10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a</m:t>
                                        </m:r>
                                      </m:e>
                                      <m:sup>
                                        <m: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000">
                                    <a:effectLst/>
                                    <a:latin typeface="Cambria Math"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ru-RU" sz="1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ru-RU" sz="10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ba</m:t>
                                        </m:r>
                                      </m:e>
                                      <m:sup>
                                        <m: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ru-RU" sz="10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(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x</m:t>
                                        </m:r>
                                        <m: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y</m:t>
                                        </m:r>
                                        <m: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n-US" sz="10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18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−5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: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−6</m:t>
                                      </m:r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15</m:t>
                                  </m:r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𝑏</m:t>
                                  </m:r>
                                </m:den>
                              </m:f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sup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5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:</m:t>
                                </m:r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𝑐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4</m:t>
                                        </m:r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8078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−9</m:t>
                                </m:r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100">
                              <a:effectLst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sup>
                              </m:sSup>
                            </m:oMath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−16</m:t>
                                </m:r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−2</m:t>
                                </m:r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+4</m:t>
                                </m:r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9+6</m:t>
                                </m:r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+4</m:t>
                                </m:r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27-8x</a:t>
                          </a:r>
                          <a:r>
                            <a:rPr lang="en-US" sz="1100" baseline="300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9</m:t>
                                    </m:r>
                                  </m:sup>
                                </m:sSup>
                                <m:r>
                                  <a:rPr lang="en-US" sz="11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11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100">
                                  <a:effectLst/>
                                  <a:latin typeface="Cambria Math"/>
                                </a:rPr>
                                <m:t>−9</m:t>
                              </m:r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1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4992403"/>
                  </p:ext>
                </p:extLst>
              </p:nvPr>
            </p:nvGraphicFramePr>
            <p:xfrm>
              <a:off x="683568" y="692696"/>
              <a:ext cx="7848872" cy="54005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8586"/>
                    <a:gridCol w="971517"/>
                    <a:gridCol w="652282"/>
                    <a:gridCol w="752043"/>
                    <a:gridCol w="898615"/>
                    <a:gridCol w="1509457"/>
                    <a:gridCol w="798854"/>
                    <a:gridCol w="966145"/>
                    <a:gridCol w="1031373"/>
                  </a:tblGrid>
                  <a:tr h="36304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 smtClean="0">
                              <a:effectLst/>
                            </a:rPr>
                            <a:t>7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945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7500" t="-45890" r="-677500" b="-4657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0654" t="-45890" r="-913084" b="-4657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2846" t="-45890" r="-694309" b="-4657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5238" t="-45890" r="-480952" b="-4657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34274" t="-45890" r="-185081" b="-4657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32824" t="-45890" r="-250382" b="-4657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03774" t="-45890" r="-106289" b="-4657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2130" t="-45890" b="-465753"/>
                          </a:stretch>
                        </a:blipFill>
                      </a:tcPr>
                    </a:tc>
                  </a:tr>
                  <a:tr h="52633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7500" t="-244828" r="-677500" b="-681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0654" t="-244828" r="-913084" b="-681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2846" t="-244828" r="-694309" b="-681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5238" t="-244828" r="-480952" b="-681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34274" t="-244828" r="-185081" b="-681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32824" t="-244828" r="-250382" b="-681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03774" t="-244828" r="-106289" b="-681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2130" t="-244828" b="-681609"/>
                          </a:stretch>
                        </a:blipFill>
                      </a:tcPr>
                    </a:tc>
                  </a:tr>
                  <a:tr h="56645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7500" t="-322581" r="-677500" b="-53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0654" t="-322581" r="-913084" b="-53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2846" t="-322581" r="-694309" b="-53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5238" t="-322581" r="-480952" b="-53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34274" t="-322581" r="-185081" b="-53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32824" t="-322581" r="-250382" b="-53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03774" t="-322581" r="-106289" b="-537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2130" t="-322581" b="-537634"/>
                          </a:stretch>
                        </a:blipFill>
                      </a:tcPr>
                    </a:tc>
                  </a:tr>
                  <a:tr h="56608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7500" t="-427174" r="-677500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0654" t="-427174" r="-913084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2846" t="-427174" r="-694309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5238" t="-427174" r="-480952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34274" t="-427174" r="-185081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32824" t="-427174" r="-250382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03774" t="-427174" r="-106289" b="-4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2130" t="-427174" b="-443478"/>
                          </a:stretch>
                        </a:blipFill>
                      </a:tcPr>
                    </a:tc>
                  </a:tr>
                  <a:tr h="8945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7500" t="-329932" r="-677500" b="-1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0654" t="-329932" r="-913084" b="-1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2846" t="-329932" r="-694309" b="-1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5238" t="-329932" r="-480952" b="-1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34274" t="-329932" r="-185081" b="-1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32824" t="-329932" r="-250382" b="-1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03774" t="-329932" r="-106289" b="-177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2130" t="-329932" b="-177551"/>
                          </a:stretch>
                        </a:blipFill>
                      </a:tcPr>
                    </a:tc>
                  </a:tr>
                  <a:tr h="100879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7500" t="-380723" r="-677500" b="-572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0654" t="-380723" r="-913084" b="-572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2846" t="-380723" r="-694309" b="-572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5238" t="-380723" r="-480952" b="-572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34274" t="-380723" r="-185081" b="-572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32824" t="-380723" r="-250382" b="-572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03774" t="-380723" r="-106289" b="-572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2130" t="-380723" b="-57229"/>
                          </a:stretch>
                        </a:blipFill>
                      </a:tcPr>
                    </a:tc>
                  </a:tr>
                  <a:tr h="58078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7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7500" t="-840000" r="-67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0654" t="-840000" r="-9130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52846" t="-840000" r="-6943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95238" t="-840000" r="-48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34274" t="-840000" r="-1850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27-8x</a:t>
                          </a:r>
                          <a:r>
                            <a:rPr lang="en-US" sz="1100" baseline="30000">
                              <a:effectLst/>
                            </a:rPr>
                            <a:t>3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03774" t="-840000" r="-106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62130" t="-840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300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 smtClean="0">
                <a:solidFill>
                  <a:schemeClr val="bg1"/>
                </a:solidFill>
              </a:rPr>
              <a:t>Кожному рівнянню з першого стовпчика постав у відповідність рівносильне рівняння із другого стовпчика,</a:t>
            </a:r>
            <a:endParaRPr lang="ru-RU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1.      х+5 =15</a:t>
                </a:r>
              </a:p>
              <a:p>
                <a:endParaRPr lang="uk-UA" sz="1800" dirty="0">
                  <a:solidFill>
                    <a:schemeClr val="bg1"/>
                  </a:solidFill>
                </a:endParaRPr>
              </a:p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2.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      </m:t>
                        </m:r>
                        <m:r>
                          <a:rPr lang="en-US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-3х=0</a:t>
                </a:r>
              </a:p>
              <a:p>
                <a:pPr marL="0" indent="0">
                  <a:buNone/>
                </a:pPr>
                <a:endParaRPr lang="uk-UA" sz="1800" dirty="0" smtClean="0">
                  <a:solidFill>
                    <a:schemeClr val="bg1"/>
                  </a:solidFill>
                </a:endParaRPr>
              </a:p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3.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=0</a:t>
                </a:r>
              </a:p>
              <a:p>
                <a:endParaRPr lang="uk-UA" sz="1800" dirty="0">
                  <a:solidFill>
                    <a:schemeClr val="bg1"/>
                  </a:solidFill>
                </a:endParaRPr>
              </a:p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4.    -5х=15</a:t>
                </a:r>
                <a:endParaRPr lang="ru-RU" sz="1800" dirty="0" smtClean="0">
                  <a:solidFill>
                    <a:schemeClr val="bg1"/>
                  </a:solidFill>
                </a:endParaRPr>
              </a:p>
              <a:p>
                <a:endParaRPr lang="uk-UA" sz="1800" dirty="0">
                  <a:solidFill>
                    <a:schemeClr val="bg1"/>
                  </a:solidFill>
                </a:endParaRPr>
              </a:p>
              <a:p>
                <a:endParaRPr lang="uk-UA" sz="18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905" t="-6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1600201"/>
                <a:ext cx="4038600" cy="2548880"/>
              </a:xfrm>
            </p:spPr>
            <p:txBody>
              <a:bodyPr/>
              <a:lstStyle/>
              <a:p>
                <a:r>
                  <a:rPr lang="uk-UA" sz="1800" dirty="0">
                    <a:solidFill>
                      <a:schemeClr val="bg1"/>
                    </a:solidFill>
                  </a:rPr>
                  <a:t>А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.        х(х-3)=0</a:t>
                </a:r>
              </a:p>
              <a:p>
                <a:endParaRPr lang="uk-UA" sz="1800" dirty="0">
                  <a:solidFill>
                    <a:schemeClr val="bg1"/>
                  </a:solidFill>
                </a:endParaRPr>
              </a:p>
              <a:p>
                <a:r>
                  <a:rPr lang="uk-UA" sz="1800" dirty="0">
                    <a:solidFill>
                      <a:schemeClr val="bg1"/>
                    </a:solidFill>
                  </a:rPr>
                  <a:t>Б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        </m:t>
                        </m:r>
                        <m:r>
                          <a:rPr lang="en-US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=-9</a:t>
                </a:r>
              </a:p>
              <a:p>
                <a:endParaRPr lang="uk-UA" sz="1800" dirty="0">
                  <a:solidFill>
                    <a:schemeClr val="bg1"/>
                  </a:solidFill>
                </a:endParaRPr>
              </a:p>
              <a:p>
                <a:r>
                  <a:rPr lang="uk-UA" sz="1800" dirty="0">
                    <a:solidFill>
                      <a:schemeClr val="bg1"/>
                    </a:solidFill>
                  </a:rPr>
                  <a:t>В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.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=-1</a:t>
                </a:r>
              </a:p>
              <a:p>
                <a:endParaRPr lang="uk-UA" sz="1800" dirty="0">
                  <a:solidFill>
                    <a:schemeClr val="bg1"/>
                  </a:solidFill>
                </a:endParaRPr>
              </a:p>
              <a:p>
                <a:r>
                  <a:rPr lang="uk-UA" sz="1800" dirty="0">
                    <a:solidFill>
                      <a:schemeClr val="bg1"/>
                    </a:solidFill>
                  </a:rPr>
                  <a:t>Г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.         2х=20</a:t>
                </a:r>
              </a:p>
              <a:p>
                <a:pPr marL="0" indent="0">
                  <a:buNone/>
                </a:pPr>
                <a:r>
                  <a:rPr lang="uk-UA" sz="1800" dirty="0">
                    <a:solidFill>
                      <a:schemeClr val="bg1"/>
                    </a:solidFill>
                  </a:rPr>
                  <a:t> 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          </a:t>
                </a:r>
                <a:endParaRPr lang="uk-UA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1600201"/>
                <a:ext cx="4038600" cy="2548880"/>
              </a:xfrm>
              <a:blipFill rotWithShape="1">
                <a:blip r:embed="rId4"/>
                <a:stretch>
                  <a:fillRect l="-1057" t="-11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996877"/>
              </p:ext>
            </p:extLst>
          </p:nvPr>
        </p:nvGraphicFramePr>
        <p:xfrm>
          <a:off x="827584" y="4509120"/>
          <a:ext cx="208823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6"/>
                <a:gridCol w="1044116"/>
              </a:tblGrid>
              <a:tr h="23797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0066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3797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00660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3797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006600"/>
                          </a:solidFill>
                        </a:rPr>
                        <a:t>3</a:t>
                      </a:r>
                      <a:endParaRPr lang="ru-RU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3797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006600"/>
                          </a:solidFill>
                        </a:rPr>
                        <a:t>4</a:t>
                      </a:r>
                      <a:endParaRPr lang="ru-RU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67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b="1" dirty="0" smtClean="0">
                <a:solidFill>
                  <a:schemeClr val="bg1"/>
                </a:solidFill>
              </a:rPr>
              <a:t>Згадай:</a:t>
            </a:r>
            <a:endParaRPr lang="ru-RU" sz="24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</p:spPr>
            <p:txBody>
              <a:bodyPr/>
              <a:lstStyle/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Методи </a:t>
                </a:r>
                <a:r>
                  <a:rPr lang="uk-UA" sz="1800" dirty="0" err="1" smtClean="0">
                    <a:solidFill>
                      <a:schemeClr val="bg1"/>
                    </a:solidFill>
                  </a:rPr>
                  <a:t>розв</a:t>
                </a:r>
                <a:r>
                  <a:rPr lang="en-US" sz="1800" dirty="0" smtClean="0">
                    <a:solidFill>
                      <a:schemeClr val="bg1"/>
                    </a:solidFill>
                  </a:rPr>
                  <a:t>’</a:t>
                </a:r>
                <a:r>
                  <a:rPr lang="uk-UA" sz="1800" dirty="0" err="1" smtClean="0">
                    <a:solidFill>
                      <a:schemeClr val="bg1"/>
                    </a:solidFill>
                  </a:rPr>
                  <a:t>язування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 раціональних рівнянь:</a:t>
                </a:r>
              </a:p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1. Використання умови рівності дробу нулю.</a:t>
                </a:r>
              </a:p>
              <a:p>
                <a:pPr marL="0" indent="0">
                  <a:buNone/>
                </a:pPr>
                <a:r>
                  <a:rPr lang="uk-UA" sz="1800" dirty="0" smtClean="0">
                    <a:solidFill>
                      <a:schemeClr val="bg1"/>
                    </a:solidFill>
                  </a:rPr>
                  <a:t> 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+7</m:t>
                        </m:r>
                      </m:num>
                      <m:den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1800" dirty="0" smtClean="0">
                    <a:solidFill>
                      <a:schemeClr val="bg1"/>
                    </a:solidFill>
                  </a:rPr>
                  <a:t>=0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; </a:t>
                </a:r>
                <a:r>
                  <a:rPr lang="uk-UA" sz="1600" dirty="0" smtClean="0">
                    <a:solidFill>
                      <a:schemeClr val="bg1"/>
                    </a:solidFill>
                  </a:rPr>
                  <a:t>(</a:t>
                </a:r>
                <a:r>
                  <a:rPr lang="uk-UA" sz="1600" dirty="0" err="1" smtClean="0">
                    <a:solidFill>
                      <a:schemeClr val="bg1"/>
                    </a:solidFill>
                  </a:rPr>
                  <a:t>Розв</a:t>
                </a:r>
                <a:r>
                  <a:rPr lang="en-US" sz="1600" dirty="0" smtClean="0">
                    <a:solidFill>
                      <a:schemeClr val="bg1"/>
                    </a:solidFill>
                  </a:rPr>
                  <a:t>’</a:t>
                </a:r>
                <a:r>
                  <a:rPr lang="uk-UA" sz="1600" dirty="0" err="1" smtClean="0">
                    <a:solidFill>
                      <a:schemeClr val="bg1"/>
                    </a:solidFill>
                  </a:rPr>
                  <a:t>яжи</a:t>
                </a:r>
                <a:r>
                  <a:rPr lang="uk-UA" sz="1600" dirty="0" smtClean="0">
                    <a:solidFill>
                      <a:schemeClr val="bg1"/>
                    </a:solidFill>
                  </a:rPr>
                  <a:t> в зошиті)</a:t>
                </a:r>
              </a:p>
              <a:p>
                <a:pPr marL="0" indent="0">
                  <a:buNone/>
                </a:pPr>
                <a:endParaRPr lang="uk-UA" sz="1600" dirty="0" smtClean="0">
                  <a:solidFill>
                    <a:schemeClr val="bg1"/>
                  </a:solidFill>
                </a:endParaRPr>
              </a:p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2. Використання основної властивості пропорції.</a:t>
                </a:r>
              </a:p>
              <a:p>
                <a:pPr marL="0" indent="0">
                  <a:buNone/>
                </a:pPr>
                <a:r>
                  <a:rPr lang="uk-UA" sz="1800" dirty="0">
                    <a:solidFill>
                      <a:schemeClr val="bg1"/>
                    </a:solidFill>
                  </a:rPr>
                  <a:t> 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2ч+3</m:t>
                        </m:r>
                      </m:den>
                    </m:f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=3х-1; </a:t>
                </a:r>
                <a:r>
                  <a:rPr lang="uk-UA" sz="1800" dirty="0">
                    <a:solidFill>
                      <a:schemeClr val="bg1"/>
                    </a:solidFill>
                  </a:rPr>
                  <a:t>(</a:t>
                </a:r>
                <a:r>
                  <a:rPr lang="uk-UA" sz="1800" dirty="0" err="1">
                    <a:solidFill>
                      <a:schemeClr val="bg1"/>
                    </a:solidFill>
                  </a:rPr>
                  <a:t>Розв</a:t>
                </a:r>
                <a:r>
                  <a:rPr lang="en-US" sz="1800" dirty="0">
                    <a:solidFill>
                      <a:schemeClr val="bg1"/>
                    </a:solidFill>
                  </a:rPr>
                  <a:t>’</a:t>
                </a:r>
                <a:r>
                  <a:rPr lang="uk-UA" sz="1800" dirty="0" err="1">
                    <a:solidFill>
                      <a:schemeClr val="bg1"/>
                    </a:solidFill>
                  </a:rPr>
                  <a:t>яжи</a:t>
                </a:r>
                <a:r>
                  <a:rPr lang="uk-UA" sz="1800" dirty="0">
                    <a:solidFill>
                      <a:schemeClr val="bg1"/>
                    </a:solidFill>
                  </a:rPr>
                  <a:t> в зошиті)</a:t>
                </a:r>
              </a:p>
              <a:p>
                <a:pPr marL="0" indent="0">
                  <a:buNone/>
                </a:pPr>
                <a:endParaRPr lang="ru-RU" sz="1800" dirty="0" smtClean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uk-UA" sz="1800" dirty="0">
                  <a:solidFill>
                    <a:schemeClr val="bg1"/>
                  </a:solidFill>
                </a:endParaRPr>
              </a:p>
              <a:p>
                <a:r>
                  <a:rPr lang="uk-UA" sz="1800" dirty="0" smtClean="0">
                    <a:solidFill>
                      <a:schemeClr val="bg1"/>
                    </a:solidFill>
                  </a:rPr>
                  <a:t>3. Метод множення обох частин рівняння на спільний знаменник дробів.</a:t>
                </a:r>
                <a:endParaRPr lang="uk-UA" sz="1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uk-UA" sz="1800" dirty="0" smtClean="0">
                    <a:solidFill>
                      <a:schemeClr val="bg1"/>
                    </a:solidFill>
                  </a:rPr>
                  <a:t>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1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+8</m:t>
                        </m:r>
                      </m:num>
                      <m:den>
                        <m:sSup>
                          <m:sSupPr>
                            <m:ctrlP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uk-UA" sz="1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−4</m:t>
                        </m:r>
                      </m:den>
                    </m:f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1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uk-UA" sz="1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х+2</m:t>
                        </m:r>
                      </m:den>
                    </m:f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uk-UA" sz="1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uk-UA" sz="18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х−2</m:t>
                        </m:r>
                      </m:den>
                    </m:f>
                  </m:oMath>
                </a14:m>
                <a:r>
                  <a:rPr lang="ru-RU" sz="1800" dirty="0" smtClean="0">
                    <a:solidFill>
                      <a:schemeClr val="bg1"/>
                    </a:solidFill>
                  </a:rPr>
                  <a:t>;    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(</a:t>
                </a:r>
                <a:r>
                  <a:rPr lang="uk-UA" sz="1800" dirty="0" err="1">
                    <a:solidFill>
                      <a:schemeClr val="bg1"/>
                    </a:solidFill>
                  </a:rPr>
                  <a:t>Розв</a:t>
                </a:r>
                <a:r>
                  <a:rPr lang="en-US" sz="1800" dirty="0">
                    <a:solidFill>
                      <a:schemeClr val="bg1"/>
                    </a:solidFill>
                  </a:rPr>
                  <a:t>’</a:t>
                </a:r>
                <a:r>
                  <a:rPr lang="uk-UA" sz="1800" dirty="0" err="1">
                    <a:solidFill>
                      <a:schemeClr val="bg1"/>
                    </a:solidFill>
                  </a:rPr>
                  <a:t>яжи</a:t>
                </a:r>
                <a:r>
                  <a:rPr lang="uk-UA" sz="1800" dirty="0">
                    <a:solidFill>
                      <a:schemeClr val="bg1"/>
                    </a:solidFill>
                  </a:rPr>
                  <a:t> в зошиті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)</a:t>
                </a:r>
              </a:p>
              <a:p>
                <a:pPr lvl="0"/>
                <a:r>
                  <a:rPr lang="uk-UA" sz="1800" dirty="0" smtClean="0">
                    <a:solidFill>
                      <a:schemeClr val="bg1"/>
                    </a:solidFill>
                  </a:rPr>
                  <a:t>4.</a:t>
                </a:r>
                <a:r>
                  <a:rPr lang="uk-UA" sz="1800" dirty="0"/>
                  <a:t> </a:t>
                </a:r>
                <a:r>
                  <a:rPr lang="uk-UA" sz="1800" dirty="0" smtClean="0">
                    <a:solidFill>
                      <a:schemeClr val="bg1"/>
                    </a:solidFill>
                  </a:rPr>
                  <a:t>Спростіть вираз :</a:t>
                </a:r>
                <a:endParaRPr lang="ru-RU" sz="1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uk-UA" sz="1800" dirty="0" smtClean="0">
                    <a:solidFill>
                      <a:schemeClr val="bg1"/>
                    </a:solidFill>
                  </a:rPr>
                  <a:t>                           А</a:t>
                </a:r>
                <a:r>
                  <a:rPr lang="uk-UA" sz="1800" dirty="0">
                    <a:solidFill>
                      <a:schemeClr val="bg1"/>
                    </a:solidFill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𝑋</m:t>
                        </m:r>
                        <m: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uk-UA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uk-UA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+9</m:t>
                        </m:r>
                      </m:den>
                    </m:f>
                  </m:oMath>
                </a14:m>
                <a:r>
                  <a:rPr lang="ru-RU" sz="1800" dirty="0">
                    <a:solidFill>
                      <a:schemeClr val="bg1"/>
                    </a:solidFill>
                  </a:rPr>
                  <a:t>*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𝑋</m:t>
                            </m:r>
                            <m: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+3</m:t>
                            </m:r>
                          </m:num>
                          <m:den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𝑋</m:t>
                            </m:r>
                            <m: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−3</m:t>
                            </m:r>
                          </m:den>
                        </m:f>
                        <m: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−3</m:t>
                            </m:r>
                          </m:num>
                          <m:den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+3</m:t>
                            </m:r>
                          </m:den>
                        </m:f>
                      </m:e>
                    </m:d>
                  </m:oMath>
                </a14:m>
                <a:r>
                  <a:rPr lang="ru-RU" sz="1800" dirty="0">
                    <a:solidFill>
                      <a:schemeClr val="bg1"/>
                    </a:solidFill>
                  </a:rPr>
                  <a:t>;                      </a:t>
                </a:r>
                <a:r>
                  <a:rPr lang="uk-UA" sz="1800" dirty="0">
                    <a:solidFill>
                      <a:schemeClr val="bg1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−3</m:t>
                        </m:r>
                      </m:num>
                      <m:den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−2</m:t>
                        </m:r>
                      </m:den>
                    </m:f>
                    <m:r>
                      <a:rPr lang="ru-RU" sz="1800" i="1">
                        <a:solidFill>
                          <a:schemeClr val="bg1"/>
                        </a:solidFill>
                        <a:latin typeface="Cambria Math"/>
                      </a:rPr>
                      <m:t>:</m:t>
                    </m:r>
                    <m:d>
                      <m:dPr>
                        <m:ctrlP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ru-RU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𝑎</m:t>
                            </m:r>
                            <m:r>
                              <a:rPr lang="ru-RU" sz="1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−2</m:t>
                            </m:r>
                          </m:den>
                        </m:f>
                      </m:e>
                    </m:d>
                  </m:oMath>
                </a14:m>
                <a:r>
                  <a:rPr lang="uk-UA" sz="1800" dirty="0">
                    <a:solidFill>
                      <a:schemeClr val="bg1"/>
                    </a:solidFill>
                  </a:rPr>
                  <a:t>.</a:t>
                </a:r>
                <a:endParaRPr lang="ru-RU" sz="1800" dirty="0">
                  <a:solidFill>
                    <a:schemeClr val="bg1"/>
                  </a:solidFill>
                </a:endParaRPr>
              </a:p>
              <a:p>
                <a:endParaRPr lang="uk-UA" sz="1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ru-RU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  <a:blipFill rotWithShape="1">
                <a:blip r:embed="rId2"/>
                <a:stretch>
                  <a:fillRect l="-444" t="-6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652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614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9D547AB-3EFF-4C80-B08D-970DF2BF28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TS030006141</Template>
  <TotalTime>301</TotalTime>
  <Words>1073</Words>
  <Application>Microsoft Office PowerPoint</Application>
  <PresentationFormat>Экран (4:3)</PresentationFormat>
  <Paragraphs>123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TS030006141</vt:lpstr>
      <vt:lpstr>Раціональні вирази</vt:lpstr>
      <vt:lpstr>Множення цілого виразу на раціональний вираз A*B/C=(A∗B)/C Добуток дробів A/D*B/C=(A∗B)/(D∗C)  Степінь дробу (A/B)ᶯ=A^n/B^n </vt:lpstr>
      <vt:lpstr>Множення раціональних дробів</vt:lpstr>
      <vt:lpstr>Ділення раціональних дробів. A/B:C/D=(A∗D)/(B∗C)   Ділення раціонального дробу на цілий вираз. A/B:C=A/(B∗C)   Ділення цілого виразу на раціональний вираз.  C:A/B=(C∗B)/A  </vt:lpstr>
      <vt:lpstr>Презентация PowerPoint</vt:lpstr>
      <vt:lpstr>Презентация PowerPoint</vt:lpstr>
      <vt:lpstr>Презентация PowerPoint</vt:lpstr>
      <vt:lpstr>Кожному рівнянню з першого стовпчика постав у відповідність рівносильне рівняння із другого стовпчика,</vt:lpstr>
      <vt:lpstr>Згадай: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Раціональні вирази</dc:title>
  <dc:subject/>
  <dc:creator>User</dc:creator>
  <cp:keywords/>
  <dc:description/>
  <cp:lastModifiedBy>школа</cp:lastModifiedBy>
  <cp:revision>22</cp:revision>
  <dcterms:created xsi:type="dcterms:W3CDTF">2012-01-17T10:02:23Z</dcterms:created>
  <dcterms:modified xsi:type="dcterms:W3CDTF">2015-12-16T13:22:56Z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TC300061419990</vt:lpwstr>
  </property>
</Properties>
</file>