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74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BA393-BF7B-47FC-A7D3-428619917C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2C09F-6A33-478D-A6B4-072254CC3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3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4FBA-7D09-4C7E-A05B-A7EAA2B710E4}" type="datetimeFigureOut">
              <a:rPr lang="ru-RU" smtClean="0"/>
              <a:pPr/>
              <a:t>31.12.2007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D025-32C0-416D-8FCD-93141CDE9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https://im2-tub-ua.yandex.net/i?id=53258500ed8a2a2d9631ee8116a863af-l&amp;n=1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6" name="Picture 4" descr="https://im3-tub-ua.yandex.net/i?id=05ca2c7a53c6b89011ea1f56cd5c4474-l&amp;n=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ovidka.biz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285752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Байрон. </a:t>
            </a:r>
            <a: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Поема</a:t>
            </a:r>
            <a: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“Мазепа”</a:t>
            </a:r>
            <a: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Сюжет. </a:t>
            </a:r>
            <a: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Особливості композиції </a:t>
            </a:r>
            <a:endParaRPr lang="ru-RU" b="1" i="1" dirty="0">
              <a:solidFill>
                <a:srgbClr val="28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m3-tub-ua.yandex.net/i?id=0685864d8be23dfe21dfa00ec3da5a12-l&amp;n=13"/>
          <p:cNvPicPr>
            <a:picLocks noChangeAspect="1" noChangeArrowheads="1"/>
          </p:cNvPicPr>
          <p:nvPr/>
        </p:nvPicPr>
        <p:blipFill>
          <a:blip r:embed="rId3"/>
          <a:srcRect l="18750" r="17499"/>
          <a:stretch>
            <a:fillRect/>
          </a:stretch>
        </p:blipFill>
        <p:spPr bwMode="auto">
          <a:xfrm>
            <a:off x="1785918" y="3214686"/>
            <a:ext cx="1132396" cy="1643074"/>
          </a:xfrm>
          <a:prstGeom prst="rect">
            <a:avLst/>
          </a:prstGeom>
          <a:noFill/>
        </p:spPr>
      </p:pic>
      <p:pic>
        <p:nvPicPr>
          <p:cNvPr id="4" name="Picture 2" descr="https://im3-tub-ua.yandex.net/i?id=0685864d8be23dfe21dfa00ec3da5a12-l&amp;n=13"/>
          <p:cNvPicPr>
            <a:picLocks noChangeAspect="1" noChangeArrowheads="1"/>
          </p:cNvPicPr>
          <p:nvPr/>
        </p:nvPicPr>
        <p:blipFill>
          <a:blip r:embed="rId3"/>
          <a:srcRect l="18750" r="17499"/>
          <a:stretch>
            <a:fillRect/>
          </a:stretch>
        </p:blipFill>
        <p:spPr bwMode="auto">
          <a:xfrm>
            <a:off x="1938318" y="3367086"/>
            <a:ext cx="1132396" cy="1643074"/>
          </a:xfrm>
          <a:prstGeom prst="rect">
            <a:avLst/>
          </a:prstGeom>
          <a:noFill/>
        </p:spPr>
      </p:pic>
      <p:pic>
        <p:nvPicPr>
          <p:cNvPr id="5" name="Picture 2" descr="https://im3-tub-ua.yandex.net/i?id=0685864d8be23dfe21dfa00ec3da5a12-l&amp;n=13"/>
          <p:cNvPicPr>
            <a:picLocks noChangeAspect="1" noChangeArrowheads="1"/>
          </p:cNvPicPr>
          <p:nvPr/>
        </p:nvPicPr>
        <p:blipFill>
          <a:blip r:embed="rId3"/>
          <a:srcRect l="18750" r="17499"/>
          <a:stretch>
            <a:fillRect/>
          </a:stretch>
        </p:blipFill>
        <p:spPr bwMode="auto">
          <a:xfrm>
            <a:off x="2090718" y="3519486"/>
            <a:ext cx="1132396" cy="1643074"/>
          </a:xfrm>
          <a:prstGeom prst="rect">
            <a:avLst/>
          </a:prstGeom>
          <a:noFill/>
        </p:spPr>
      </p:pic>
      <p:pic>
        <p:nvPicPr>
          <p:cNvPr id="6" name="Picture 2" descr="https://im3-tub-ua.yandex.net/i?id=0685864d8be23dfe21dfa00ec3da5a12-l&amp;n=13"/>
          <p:cNvPicPr>
            <a:picLocks noChangeAspect="1" noChangeArrowheads="1"/>
          </p:cNvPicPr>
          <p:nvPr/>
        </p:nvPicPr>
        <p:blipFill>
          <a:blip r:embed="rId3"/>
          <a:srcRect l="18750" r="17499"/>
          <a:stretch>
            <a:fillRect/>
          </a:stretch>
        </p:blipFill>
        <p:spPr bwMode="auto">
          <a:xfrm>
            <a:off x="2243118" y="3671886"/>
            <a:ext cx="1132396" cy="1643074"/>
          </a:xfrm>
          <a:prstGeom prst="rect">
            <a:avLst/>
          </a:prstGeom>
          <a:noFill/>
        </p:spPr>
      </p:pic>
      <p:pic>
        <p:nvPicPr>
          <p:cNvPr id="7" name="Picture 2" descr="https://im3-tub-ua.yandex.net/i?id=0685864d8be23dfe21dfa00ec3da5a12-l&amp;n=13"/>
          <p:cNvPicPr>
            <a:picLocks noChangeAspect="1" noChangeArrowheads="1"/>
          </p:cNvPicPr>
          <p:nvPr/>
        </p:nvPicPr>
        <p:blipFill>
          <a:blip r:embed="rId3"/>
          <a:srcRect l="18750" r="17499"/>
          <a:stretch>
            <a:fillRect/>
          </a:stretch>
        </p:blipFill>
        <p:spPr bwMode="auto">
          <a:xfrm>
            <a:off x="2395518" y="3824286"/>
            <a:ext cx="1132396" cy="1643074"/>
          </a:xfrm>
          <a:prstGeom prst="rect">
            <a:avLst/>
          </a:prstGeom>
          <a:noFill/>
        </p:spPr>
      </p:pic>
      <p:pic>
        <p:nvPicPr>
          <p:cNvPr id="8" name="Picture 2" descr="https://im3-tub-ua.yandex.net/i?id=0685864d8be23dfe21dfa00ec3da5a12-l&amp;n=13"/>
          <p:cNvPicPr>
            <a:picLocks noChangeAspect="1" noChangeArrowheads="1"/>
          </p:cNvPicPr>
          <p:nvPr/>
        </p:nvPicPr>
        <p:blipFill>
          <a:blip r:embed="rId3"/>
          <a:srcRect l="18750" r="17499"/>
          <a:stretch>
            <a:fillRect/>
          </a:stretch>
        </p:blipFill>
        <p:spPr bwMode="auto">
          <a:xfrm>
            <a:off x="2547918" y="3976686"/>
            <a:ext cx="1132396" cy="1643074"/>
          </a:xfrm>
          <a:prstGeom prst="rect">
            <a:avLst/>
          </a:prstGeom>
          <a:noFill/>
        </p:spPr>
      </p:pic>
      <p:pic>
        <p:nvPicPr>
          <p:cNvPr id="9" name="Picture 2" descr="https://im3-tub-ua.yandex.net/i?id=0685864d8be23dfe21dfa00ec3da5a12-l&amp;n=13"/>
          <p:cNvPicPr>
            <a:picLocks noChangeAspect="1" noChangeArrowheads="1"/>
          </p:cNvPicPr>
          <p:nvPr/>
        </p:nvPicPr>
        <p:blipFill>
          <a:blip r:embed="rId3"/>
          <a:srcRect l="18750" r="17499"/>
          <a:stretch>
            <a:fillRect/>
          </a:stretch>
        </p:blipFill>
        <p:spPr bwMode="auto">
          <a:xfrm>
            <a:off x="2700318" y="4129086"/>
            <a:ext cx="1132396" cy="1643074"/>
          </a:xfrm>
          <a:prstGeom prst="rect">
            <a:avLst/>
          </a:prstGeom>
          <a:noFill/>
        </p:spPr>
      </p:pic>
      <p:pic>
        <p:nvPicPr>
          <p:cNvPr id="27652" name="Picture 4" descr="http://pres.in.ua/bajron-djordj-noel-gordon-1788-1824-poema-bajrona-mazepa/img3.jpg"/>
          <p:cNvPicPr>
            <a:picLocks noChangeAspect="1" noChangeArrowheads="1"/>
          </p:cNvPicPr>
          <p:nvPr/>
        </p:nvPicPr>
        <p:blipFill>
          <a:blip r:embed="rId4"/>
          <a:srcRect l="30938" t="5000" r="31562" b="27499"/>
          <a:stretch>
            <a:fillRect/>
          </a:stretch>
        </p:blipFill>
        <p:spPr bwMode="auto">
          <a:xfrm>
            <a:off x="5286380" y="3000348"/>
            <a:ext cx="2500330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42852"/>
            <a:ext cx="6615130" cy="16144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Вони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потайки</a:t>
            </a:r>
            <a:r>
              <a:rPr lang="ru-RU" dirty="0"/>
              <a:t> </a:t>
            </a:r>
            <a:r>
              <a:rPr lang="ru-RU" dirty="0" err="1"/>
              <a:t>зустрічатися</a:t>
            </a:r>
            <a:r>
              <a:rPr lang="ru-RU" dirty="0"/>
              <a:t>, та </a:t>
            </a:r>
            <a:r>
              <a:rPr lang="ru-RU" dirty="0" err="1" smtClean="0"/>
              <a:t>недовго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www.politnavigator.net/wp-content/uploads/2015/10/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647700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86742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dirty="0" err="1" smtClean="0"/>
              <a:t>Розлючений</a:t>
            </a:r>
            <a:r>
              <a:rPr lang="ru-RU" dirty="0" smtClean="0"/>
              <a:t> граф </a:t>
            </a:r>
            <a:r>
              <a:rPr lang="ru-RU" dirty="0" err="1" smtClean="0"/>
              <a:t>вигадав</a:t>
            </a:r>
            <a:r>
              <a:rPr lang="ru-RU" dirty="0" smtClean="0"/>
              <a:t> для </a:t>
            </a:r>
            <a:r>
              <a:rPr lang="ru-RU" dirty="0" err="1" smtClean="0"/>
              <a:t>Мазепи</a:t>
            </a:r>
            <a:r>
              <a:rPr lang="ru-RU" dirty="0" smtClean="0"/>
              <a:t> </a:t>
            </a:r>
            <a:r>
              <a:rPr lang="ru-RU" dirty="0" err="1" smtClean="0"/>
              <a:t>страшну</a:t>
            </a:r>
            <a:r>
              <a:rPr lang="ru-RU" dirty="0" smtClean="0"/>
              <a:t> кару: </a:t>
            </a:r>
            <a:r>
              <a:rPr lang="ru-RU" dirty="0" err="1" smtClean="0"/>
              <a:t>прив’язаний</a:t>
            </a:r>
            <a:r>
              <a:rPr lang="ru-RU" dirty="0" smtClean="0"/>
              <a:t> до </a:t>
            </a:r>
            <a:r>
              <a:rPr lang="ru-RU" dirty="0" err="1" smtClean="0"/>
              <a:t>спини</a:t>
            </a:r>
            <a:r>
              <a:rPr lang="ru-RU" dirty="0" smtClean="0"/>
              <a:t> коня, він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приречений</a:t>
            </a:r>
            <a:r>
              <a:rPr lang="ru-RU" dirty="0" smtClean="0"/>
              <a:t> на </a:t>
            </a:r>
            <a:r>
              <a:rPr lang="ru-RU" dirty="0" err="1" smtClean="0"/>
              <a:t>мученицьку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мала </a:t>
            </a:r>
            <a:r>
              <a:rPr lang="ru-RU" dirty="0" err="1" smtClean="0"/>
              <a:t>розтягнутися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s://im2-tub-ua.yandex.net/i?id=b0a2bd5e3ffdddf16da119cdf3495f3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115196" cy="19002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Коня </a:t>
            </a:r>
            <a:r>
              <a:rPr lang="ru-RU" dirty="0" err="1"/>
              <a:t>випускають</a:t>
            </a:r>
            <a:r>
              <a:rPr lang="ru-RU" dirty="0"/>
              <a:t> на волю, </a:t>
            </a:r>
            <a:r>
              <a:rPr lang="ru-RU" dirty="0" err="1"/>
              <a:t>і</a:t>
            </a:r>
            <a:r>
              <a:rPr lang="ru-RU" dirty="0"/>
              <a:t> він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мчить</a:t>
            </a:r>
            <a:r>
              <a:rPr lang="ru-RU" dirty="0"/>
              <a:t> </a:t>
            </a:r>
            <a:r>
              <a:rPr lang="ru-RU" dirty="0" err="1"/>
              <a:t>уперед</a:t>
            </a:r>
            <a:r>
              <a:rPr lang="ru-RU" dirty="0"/>
              <a:t>, </a:t>
            </a:r>
            <a:r>
              <a:rPr lang="ru-RU" dirty="0" err="1"/>
              <a:t>спричиняючи</a:t>
            </a:r>
            <a:r>
              <a:rPr lang="ru-RU" dirty="0"/>
              <a:t> </a:t>
            </a:r>
            <a:r>
              <a:rPr lang="ru-RU" dirty="0" err="1"/>
              <a:t>героєві</a:t>
            </a:r>
            <a:r>
              <a:rPr lang="ru-RU" dirty="0"/>
              <a:t> </a:t>
            </a:r>
            <a:r>
              <a:rPr lang="ru-RU" dirty="0" err="1"/>
              <a:t>неймовірні</a:t>
            </a:r>
            <a:r>
              <a:rPr lang="ru-RU" dirty="0"/>
              <a:t> </a:t>
            </a:r>
            <a:r>
              <a:rPr lang="ru-RU" dirty="0" smtClean="0"/>
              <a:t>муки.</a:t>
            </a:r>
            <a:endParaRPr lang="ru-RU" dirty="0"/>
          </a:p>
        </p:txBody>
      </p:sp>
      <p:pic>
        <p:nvPicPr>
          <p:cNvPr id="4" name="Picture 2" descr="http://ic.pics.livejournal.com/catherine_catty/14181203/1762306/176230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5715008" cy="426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715304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Герой </a:t>
            </a:r>
            <a:r>
              <a:rPr lang="ru-RU" dirty="0" err="1" smtClean="0"/>
              <a:t>втратив</a:t>
            </a:r>
            <a:r>
              <a:rPr lang="ru-RU" dirty="0" smtClean="0"/>
              <a:t> </a:t>
            </a:r>
            <a:r>
              <a:rPr lang="ru-RU" dirty="0" err="1" smtClean="0"/>
              <a:t>лік</a:t>
            </a:r>
            <a:r>
              <a:rPr lang="ru-RU" dirty="0" smtClean="0"/>
              <a:t> дням, </a:t>
            </a:r>
            <a:r>
              <a:rPr lang="ru-RU" dirty="0" err="1" smtClean="0"/>
              <a:t>які</a:t>
            </a:r>
            <a:r>
              <a:rPr lang="ru-RU" dirty="0" smtClean="0"/>
              <a:t> стали схожими </a:t>
            </a:r>
            <a:r>
              <a:rPr lang="ru-RU" dirty="0" err="1" smtClean="0"/>
              <a:t>йому</a:t>
            </a:r>
            <a:r>
              <a:rPr lang="ru-RU" dirty="0" smtClean="0"/>
              <a:t> на </a:t>
            </a:r>
            <a:r>
              <a:rPr lang="ru-RU" dirty="0" err="1" smtClean="0"/>
              <a:t>вічність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 болю,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завдавав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шалений</a:t>
            </a:r>
            <a:r>
              <a:rPr lang="ru-RU" dirty="0" smtClean="0"/>
              <a:t> </a:t>
            </a:r>
            <a:r>
              <a:rPr lang="ru-RU" dirty="0" err="1" smtClean="0"/>
              <a:t>біг</a:t>
            </a:r>
            <a:r>
              <a:rPr lang="ru-RU" dirty="0" smtClean="0"/>
              <a:t> коня. </a:t>
            </a:r>
            <a:endParaRPr lang="ru-RU" dirty="0"/>
          </a:p>
        </p:txBody>
      </p:sp>
      <p:pic>
        <p:nvPicPr>
          <p:cNvPr id="14338" name="Picture 2" descr="http://images2.fanpop.com/image/photos/14000000/Shadowfax-shadowfax-14077078-960-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75009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071546"/>
            <a:ext cx="40004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Зрештою</a:t>
            </a:r>
            <a:r>
              <a:rPr lang="ru-RU" dirty="0" smtClean="0"/>
              <a:t> </a:t>
            </a:r>
            <a:r>
              <a:rPr lang="ru-RU" dirty="0" err="1" smtClean="0"/>
              <a:t>знесилів</a:t>
            </a:r>
            <a:r>
              <a:rPr lang="ru-RU" dirty="0" smtClean="0"/>
              <a:t> </a:t>
            </a:r>
            <a:r>
              <a:rPr lang="ru-RU" dirty="0" err="1" smtClean="0"/>
              <a:t>кінь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впавши, </a:t>
            </a:r>
            <a:r>
              <a:rPr lang="ru-RU" dirty="0" err="1" smtClean="0"/>
              <a:t>сконав</a:t>
            </a:r>
            <a:r>
              <a:rPr lang="ru-RU" dirty="0" smtClean="0"/>
              <a:t>. </a:t>
            </a:r>
            <a:r>
              <a:rPr lang="ru-RU" dirty="0" err="1" smtClean="0"/>
              <a:t>Готуючись</a:t>
            </a:r>
            <a:r>
              <a:rPr lang="ru-RU" dirty="0" smtClean="0"/>
              <a:t> до </a:t>
            </a:r>
            <a:r>
              <a:rPr lang="ru-RU" dirty="0" err="1" smtClean="0"/>
              <a:t>смерті</a:t>
            </a:r>
            <a:r>
              <a:rPr lang="ru-RU" dirty="0" smtClean="0"/>
              <a:t>, </a:t>
            </a:r>
            <a:r>
              <a:rPr lang="ru-RU" dirty="0" err="1" smtClean="0"/>
              <a:t>знепритомнів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Мазепа, а коли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— </a:t>
            </a:r>
            <a:r>
              <a:rPr lang="ru-RU" dirty="0" err="1" smtClean="0"/>
              <a:t>зрозумів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врятований</a:t>
            </a:r>
            <a:r>
              <a:rPr lang="ru-RU" dirty="0" smtClean="0"/>
              <a:t> </a:t>
            </a:r>
            <a:r>
              <a:rPr lang="ru-RU" dirty="0" err="1" smtClean="0"/>
              <a:t>козаками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ic.pics.livejournal.com/oadam/33724550/1134658/113465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3871902" cy="4812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7643866" cy="2971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sz="2800" dirty="0" err="1" smtClean="0"/>
              <a:t>Захоплений</a:t>
            </a:r>
            <a:r>
              <a:rPr lang="ru-RU" sz="2800" dirty="0" smtClean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розчулений</a:t>
            </a:r>
            <a:r>
              <a:rPr lang="ru-RU" sz="2800" dirty="0"/>
              <a:t> </a:t>
            </a:r>
            <a:r>
              <a:rPr lang="ru-RU" sz="2800" dirty="0" err="1"/>
              <a:t>розповіддю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бойового</a:t>
            </a:r>
            <a:r>
              <a:rPr lang="ru-RU" sz="2800" dirty="0"/>
              <a:t> соратника, король </a:t>
            </a:r>
            <a:r>
              <a:rPr lang="ru-RU" sz="2800" dirty="0" err="1"/>
              <a:t>непомітно</a:t>
            </a:r>
            <a:r>
              <a:rPr lang="ru-RU" sz="2800" dirty="0"/>
              <a:t> заснув. </a:t>
            </a:r>
            <a:r>
              <a:rPr lang="ru-RU" sz="2800" dirty="0" err="1"/>
              <a:t>Тоді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сам Мазепа </a:t>
            </a:r>
            <a:r>
              <a:rPr lang="ru-RU" sz="2800" dirty="0" err="1"/>
              <a:t>ліг</a:t>
            </a:r>
            <a:r>
              <a:rPr lang="ru-RU" sz="2800" dirty="0"/>
              <a:t> на </a:t>
            </a:r>
            <a:r>
              <a:rPr lang="ru-RU" sz="2800" dirty="0" err="1"/>
              <a:t>спочинок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надією</a:t>
            </a:r>
            <a:r>
              <a:rPr lang="ru-RU" sz="2800" dirty="0"/>
              <a:t> </a:t>
            </a:r>
            <a:r>
              <a:rPr lang="ru-RU" sz="2800" dirty="0" err="1"/>
              <a:t>на</a:t>
            </a:r>
            <a:r>
              <a:rPr lang="ru-RU" sz="2800" dirty="0"/>
              <a:t> те, </a:t>
            </a:r>
            <a:r>
              <a:rPr lang="ru-RU" sz="2800" dirty="0" err="1"/>
              <a:t>що</a:t>
            </a:r>
            <a:r>
              <a:rPr lang="ru-RU" sz="2800" dirty="0"/>
              <a:t> завтра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загін</a:t>
            </a:r>
            <a:r>
              <a:rPr lang="ru-RU" sz="2800" dirty="0"/>
              <a:t> </a:t>
            </a:r>
            <a:r>
              <a:rPr lang="ru-RU" sz="2800" dirty="0" err="1"/>
              <a:t>досягне</a:t>
            </a:r>
            <a:r>
              <a:rPr lang="ru-RU" sz="2800" dirty="0"/>
              <a:t> </a:t>
            </a:r>
            <a:r>
              <a:rPr lang="ru-RU" sz="2800" dirty="0" err="1"/>
              <a:t>турецького</a:t>
            </a:r>
            <a:r>
              <a:rPr lang="ru-RU" sz="2800" dirty="0"/>
              <a:t> берега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тим</a:t>
            </a:r>
            <a:r>
              <a:rPr lang="ru-RU" sz="2800" dirty="0"/>
              <a:t> </a:t>
            </a:r>
            <a:r>
              <a:rPr lang="ru-RU" sz="2800" dirty="0" err="1"/>
              <a:t>врятується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 smtClean="0"/>
              <a:t>загибелі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2290" name="Picture 2" descr="http://ukrtvoru.info/wp-content/uploads/2013/02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14752"/>
            <a:ext cx="1952628" cy="2672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Особливості композиції поеми </a:t>
            </a:r>
            <a:r>
              <a:rPr lang="uk-UA" b="1" dirty="0" err="1" smtClean="0">
                <a:solidFill>
                  <a:srgbClr val="C00000"/>
                </a:solidFill>
              </a:rPr>
              <a:t>„Мазепа”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 тлі історичних подій, втечі Карла і Мазепи після Полтавської битви, передана розповідь Мазепи про незвичайну історію з часів його молодості. </a:t>
            </a:r>
          </a:p>
          <a:p>
            <a:r>
              <a:rPr lang="uk-UA" dirty="0" smtClean="0"/>
              <a:t>Це прекрасний, геніально складений віршований твір. Композиційно він поділяється на 20 невеликих частин, кожна з яких – закінчений епізод, пов’язаний з іншими епізодами. </a:t>
            </a:r>
          </a:p>
          <a:p>
            <a:r>
              <a:rPr lang="uk-UA" dirty="0" smtClean="0"/>
              <a:t>Особливість цього твору – </a:t>
            </a:r>
            <a:r>
              <a:rPr lang="uk-UA" b="1" dirty="0" smtClean="0"/>
              <a:t>це монолог-сповідь </a:t>
            </a:r>
            <a:r>
              <a:rPr lang="uk-UA" dirty="0" smtClean="0"/>
              <a:t>старого Мазепи, спомин про молоді роки за часів його служби у польського короля, розповідь в розповіді або розповідь з обрамленням. Автор використовує саме такий прийом, це допомагає повірити читачу в достовірність подій.)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Робота над змістом поеми Д. Байрона «Мазепа»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71546"/>
            <a:ext cx="7258072" cy="550072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4400" b="1" dirty="0" smtClean="0"/>
              <a:t>Складання плану твору</a:t>
            </a:r>
          </a:p>
          <a:p>
            <a:pPr algn="ctr">
              <a:buNone/>
            </a:pPr>
            <a:endParaRPr lang="uk-UA" b="1" dirty="0" smtClean="0"/>
          </a:p>
          <a:p>
            <a:pPr marL="514350" indent="-514350">
              <a:buAutoNum type="arabicPeriod"/>
            </a:pPr>
            <a:r>
              <a:rPr lang="uk-UA" dirty="0" smtClean="0"/>
              <a:t>Поразка шведів під Полтавою.</a:t>
            </a:r>
          </a:p>
          <a:p>
            <a:pPr marL="514350" indent="-514350">
              <a:buAutoNum type="arabicPeriod"/>
            </a:pPr>
            <a:r>
              <a:rPr lang="uk-UA" dirty="0" smtClean="0"/>
              <a:t>Мазепа серед почту короля Карла ХІІ.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dirty="0" smtClean="0"/>
              <a:t>Розмова Карла із Мазепою.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uk-UA" dirty="0" smtClean="0"/>
              <a:t>Розповідь Мазепи про себе:</a:t>
            </a:r>
          </a:p>
          <a:p>
            <a:pPr marL="514350" indent="-514350">
              <a:buNone/>
            </a:pPr>
            <a:r>
              <a:rPr lang="uk-UA" dirty="0" smtClean="0"/>
              <a:t>а) при дворі короля Яна-Казимира</a:t>
            </a:r>
          </a:p>
          <a:p>
            <a:pPr marL="514350" indent="-514350">
              <a:buNone/>
            </a:pPr>
            <a:r>
              <a:rPr lang="uk-UA" dirty="0" smtClean="0"/>
              <a:t>б) дружина графа-воєводи;</a:t>
            </a:r>
          </a:p>
          <a:p>
            <a:pPr marL="514350" indent="-514350">
              <a:buNone/>
            </a:pPr>
            <a:r>
              <a:rPr lang="uk-UA" dirty="0" smtClean="0"/>
              <a:t>в) зародження кохання;</a:t>
            </a:r>
          </a:p>
          <a:p>
            <a:pPr marL="514350" indent="-514350">
              <a:buNone/>
            </a:pPr>
            <a:r>
              <a:rPr lang="uk-UA" dirty="0" smtClean="0"/>
              <a:t>г) взаємність почуття;</a:t>
            </a:r>
          </a:p>
          <a:p>
            <a:pPr marL="514350" indent="-514350">
              <a:buNone/>
            </a:pPr>
            <a:r>
              <a:rPr lang="uk-UA" dirty="0" smtClean="0"/>
              <a:t>д) викриття;</a:t>
            </a:r>
          </a:p>
          <a:p>
            <a:pPr marL="514350" indent="-514350">
              <a:buNone/>
            </a:pPr>
            <a:r>
              <a:rPr lang="uk-UA" dirty="0" smtClean="0"/>
              <a:t>е) покарання;</a:t>
            </a:r>
          </a:p>
          <a:p>
            <a:pPr marL="514350" indent="-514350">
              <a:buNone/>
            </a:pPr>
            <a:r>
              <a:rPr lang="uk-UA" dirty="0" smtClean="0"/>
              <a:t>ж) бажання помсти</a:t>
            </a:r>
          </a:p>
          <a:p>
            <a:pPr marL="514350" indent="-514350">
              <a:buNone/>
            </a:pPr>
            <a:r>
              <a:rPr lang="uk-UA" dirty="0" smtClean="0"/>
              <a:t>и) на спині у коня;</a:t>
            </a:r>
          </a:p>
          <a:p>
            <a:pPr marL="514350" indent="-514350">
              <a:buNone/>
            </a:pPr>
            <a:r>
              <a:rPr lang="uk-UA" dirty="0" smtClean="0"/>
              <a:t>к) загибель коня;</a:t>
            </a:r>
          </a:p>
          <a:p>
            <a:pPr marL="514350" indent="-514350">
              <a:buNone/>
            </a:pPr>
            <a:r>
              <a:rPr lang="uk-UA" dirty="0" smtClean="0"/>
              <a:t>л) порятунок;</a:t>
            </a:r>
          </a:p>
          <a:p>
            <a:pPr marL="514350" indent="-514350">
              <a:buNone/>
            </a:pPr>
            <a:r>
              <a:rPr lang="uk-UA" dirty="0" smtClean="0"/>
              <a:t>м) пояснення порятунку.</a:t>
            </a:r>
          </a:p>
          <a:p>
            <a:pPr marL="514350" indent="-514350">
              <a:buNone/>
            </a:pPr>
            <a:r>
              <a:rPr lang="uk-UA" dirty="0" smtClean="0"/>
              <a:t> 5.           Завершення поеми.</a:t>
            </a:r>
          </a:p>
          <a:p>
            <a:pPr marL="514350" indent="-514350"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</a:rPr>
              <a:t/>
            </a:r>
            <a:br>
              <a:rPr lang="uk-UA" sz="7200" b="1" i="1" dirty="0" smtClean="0">
                <a:solidFill>
                  <a:srgbClr val="C00000"/>
                </a:solidFill>
              </a:rPr>
            </a:br>
            <a:r>
              <a:rPr lang="uk-UA" sz="7200" b="1" i="1" dirty="0" smtClean="0">
                <a:solidFill>
                  <a:srgbClr val="C00000"/>
                </a:solidFill>
              </a:rPr>
              <a:t/>
            </a:r>
            <a:br>
              <a:rPr lang="uk-UA" sz="7200" b="1" i="1" dirty="0" smtClean="0">
                <a:solidFill>
                  <a:srgbClr val="C00000"/>
                </a:solidFill>
              </a:rPr>
            </a:br>
            <a:r>
              <a:rPr lang="uk-UA" sz="7200" b="1" i="1" dirty="0" smtClean="0">
                <a:solidFill>
                  <a:srgbClr val="C00000"/>
                </a:solidFill>
              </a:rPr>
              <a:t/>
            </a:r>
            <a:br>
              <a:rPr lang="uk-UA" sz="7200" b="1" i="1" dirty="0" smtClean="0">
                <a:solidFill>
                  <a:srgbClr val="C00000"/>
                </a:solidFill>
              </a:rPr>
            </a:br>
            <a:r>
              <a:rPr lang="uk-UA" sz="7200" b="1" i="1" dirty="0" smtClean="0">
                <a:solidFill>
                  <a:srgbClr val="C00000"/>
                </a:solidFill>
              </a:rPr>
              <a:t/>
            </a:r>
            <a:br>
              <a:rPr lang="uk-UA" sz="7200" b="1" i="1" dirty="0" smtClean="0">
                <a:solidFill>
                  <a:srgbClr val="C00000"/>
                </a:solidFill>
              </a:rPr>
            </a:br>
            <a:r>
              <a:rPr lang="uk-UA" sz="7200" b="1" i="1" dirty="0" smtClean="0">
                <a:solidFill>
                  <a:srgbClr val="C00000"/>
                </a:solidFill>
              </a:rPr>
              <a:t>    Образи-символи в поемі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1"/>
            <a:ext cx="7286676" cy="418625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Образ долі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Доля відвертається від шведів під Полтавою, від короля Карла ХІІ, прирікши його на втечу, доля звела Мазепу з Терезою, подарувавши йому сильне кохання, але й розлучила їх, доля врятувала його, принісши в Україну, й зробила Мазепу гетьманом.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yoshkarola.bezformata.ru/content/image140868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86124"/>
            <a:ext cx="5715000" cy="3228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1-4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4071966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згадкою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нищівну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поразку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шведи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відгомонів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                    Образ-символ сонця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Символічний образ сонця постійно присутній в поемі , воно супроводжує нашого героя – то піднімається, то заходить. Воно символізує життя, яке поступово покидало то поверталось до нашого героя: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„О, як те сонце йде поволі!”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„ Вставало </a:t>
            </a:r>
            <a:r>
              <a:rPr lang="uk-UA" dirty="0" err="1" smtClean="0"/>
              <a:t>сонце....”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„ Й очима сонце </a:t>
            </a:r>
            <a:r>
              <a:rPr lang="uk-UA" dirty="0" err="1" smtClean="0"/>
              <a:t>проводжав..”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„ Востаннє сонце вже </a:t>
            </a:r>
            <a:r>
              <a:rPr lang="uk-UA" dirty="0" err="1" smtClean="0"/>
              <a:t>зайшло.”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„ Вже сонце </a:t>
            </a:r>
            <a:r>
              <a:rPr lang="uk-UA" dirty="0" err="1" smtClean="0"/>
              <a:t>сіло”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1" name="Picture 3" descr="http://virchi.pp.net.ua/_fr/0/76692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Образ-символ коня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429520" cy="31432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uk-UA" sz="2000" dirty="0" smtClean="0"/>
              <a:t>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Кінь є символом вдачі, людської долі. Коли Карл ХІІ втрачає коня, то доля відвернулася від нього, а Мазепа зберіг свого коня – доля до нього прихильна. Образ дикого коня, що ніс Мазепу через ліси й степи з Польщі в Україну, це і символ нестримної пристрасті майбутнього гетьмана, і фатальної долі, і втілення смерті, і символ непохитної волі, яка приведе Мазепу до гетьманства.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fotokonkurs.ru/uploads/comments/2015/11/27/8037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286388"/>
            <a:ext cx="600077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Образ України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643866" cy="459740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dirty="0" smtClean="0"/>
              <a:t>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Автор пише, що це „ дика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країна”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у якій „ дикі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степи”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,” дикий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праліс”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,” дика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площіна”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У поемі створюється емоційний, романтичний образ України, що є вільною, але ще не освоєною землею. Картини пейзажів змальовують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„дику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природу”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зображення якої теж має символічне значення.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15304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Бурхливі потоки, потужні хвилі, сильні вітри уособлюють пристрасті, що охопили самого героя. </a:t>
            </a:r>
          </a:p>
        </p:txBody>
      </p:sp>
      <p:pic>
        <p:nvPicPr>
          <p:cNvPr id="3074" name="Picture 2" descr="http://www.playcast.ru/uploads/2016/05/30/188339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700092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8229600" cy="190023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Вороння символізує смерть.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3014" name="Picture 6" descr="http://os1.i.ua/3/1/8090769_118d2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1900251" cy="1428760"/>
          </a:xfrm>
          <a:prstGeom prst="rect">
            <a:avLst/>
          </a:prstGeom>
          <a:noFill/>
        </p:spPr>
      </p:pic>
      <p:pic>
        <p:nvPicPr>
          <p:cNvPr id="43016" name="Picture 8" descr="http://os1.i.ua/3/1/8090769_118d2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1900251" cy="1428760"/>
          </a:xfrm>
          <a:prstGeom prst="rect">
            <a:avLst/>
          </a:prstGeom>
          <a:noFill/>
        </p:spPr>
      </p:pic>
      <p:pic>
        <p:nvPicPr>
          <p:cNvPr id="43018" name="Picture 10" descr="http://os1.i.ua/3/1/8090769_118d2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978" y="2143116"/>
            <a:ext cx="1995264" cy="1500198"/>
          </a:xfrm>
          <a:prstGeom prst="rect">
            <a:avLst/>
          </a:prstGeom>
          <a:noFill/>
        </p:spPr>
      </p:pic>
      <p:pic>
        <p:nvPicPr>
          <p:cNvPr id="43020" name="Picture 12" descr="http://os1.i.ua/3/1/8090769_118d2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1710226" cy="1285884"/>
          </a:xfrm>
          <a:prstGeom prst="rect">
            <a:avLst/>
          </a:prstGeom>
          <a:noFill/>
        </p:spPr>
      </p:pic>
      <p:pic>
        <p:nvPicPr>
          <p:cNvPr id="43022" name="Picture 14" descr="http://os1.i.ua/3/1/8090769_118d2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57430"/>
            <a:ext cx="1805238" cy="1357322"/>
          </a:xfrm>
          <a:prstGeom prst="rect">
            <a:avLst/>
          </a:prstGeom>
          <a:noFill/>
        </p:spPr>
      </p:pic>
      <p:pic>
        <p:nvPicPr>
          <p:cNvPr id="43024" name="Picture 16" descr="http://os1.i.ua/3/1/8090769_118d2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857628"/>
            <a:ext cx="2090276" cy="1571636"/>
          </a:xfrm>
          <a:prstGeom prst="rect">
            <a:avLst/>
          </a:prstGeom>
          <a:noFill/>
        </p:spPr>
      </p:pic>
      <p:pic>
        <p:nvPicPr>
          <p:cNvPr id="43026" name="Picture 18" descr="http://os1.i.ua/3/1/8090769_118d2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32"/>
            <a:ext cx="190025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543824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Степ – </a:t>
            </a:r>
            <a:r>
              <a:rPr lang="uk-UA" dirty="0" err="1" smtClean="0"/>
              <a:t>вільнолюбивий</a:t>
            </a:r>
            <a:r>
              <a:rPr lang="uk-UA" dirty="0" smtClean="0"/>
              <a:t> дух Мазепи. </a:t>
            </a:r>
            <a:endParaRPr lang="ru-RU" dirty="0"/>
          </a:p>
        </p:txBody>
      </p:sp>
      <p:pic>
        <p:nvPicPr>
          <p:cNvPr id="2050" name="Picture 2" descr="https://fs00.infourok.ru/images/doc/227/39761/2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757242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3"/>
            <a:ext cx="7786742" cy="157163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Вечірній холод, морок, тьма, ридання вітру, похмуре небо підсилюють страждання Мазепи.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5064" name="Picture 8" descr="http://www.playcast.ru/uploads/2016/06/22/190697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7"/>
            <a:ext cx="7858148" cy="3643314"/>
          </a:xfrm>
          <a:prstGeom prst="rect">
            <a:avLst/>
          </a:prstGeom>
          <a:noFill/>
        </p:spPr>
      </p:pic>
      <p:pic>
        <p:nvPicPr>
          <p:cNvPr id="45066" name="Picture 10" descr="https://im2-tub-ua.yandex.net/i?id=54dca59fa0f4d5544cb77183b5915e8e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7858148" cy="154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Буйний чагарник, ліс – перепони на життєвому шляху героя.</a:t>
            </a:r>
            <a:endParaRPr lang="ru-RU" dirty="0"/>
          </a:p>
        </p:txBody>
      </p:sp>
      <p:pic>
        <p:nvPicPr>
          <p:cNvPr id="44034" name="Picture 2" descr="http://99px.ru/sstorage/56/2013/05/image_5619051323430971028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7858148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7858148" cy="62151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5100" b="1" i="1" dirty="0" smtClean="0">
                <a:solidFill>
                  <a:srgbClr val="2806BA"/>
                </a:solidFill>
              </a:rPr>
              <a:t>     </a:t>
            </a:r>
            <a:r>
              <a:rPr lang="uk-UA" sz="70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Літературознавчий словничок</a:t>
            </a:r>
            <a:endParaRPr lang="ru-RU" sz="7000" b="1" i="1" dirty="0" smtClean="0">
              <a:solidFill>
                <a:srgbClr val="2806B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Монолог</a:t>
            </a:r>
            <a:r>
              <a:rPr lang="ru-RU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сповідь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героя у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романтичних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поемах</a:t>
            </a:r>
          </a:p>
          <a:p>
            <a:pPr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componere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поєднувати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 -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літературноготвору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цілісну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картину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виявленню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головної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фр.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sujet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— предмет) 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художньому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розкриваються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характери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персонажів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Поема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— ліричний твір, у якому зображені значні події (що мають загальнолюдське значення) та яскраві характери. Розповідь супроводжується розкриттям авторських переживань і роздумів</a:t>
            </a:r>
            <a:r>
              <a:rPr lang="uk-UA" sz="3600" dirty="0" smtClean="0"/>
              <a:t>. 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572264" y="5643578"/>
            <a:ext cx="1643074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Інтернет-ресурси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1"/>
            <a:ext cx="7043758" cy="6857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http://dovidka.biz.ua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643866" cy="2571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Невеличкий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шведів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король Карл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Мазепа,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рятується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переслідування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зупиняється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перепочинку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m4_1_218_0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6053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5643578"/>
            <a:ext cx="64294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lnSpc>
                <a:spcPct val="80000"/>
              </a:lnSpc>
            </a:pPr>
            <a:r>
              <a:rPr lang="ru-RU" b="1" dirty="0" err="1" smtClean="0"/>
              <a:t>Полтавська</a:t>
            </a:r>
            <a:r>
              <a:rPr lang="ru-RU" b="1" dirty="0" smtClean="0"/>
              <a:t>  битва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1718 р. Лу</a:t>
            </a:r>
            <a:r>
              <a:rPr lang="uk-UA" dirty="0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Каравак</a:t>
            </a:r>
            <a:r>
              <a:rPr lang="ru-RU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543824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Мазепа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оглядає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зброю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обмундирування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дістає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припаси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королем.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vitppt.com.ua/images/28/27069/960/img6.jpg"/>
          <p:cNvPicPr>
            <a:picLocks noChangeAspect="1" noChangeArrowheads="1"/>
          </p:cNvPicPr>
          <p:nvPr/>
        </p:nvPicPr>
        <p:blipFill>
          <a:blip r:embed="rId2"/>
          <a:srcRect l="10937" t="14583" r="10937" b="9375"/>
          <a:stretch>
            <a:fillRect/>
          </a:stretch>
        </p:blipFill>
        <p:spPr bwMode="auto">
          <a:xfrm>
            <a:off x="2214546" y="2143116"/>
            <a:ext cx="5625986" cy="410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00042"/>
            <a:ext cx="7400948" cy="562612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/>
              <a:t>короля привернула та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 smtClean="0"/>
              <a:t>турбота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/>
              <a:t>якою</a:t>
            </a:r>
            <a:r>
              <a:rPr lang="ru-RU" dirty="0"/>
              <a:t> Мазепа ставиться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smtClean="0"/>
              <a:t>коня.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2786072" cy="18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2786072" cy="18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407196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/>
              <a:t>Він </a:t>
            </a:r>
            <a:r>
              <a:rPr lang="ru-RU" sz="2800" dirty="0" err="1"/>
              <a:t>обійняв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коня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За </a:t>
            </a:r>
            <a:r>
              <a:rPr lang="ru-RU" sz="2800" dirty="0" err="1"/>
              <a:t>шию</a:t>
            </a:r>
            <a:r>
              <a:rPr lang="ru-RU" sz="2800" dirty="0"/>
              <a:t>, </a:t>
            </a:r>
            <a:r>
              <a:rPr lang="ru-RU" sz="2800" dirty="0" err="1"/>
              <a:t>наче</a:t>
            </a:r>
            <a:r>
              <a:rPr lang="ru-RU" sz="2800" dirty="0"/>
              <a:t> той </a:t>
            </a:r>
            <a:r>
              <a:rPr lang="ru-RU" sz="2800" dirty="0" err="1"/>
              <a:t>рідня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І</a:t>
            </a:r>
            <a:r>
              <a:rPr lang="ru-RU" sz="2800" dirty="0"/>
              <a:t>, не </a:t>
            </a:r>
            <a:r>
              <a:rPr lang="ru-RU" sz="2800" dirty="0" err="1"/>
              <a:t>зважаючи</a:t>
            </a:r>
            <a:r>
              <a:rPr lang="ru-RU" sz="2800" dirty="0"/>
              <a:t> на </a:t>
            </a:r>
            <a:r>
              <a:rPr lang="ru-RU" sz="2800" dirty="0" err="1"/>
              <a:t>втому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Підкинув</a:t>
            </a:r>
            <a:r>
              <a:rPr lang="ru-RU" sz="2800" dirty="0" smtClean="0"/>
              <a:t> </a:t>
            </a:r>
            <a:r>
              <a:rPr lang="ru-RU" sz="2800" dirty="0" err="1"/>
              <a:t>листя</a:t>
            </a:r>
            <a:r>
              <a:rPr lang="ru-RU" sz="2800" dirty="0"/>
              <a:t> вороному,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Обтер </a:t>
            </a:r>
            <a:r>
              <a:rPr lang="ru-RU" sz="2800" dirty="0"/>
              <a:t>на </a:t>
            </a:r>
            <a:r>
              <a:rPr lang="ru-RU" sz="2800" dirty="0" err="1"/>
              <a:t>спині</a:t>
            </a:r>
            <a:r>
              <a:rPr lang="ru-RU" sz="2800" dirty="0"/>
              <a:t> </a:t>
            </a:r>
            <a:r>
              <a:rPr lang="ru-RU" sz="2800" dirty="0" err="1"/>
              <a:t>вогкий</a:t>
            </a:r>
            <a:r>
              <a:rPr lang="ru-RU" sz="2800" dirty="0"/>
              <a:t> пил.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Звільнив</a:t>
            </a:r>
            <a:r>
              <a:rPr lang="ru-RU" sz="2800" dirty="0" smtClean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оброті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вудил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І </a:t>
            </a:r>
            <a:r>
              <a:rPr lang="ru-RU" sz="2800" dirty="0" err="1"/>
              <a:t>неприховано</a:t>
            </a:r>
            <a:r>
              <a:rPr lang="ru-RU" sz="2800" dirty="0"/>
              <a:t> </a:t>
            </a:r>
            <a:r>
              <a:rPr lang="ru-RU" sz="2800" dirty="0" err="1"/>
              <a:t>радів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/>
              <a:t>їв</a:t>
            </a:r>
            <a:r>
              <a:rPr lang="ru-RU" sz="2800" dirty="0"/>
              <a:t> </a:t>
            </a:r>
            <a:r>
              <a:rPr lang="ru-RU" sz="2800" dirty="0" err="1"/>
              <a:t>годованець</a:t>
            </a:r>
            <a:r>
              <a:rPr lang="ru-RU" sz="2800" dirty="0"/>
              <a:t> </a:t>
            </a:r>
            <a:r>
              <a:rPr lang="ru-RU" sz="2800" dirty="0" err="1" smtClean="0"/>
              <a:t>степів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22532" name="Picture 4" descr="http://www.gifmania.ru/Animated-Gifs-Zhivotnyye/Animations-Mlekopitayushchikh/Images-Loshadey/Loshadey-680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429000"/>
            <a:ext cx="3643338" cy="291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57166"/>
            <a:ext cx="6829444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</a:t>
            </a:r>
            <a:r>
              <a:rPr lang="ru-RU" sz="2800" dirty="0" err="1" smtClean="0"/>
              <a:t>Задовольняючи</a:t>
            </a:r>
            <a:r>
              <a:rPr lang="ru-RU" sz="2800" dirty="0" smtClean="0"/>
              <a:t> </a:t>
            </a:r>
            <a:r>
              <a:rPr lang="ru-RU" sz="2800" dirty="0" err="1"/>
              <a:t>цікавість</a:t>
            </a:r>
            <a:r>
              <a:rPr lang="ru-RU" sz="2800" dirty="0"/>
              <a:t> короля,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намагаючись</a:t>
            </a:r>
            <a:r>
              <a:rPr lang="ru-RU" sz="2800" dirty="0"/>
              <a:t> </a:t>
            </a:r>
            <a:r>
              <a:rPr lang="ru-RU" sz="2800" dirty="0" err="1"/>
              <a:t>розрадити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 smtClean="0"/>
              <a:t>похмурий</a:t>
            </a:r>
            <a:r>
              <a:rPr lang="ru-RU" sz="2800" dirty="0" smtClean="0"/>
              <a:t> </a:t>
            </a:r>
            <a:r>
              <a:rPr lang="ru-RU" sz="2800" dirty="0" err="1"/>
              <a:t>настрій</a:t>
            </a:r>
            <a:r>
              <a:rPr lang="ru-RU" sz="2800" dirty="0"/>
              <a:t>, Мазепа </a:t>
            </a:r>
            <a:r>
              <a:rPr lang="ru-RU" sz="2800" dirty="0" err="1"/>
              <a:t>розповідає</a:t>
            </a:r>
            <a:r>
              <a:rPr lang="ru-RU" sz="2800" dirty="0"/>
              <a:t> </a:t>
            </a:r>
            <a:r>
              <a:rPr lang="ru-RU" sz="2800" dirty="0" err="1"/>
              <a:t>історію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життя, </a:t>
            </a:r>
            <a:r>
              <a:rPr lang="ru-RU" sz="2800" dirty="0" err="1"/>
              <a:t>пов’язану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smtClean="0"/>
              <a:t>конем.</a:t>
            </a:r>
            <a:endParaRPr lang="ru-RU" sz="2800" dirty="0"/>
          </a:p>
        </p:txBody>
      </p:sp>
      <p:pic>
        <p:nvPicPr>
          <p:cNvPr id="21506" name="Picture 2" descr="http://www.playcast.ru/uploads/2016/01/21/16914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6643734" cy="433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Розділи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4—8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4429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</a:t>
            </a:r>
            <a:r>
              <a:rPr lang="ru-RU" sz="2800" dirty="0" smtClean="0"/>
              <a:t>Мазепа </a:t>
            </a:r>
            <a:r>
              <a:rPr lang="ru-RU" sz="2800" dirty="0" err="1"/>
              <a:t>розповідає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 </a:t>
            </a:r>
            <a:r>
              <a:rPr lang="ru-RU" sz="2800" dirty="0" err="1"/>
              <a:t>юні</a:t>
            </a:r>
            <a:r>
              <a:rPr lang="ru-RU" sz="2800" dirty="0"/>
              <a:t> роки,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своєї</a:t>
            </a:r>
            <a:r>
              <a:rPr lang="ru-RU" sz="2800" dirty="0"/>
              <a:t> </a:t>
            </a:r>
            <a:r>
              <a:rPr lang="ru-RU" sz="2800" dirty="0" err="1"/>
              <a:t>служби</a:t>
            </a:r>
            <a:r>
              <a:rPr lang="ru-RU" sz="2800" dirty="0"/>
              <a:t> </a:t>
            </a:r>
            <a:r>
              <a:rPr lang="ru-RU" sz="2800" dirty="0" err="1"/>
              <a:t>пажем</a:t>
            </a:r>
            <a:r>
              <a:rPr lang="ru-RU" sz="2800" dirty="0"/>
              <a:t> при </a:t>
            </a:r>
            <a:r>
              <a:rPr lang="ru-RU" sz="2800" dirty="0" err="1"/>
              <a:t>польському</a:t>
            </a:r>
            <a:r>
              <a:rPr lang="ru-RU" sz="2800" dirty="0"/>
              <a:t> </a:t>
            </a:r>
            <a:r>
              <a:rPr lang="ru-RU" sz="2800" dirty="0" err="1"/>
              <a:t>королі</a:t>
            </a:r>
            <a:r>
              <a:rPr lang="ru-RU" sz="2800" dirty="0"/>
              <a:t>, він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справжнім</a:t>
            </a:r>
            <a:r>
              <a:rPr lang="ru-RU" sz="2800" dirty="0"/>
              <a:t> </a:t>
            </a:r>
            <a:r>
              <a:rPr lang="ru-RU" sz="2800" dirty="0" err="1" smtClean="0"/>
              <a:t>красенем</a:t>
            </a:r>
            <a:r>
              <a:rPr lang="ru-RU" sz="2800" dirty="0"/>
              <a:t>. І </a:t>
            </a:r>
            <a:r>
              <a:rPr lang="ru-RU" sz="2800" dirty="0" err="1"/>
              <a:t>хоча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жінок</a:t>
            </a:r>
            <a:r>
              <a:rPr lang="ru-RU" sz="2800" dirty="0"/>
              <a:t> не </a:t>
            </a:r>
            <a:r>
              <a:rPr lang="ru-RU" sz="2800" dirty="0" err="1"/>
              <a:t>оминали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своєю</a:t>
            </a:r>
            <a:r>
              <a:rPr lang="ru-RU" sz="2800" dirty="0"/>
              <a:t> </a:t>
            </a:r>
            <a:r>
              <a:rPr lang="ru-RU" sz="2800" dirty="0" err="1"/>
              <a:t>увагою</a:t>
            </a:r>
            <a:r>
              <a:rPr lang="ru-RU" sz="2800" dirty="0"/>
              <a:t>, до </a:t>
            </a:r>
            <a:r>
              <a:rPr lang="ru-RU" sz="2800" dirty="0" err="1"/>
              <a:t>душі</a:t>
            </a:r>
            <a:r>
              <a:rPr lang="ru-RU" sz="2800" dirty="0"/>
              <a:t> самого </a:t>
            </a:r>
            <a:r>
              <a:rPr lang="ru-RU" sz="2800" dirty="0" err="1"/>
              <a:t>Мазепи</a:t>
            </a:r>
            <a:r>
              <a:rPr lang="ru-RU" sz="2800" dirty="0"/>
              <a:t> припала одна — </a:t>
            </a:r>
            <a:r>
              <a:rPr lang="ru-RU" sz="2800" dirty="0" err="1"/>
              <a:t>красуня</a:t>
            </a:r>
            <a:r>
              <a:rPr lang="ru-RU" sz="2800" dirty="0"/>
              <a:t> на </a:t>
            </a:r>
            <a:r>
              <a:rPr lang="ru-RU" sz="2800" dirty="0" err="1"/>
              <a:t>ім’я</a:t>
            </a:r>
            <a:r>
              <a:rPr lang="ru-RU" sz="2800" dirty="0"/>
              <a:t> </a:t>
            </a:r>
            <a:r>
              <a:rPr lang="ru-RU" sz="2800" dirty="0" smtClean="0"/>
              <a:t>Тереза</a:t>
            </a:r>
            <a:endParaRPr lang="ru-RU" sz="2800" dirty="0"/>
          </a:p>
        </p:txBody>
      </p:sp>
      <p:pic>
        <p:nvPicPr>
          <p:cNvPr id="19458" name="Picture 2" descr="http://pres.in.ua/bajron-djordj-noel-gordon-1788-1824-poema-bajrona-mazepa/img7.jpg"/>
          <p:cNvPicPr>
            <a:picLocks noChangeAspect="1" noChangeArrowheads="1"/>
          </p:cNvPicPr>
          <p:nvPr/>
        </p:nvPicPr>
        <p:blipFill>
          <a:blip r:embed="rId2"/>
          <a:srcRect l="55313" t="15000" r="8124" b="11249"/>
          <a:stretch>
            <a:fillRect/>
          </a:stretch>
        </p:blipFill>
        <p:spPr bwMode="auto">
          <a:xfrm>
            <a:off x="5857884" y="1571612"/>
            <a:ext cx="278608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18663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Попри </a:t>
            </a:r>
            <a:r>
              <a:rPr lang="ru-RU" sz="2800" dirty="0"/>
              <a:t>те, </a:t>
            </a:r>
            <a:r>
              <a:rPr lang="ru-RU" sz="2800" dirty="0" err="1"/>
              <a:t>що</a:t>
            </a:r>
            <a:r>
              <a:rPr lang="ru-RU" sz="2800" dirty="0"/>
              <a:t> Тереза </a:t>
            </a:r>
            <a:r>
              <a:rPr lang="ru-RU" sz="2800" dirty="0" err="1"/>
              <a:t>одружена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польським</a:t>
            </a:r>
            <a:r>
              <a:rPr lang="ru-RU" sz="2800" dirty="0"/>
              <a:t> графом, Мазепа </a:t>
            </a:r>
            <a:r>
              <a:rPr lang="ru-RU" sz="2800" dirty="0" err="1"/>
              <a:t>шукає</a:t>
            </a:r>
            <a:r>
              <a:rPr lang="ru-RU" sz="2800" dirty="0"/>
              <a:t> </a:t>
            </a:r>
            <a:r>
              <a:rPr lang="ru-RU" sz="2800" dirty="0" err="1"/>
              <a:t>зустрічі</a:t>
            </a:r>
            <a:r>
              <a:rPr lang="ru-RU" sz="2800" dirty="0"/>
              <a:t> та </a:t>
            </a:r>
            <a:r>
              <a:rPr lang="ru-RU" sz="2800" dirty="0" err="1"/>
              <a:t>нагоди</a:t>
            </a:r>
            <a:r>
              <a:rPr lang="ru-RU" sz="2800" dirty="0"/>
              <a:t> </a:t>
            </a:r>
            <a:r>
              <a:rPr lang="ru-RU" sz="2800" dirty="0" err="1"/>
              <a:t>познайомитися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нею,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зрештою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 smtClean="0"/>
              <a:t>вдається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8434" name="Picture 2" descr="http://loft36.de/wp-content/uploads/2016/03/621e771006bbd0323c85bf1b624ee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425671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886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Байрон. Поема “Мазепа”. Сюжет.  Особливості композиції </vt:lpstr>
      <vt:lpstr>Розділи 1-4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Розділи 4—8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Розділ 20</vt:lpstr>
      <vt:lpstr>Особливості композиції поеми „Мазепа”</vt:lpstr>
      <vt:lpstr>Робота над змістом поеми Д. Байрона «Мазепа»</vt:lpstr>
      <vt:lpstr>        Образи-символи в поемі</vt:lpstr>
      <vt:lpstr>Образ долі</vt:lpstr>
      <vt:lpstr>                    Образ-символ сонця</vt:lpstr>
      <vt:lpstr>Образ-символ коня</vt:lpstr>
      <vt:lpstr>Образ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Інтернет-ресурси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Байрон. Поема “Мазепа”. Сюжет. Особливості композиції </dc:title>
  <dc:creator>Home</dc:creator>
  <cp:lastModifiedBy>Melnekovka</cp:lastModifiedBy>
  <cp:revision>35</cp:revision>
  <dcterms:created xsi:type="dcterms:W3CDTF">2017-02-23T00:41:15Z</dcterms:created>
  <dcterms:modified xsi:type="dcterms:W3CDTF">2007-12-31T21:48:46Z</dcterms:modified>
</cp:coreProperties>
</file>