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9"/>
  </p:notesMasterIdLst>
  <p:sldIdLst>
    <p:sldId id="275" r:id="rId2"/>
    <p:sldId id="286" r:id="rId3"/>
    <p:sldId id="287" r:id="rId4"/>
    <p:sldId id="303" r:id="rId5"/>
    <p:sldId id="276" r:id="rId6"/>
    <p:sldId id="304" r:id="rId7"/>
    <p:sldId id="277" r:id="rId8"/>
    <p:sldId id="305" r:id="rId9"/>
    <p:sldId id="278" r:id="rId10"/>
    <p:sldId id="306" r:id="rId11"/>
    <p:sldId id="279" r:id="rId12"/>
    <p:sldId id="307" r:id="rId13"/>
    <p:sldId id="280" r:id="rId14"/>
    <p:sldId id="308" r:id="rId15"/>
    <p:sldId id="281" r:id="rId16"/>
    <p:sldId id="309" r:id="rId17"/>
    <p:sldId id="282" r:id="rId18"/>
    <p:sldId id="310" r:id="rId19"/>
    <p:sldId id="283" r:id="rId20"/>
    <p:sldId id="311" r:id="rId21"/>
    <p:sldId id="284" r:id="rId22"/>
    <p:sldId id="312" r:id="rId23"/>
    <p:sldId id="285" r:id="rId24"/>
    <p:sldId id="288" r:id="rId25"/>
    <p:sldId id="256" r:id="rId26"/>
    <p:sldId id="257" r:id="rId27"/>
    <p:sldId id="258" r:id="rId28"/>
    <p:sldId id="259" r:id="rId29"/>
    <p:sldId id="260" r:id="rId30"/>
    <p:sldId id="261" r:id="rId31"/>
    <p:sldId id="289" r:id="rId32"/>
    <p:sldId id="262" r:id="rId33"/>
    <p:sldId id="263" r:id="rId34"/>
    <p:sldId id="264" r:id="rId35"/>
    <p:sldId id="265" r:id="rId36"/>
    <p:sldId id="266" r:id="rId37"/>
    <p:sldId id="267" r:id="rId38"/>
    <p:sldId id="271" r:id="rId39"/>
    <p:sldId id="270" r:id="rId40"/>
    <p:sldId id="269" r:id="rId41"/>
    <p:sldId id="268" r:id="rId42"/>
    <p:sldId id="291" r:id="rId43"/>
    <p:sldId id="292" r:id="rId44"/>
    <p:sldId id="293" r:id="rId45"/>
    <p:sldId id="294" r:id="rId46"/>
    <p:sldId id="290" r:id="rId47"/>
    <p:sldId id="272" r:id="rId48"/>
    <p:sldId id="273" r:id="rId49"/>
    <p:sldId id="274" r:id="rId50"/>
    <p:sldId id="295" r:id="rId51"/>
    <p:sldId id="296" r:id="rId52"/>
    <p:sldId id="297" r:id="rId53"/>
    <p:sldId id="298" r:id="rId54"/>
    <p:sldId id="299" r:id="rId55"/>
    <p:sldId id="300" r:id="rId56"/>
    <p:sldId id="302" r:id="rId57"/>
    <p:sldId id="301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3C861-1A45-4E65-8ED6-A0035C8F9B82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32F90D-3599-42E4-8260-319DEE19B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749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Білки</a:t>
            </a:r>
            <a:r>
              <a:rPr lang="ru-RU" dirty="0" smtClean="0"/>
              <a:t> </a:t>
            </a:r>
            <a:r>
              <a:rPr lang="ru-RU" dirty="0" err="1" smtClean="0"/>
              <a:t>садять</a:t>
            </a:r>
            <a:r>
              <a:rPr lang="ru-RU" dirty="0" smtClean="0"/>
              <a:t> </a:t>
            </a:r>
            <a:r>
              <a:rPr lang="ru-RU" dirty="0" err="1" smtClean="0"/>
              <a:t>тисячі</a:t>
            </a:r>
            <a:r>
              <a:rPr lang="ru-RU" dirty="0" smtClean="0"/>
              <a:t> </a:t>
            </a:r>
            <a:r>
              <a:rPr lang="ru-RU" dirty="0" err="1" smtClean="0"/>
              <a:t>нових</a:t>
            </a:r>
            <a:r>
              <a:rPr lang="ru-RU" dirty="0" smtClean="0"/>
              <a:t> дерев </a:t>
            </a:r>
            <a:r>
              <a:rPr lang="ru-RU" dirty="0" err="1" smtClean="0"/>
              <a:t>щороку</a:t>
            </a:r>
            <a:r>
              <a:rPr lang="ru-RU" dirty="0" smtClean="0"/>
              <a:t>, просто </a:t>
            </a:r>
            <a:r>
              <a:rPr lang="ru-RU" dirty="0" err="1" smtClean="0"/>
              <a:t>забуваючи</a:t>
            </a:r>
            <a:r>
              <a:rPr lang="ru-RU" dirty="0" smtClean="0"/>
              <a:t>, де вони </a:t>
            </a:r>
            <a:r>
              <a:rPr lang="ru-RU" dirty="0" err="1" smtClean="0"/>
              <a:t>сховали</a:t>
            </a:r>
            <a:r>
              <a:rPr lang="ru-RU" dirty="0" smtClean="0"/>
              <a:t> </a:t>
            </a:r>
            <a:r>
              <a:rPr lang="ru-RU" dirty="0" err="1" smtClean="0"/>
              <a:t>свої</a:t>
            </a:r>
            <a:r>
              <a:rPr lang="ru-RU" dirty="0" smtClean="0"/>
              <a:t> </a:t>
            </a:r>
            <a:r>
              <a:rPr lang="ru-RU" dirty="0" err="1" smtClean="0"/>
              <a:t>горіхи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2F90D-3599-42E4-8260-319DEE19B2F0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483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гри</a:t>
            </a:r>
            <a:r>
              <a:rPr lang="ru-RU" dirty="0" smtClean="0"/>
              <a:t> з </a:t>
            </a:r>
            <a:r>
              <a:rPr lang="ru-RU" dirty="0" err="1" smtClean="0"/>
              <a:t>цуценям-самкою</a:t>
            </a:r>
            <a:r>
              <a:rPr lang="ru-RU" dirty="0" smtClean="0"/>
              <a:t> </a:t>
            </a:r>
            <a:r>
              <a:rPr lang="ru-RU" dirty="0" err="1" smtClean="0"/>
              <a:t>щеня-самець</a:t>
            </a:r>
            <a:r>
              <a:rPr lang="ru-RU" dirty="0" smtClean="0"/>
              <a:t> часто </a:t>
            </a:r>
            <a:r>
              <a:rPr lang="ru-RU" dirty="0" err="1" smtClean="0"/>
              <a:t>дає</a:t>
            </a:r>
            <a:r>
              <a:rPr lang="ru-RU" dirty="0" smtClean="0"/>
              <a:t> </a:t>
            </a:r>
            <a:r>
              <a:rPr lang="ru-RU" dirty="0" err="1" smtClean="0"/>
              <a:t>виграти</a:t>
            </a:r>
            <a:r>
              <a:rPr lang="ru-RU" dirty="0" smtClean="0"/>
              <a:t> </a:t>
            </a:r>
            <a:r>
              <a:rPr lang="ru-RU" dirty="0" err="1" smtClean="0"/>
              <a:t>своїй</a:t>
            </a:r>
            <a:r>
              <a:rPr lang="ru-RU" dirty="0" smtClean="0"/>
              <a:t> </a:t>
            </a:r>
            <a:r>
              <a:rPr lang="ru-RU" dirty="0" err="1" smtClean="0"/>
              <a:t>суперниці</a:t>
            </a:r>
            <a:r>
              <a:rPr lang="ru-RU" dirty="0" smtClean="0"/>
              <a:t>, </a:t>
            </a:r>
            <a:r>
              <a:rPr lang="ru-RU" dirty="0" err="1" smtClean="0"/>
              <a:t>навіть</a:t>
            </a:r>
            <a:r>
              <a:rPr lang="ru-RU" dirty="0" smtClean="0"/>
              <a:t>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фізичну</a:t>
            </a:r>
            <a:r>
              <a:rPr lang="ru-RU" dirty="0" smtClean="0"/>
              <a:t> </a:t>
            </a:r>
            <a:r>
              <a:rPr lang="ru-RU" dirty="0" err="1" smtClean="0"/>
              <a:t>перевагу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2F90D-3599-42E4-8260-319DEE19B2F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505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мураха</a:t>
            </a:r>
            <a:r>
              <a:rPr lang="ru-RU" dirty="0" smtClean="0"/>
              <a:t> 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жити</a:t>
            </a:r>
            <a:r>
              <a:rPr lang="ru-RU" dirty="0" smtClean="0"/>
              <a:t>  </a:t>
            </a:r>
            <a:r>
              <a:rPr lang="ru-RU" dirty="0" err="1" smtClean="0"/>
              <a:t>під</a:t>
            </a:r>
            <a:r>
              <a:rPr lang="ru-RU" dirty="0" smtClean="0"/>
              <a:t> водою </a:t>
            </a:r>
            <a:r>
              <a:rPr lang="ru-RU" dirty="0" err="1" smtClean="0"/>
              <a:t>близько</a:t>
            </a:r>
            <a:r>
              <a:rPr lang="ru-RU" dirty="0" smtClean="0"/>
              <a:t> </a:t>
            </a:r>
            <a:r>
              <a:rPr lang="ru-RU" dirty="0" err="1" smtClean="0"/>
              <a:t>двох</a:t>
            </a:r>
            <a:r>
              <a:rPr lang="ru-RU" dirty="0" smtClean="0"/>
              <a:t> </a:t>
            </a:r>
            <a:r>
              <a:rPr lang="ru-RU" dirty="0" err="1" smtClean="0"/>
              <a:t>тижнів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2F90D-3599-42E4-8260-319DEE19B2F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52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 </a:t>
            </a:r>
            <a:r>
              <a:rPr lang="ru-RU" dirty="0" err="1" smtClean="0"/>
              <a:t>корів</a:t>
            </a:r>
            <a:r>
              <a:rPr lang="ru-RU" dirty="0" smtClean="0"/>
              <a:t> є </a:t>
            </a:r>
            <a:r>
              <a:rPr lang="ru-RU" dirty="0" err="1" smtClean="0"/>
              <a:t>найкращі</a:t>
            </a:r>
            <a:r>
              <a:rPr lang="ru-RU" dirty="0" smtClean="0"/>
              <a:t> </a:t>
            </a:r>
            <a:r>
              <a:rPr lang="ru-RU" dirty="0" err="1" smtClean="0"/>
              <a:t>друзі</a:t>
            </a:r>
            <a:r>
              <a:rPr lang="ru-RU" dirty="0" smtClean="0"/>
              <a:t>, з </a:t>
            </a:r>
            <a:r>
              <a:rPr lang="ru-RU" dirty="0" err="1" smtClean="0"/>
              <a:t>якими</a:t>
            </a:r>
            <a:r>
              <a:rPr lang="ru-RU" dirty="0" smtClean="0"/>
              <a:t> вони </a:t>
            </a:r>
            <a:r>
              <a:rPr lang="ru-RU" dirty="0" err="1" smtClean="0"/>
              <a:t>проводять</a:t>
            </a:r>
            <a:r>
              <a:rPr lang="ru-RU" dirty="0" smtClean="0"/>
              <a:t> </a:t>
            </a:r>
            <a:r>
              <a:rPr lang="ru-RU" dirty="0" err="1" smtClean="0"/>
              <a:t>більшу</a:t>
            </a:r>
            <a:r>
              <a:rPr lang="ru-RU" dirty="0" smtClean="0"/>
              <a:t> </a:t>
            </a:r>
            <a:r>
              <a:rPr lang="ru-RU" dirty="0" err="1" smtClean="0"/>
              <a:t>частину</a:t>
            </a:r>
            <a:r>
              <a:rPr lang="ru-RU" dirty="0" smtClean="0"/>
              <a:t> часу.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2F90D-3599-42E4-8260-319DEE19B2F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11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2F90D-3599-42E4-8260-319DEE19B2F0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254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2F90D-3599-42E4-8260-319DEE19B2F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367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2F90D-3599-42E4-8260-319DEE19B2F0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538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2F90D-3599-42E4-8260-319DEE19B2F0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7017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2F90D-3599-42E4-8260-319DEE19B2F0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015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6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«Моя дивовижна країна Україна»</a:t>
            </a:r>
            <a:endParaRPr lang="ru-RU" sz="6600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305800" cy="19812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5400" b="1" dirty="0" smtClean="0"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>"Рахуй</a:t>
            </a:r>
            <a:r>
              <a:rPr lang="uk-UA" sz="5400" b="1" dirty="0"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>, метикуй, відгадуй"</a:t>
            </a:r>
            <a:r>
              <a:rPr lang="ru-RU" sz="5400" dirty="0"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5400" dirty="0"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Александр\Desktop\86655_html_m71891648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96752"/>
            <a:ext cx="3203848" cy="316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410445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51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6"/>
            <a:ext cx="8579296" cy="54033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5400" b="1" dirty="0">
                <a:solidFill>
                  <a:srgbClr val="FFFF00"/>
                </a:solidFill>
              </a:rPr>
              <a:t>В яскравому платті </a:t>
            </a:r>
            <a:r>
              <a:rPr lang="uk-UA" sz="5400" b="1" dirty="0" smtClean="0">
                <a:solidFill>
                  <a:srgbClr val="FFFF00"/>
                </a:solidFill>
              </a:rPr>
              <a:t>модниця</a:t>
            </a:r>
            <a:endParaRPr lang="ru-RU" sz="5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Полетіти мисливиця</a:t>
            </a:r>
            <a:endParaRPr lang="ru-RU" sz="5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Від квітки до квітки пурхає</a:t>
            </a:r>
            <a:endParaRPr lang="ru-RU" sz="5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Стомиться </a:t>
            </a:r>
            <a:r>
              <a:rPr lang="uk-UA" sz="5400" b="1" dirty="0">
                <a:solidFill>
                  <a:srgbClr val="FFFF00"/>
                </a:solidFill>
              </a:rPr>
              <a:t>- відпочиває. 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32440" y="152400"/>
            <a:ext cx="154360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45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6391"/>
            <a:ext cx="8712968" cy="653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3213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5272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400" b="1" dirty="0" smtClean="0">
                <a:solidFill>
                  <a:srgbClr val="FFC0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Не 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ставок і не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ріка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</a:t>
            </a:r>
            <a:b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Мох росте і осока.</a:t>
            </a:r>
            <a:b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Там земля –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неначе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тісто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 </a:t>
            </a: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Що</a:t>
            </a:r>
            <a:r>
              <a:rPr lang="ru-RU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воно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за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дивне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місце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?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32440" y="152400"/>
            <a:ext cx="154360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2788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662617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895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5272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Сонечко в траві зійшло,</a:t>
            </a:r>
            <a:endParaRPr lang="ru-RU" sz="54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Усміхнулось</a:t>
            </a: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 розцвіло,</a:t>
            </a:r>
            <a:endParaRPr lang="ru-RU" sz="54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Згодом </a:t>
            </a: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стало біле-біле</a:t>
            </a:r>
            <a:endParaRPr lang="ru-RU" sz="54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І </a:t>
            </a: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за вітром полетіло. 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8424" y="152400"/>
            <a:ext cx="298376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0755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5537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48680"/>
            <a:ext cx="8435280" cy="5547320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Ходить </a:t>
            </a: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на дворі будильник</a:t>
            </a:r>
            <a:endParaRPr lang="ru-RU" sz="54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Розгрібає </a:t>
            </a: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лапою сміття,</a:t>
            </a:r>
            <a:endParaRPr lang="ru-RU" sz="54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Розправляє </a:t>
            </a: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із шумом крила</a:t>
            </a:r>
            <a:endParaRPr lang="ru-RU" sz="54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І </a:t>
            </a: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сідає на паркан.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604448" y="152400"/>
            <a:ext cx="82352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18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72485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114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692696"/>
            <a:ext cx="8640960" cy="540330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5400" b="1" dirty="0" err="1">
                <a:solidFill>
                  <a:srgbClr val="FFFF00"/>
                </a:solidFill>
              </a:rPr>
              <a:t>Квітка</a:t>
            </a:r>
            <a:r>
              <a:rPr lang="ru-RU" sz="5400" b="1" dirty="0">
                <a:solidFill>
                  <a:srgbClr val="FFFF00"/>
                </a:solidFill>
              </a:rPr>
              <a:t> </a:t>
            </a:r>
            <a:r>
              <a:rPr lang="ru-RU" sz="5400" b="1" dirty="0" err="1">
                <a:solidFill>
                  <a:srgbClr val="FFFF00"/>
                </a:solidFill>
              </a:rPr>
              <a:t>пишна</a:t>
            </a:r>
            <a:r>
              <a:rPr lang="ru-RU" sz="5400" b="1" dirty="0">
                <a:solidFill>
                  <a:srgbClr val="FFFF00"/>
                </a:solidFill>
              </a:rPr>
              <a:t>, </a:t>
            </a:r>
            <a:r>
              <a:rPr lang="ru-RU" sz="5400" b="1" dirty="0" err="1">
                <a:solidFill>
                  <a:srgbClr val="FFFF00"/>
                </a:solidFill>
              </a:rPr>
              <a:t>квітка</a:t>
            </a:r>
            <a:r>
              <a:rPr lang="ru-RU" sz="5400" b="1" dirty="0">
                <a:solidFill>
                  <a:srgbClr val="FFFF00"/>
                </a:solidFill>
              </a:rPr>
              <a:t> гожа</a:t>
            </a:r>
            <a:r>
              <a:rPr lang="ru-RU" sz="5400" b="1" dirty="0" smtClean="0">
                <a:solidFill>
                  <a:srgbClr val="FFFF00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5400" b="1" dirty="0" smtClean="0">
                <a:solidFill>
                  <a:srgbClr val="FFFF00"/>
                </a:solidFill>
              </a:rPr>
              <a:t>На </a:t>
            </a:r>
            <a:r>
              <a:rPr lang="ru-RU" sz="5400" b="1" dirty="0" err="1">
                <a:solidFill>
                  <a:srgbClr val="FFFF00"/>
                </a:solidFill>
              </a:rPr>
              <a:t>троянду</a:t>
            </a:r>
            <a:r>
              <a:rPr lang="ru-RU" sz="5400" b="1" dirty="0">
                <a:solidFill>
                  <a:srgbClr val="FFFF00"/>
                </a:solidFill>
              </a:rPr>
              <a:t> </a:t>
            </a:r>
            <a:r>
              <a:rPr lang="ru-RU" sz="5400" b="1" dirty="0" err="1">
                <a:solidFill>
                  <a:srgbClr val="FFFF00"/>
                </a:solidFill>
              </a:rPr>
              <a:t>трішки</a:t>
            </a:r>
            <a:r>
              <a:rPr lang="ru-RU" sz="5400" b="1" dirty="0">
                <a:solidFill>
                  <a:srgbClr val="FFFF00"/>
                </a:solidFill>
              </a:rPr>
              <a:t> схожа.</a:t>
            </a:r>
          </a:p>
          <a:p>
            <a:pPr marL="0" indent="0">
              <a:buNone/>
            </a:pPr>
            <a:r>
              <a:rPr lang="ru-RU" sz="5400" b="1" dirty="0" smtClean="0">
                <a:solidFill>
                  <a:srgbClr val="FFFF00"/>
                </a:solidFill>
              </a:rPr>
              <a:t>На </a:t>
            </a:r>
            <a:r>
              <a:rPr lang="ru-RU" sz="5400" b="1" dirty="0">
                <a:solidFill>
                  <a:srgbClr val="FFFF00"/>
                </a:solidFill>
              </a:rPr>
              <a:t>кущах вона </a:t>
            </a:r>
            <a:r>
              <a:rPr lang="ru-RU" sz="5400" b="1" dirty="0" err="1">
                <a:solidFill>
                  <a:srgbClr val="FFFF00"/>
                </a:solidFill>
              </a:rPr>
              <a:t>зростає</a:t>
            </a:r>
            <a:r>
              <a:rPr lang="ru-RU" sz="5400" b="1" dirty="0">
                <a:solidFill>
                  <a:srgbClr val="FFFF0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5400" b="1" dirty="0" err="1" smtClean="0">
                <a:solidFill>
                  <a:srgbClr val="FFFF00"/>
                </a:solidFill>
              </a:rPr>
              <a:t>Хто</a:t>
            </a:r>
            <a:r>
              <a:rPr lang="ru-RU" sz="5400" b="1" dirty="0" smtClean="0">
                <a:solidFill>
                  <a:srgbClr val="FFFF00"/>
                </a:solidFill>
              </a:rPr>
              <a:t> </a:t>
            </a:r>
            <a:r>
              <a:rPr lang="ru-RU" sz="5400" b="1" dirty="0" err="1">
                <a:solidFill>
                  <a:srgbClr val="FFFF00"/>
                </a:solidFill>
              </a:rPr>
              <a:t>із</a:t>
            </a:r>
            <a:r>
              <a:rPr lang="ru-RU" sz="5400" b="1" dirty="0">
                <a:solidFill>
                  <a:srgbClr val="FFFF00"/>
                </a:solidFill>
              </a:rPr>
              <a:t> вас </a:t>
            </a:r>
            <a:r>
              <a:rPr lang="ru-RU" sz="5400" b="1" dirty="0" err="1">
                <a:solidFill>
                  <a:srgbClr val="FFFF00"/>
                </a:solidFill>
              </a:rPr>
              <a:t>цю</a:t>
            </a:r>
            <a:r>
              <a:rPr lang="ru-RU" sz="5400" b="1" dirty="0">
                <a:solidFill>
                  <a:srgbClr val="FFFF00"/>
                </a:solidFill>
              </a:rPr>
              <a:t> </a:t>
            </a:r>
            <a:r>
              <a:rPr lang="ru-RU" sz="5400" b="1" dirty="0" err="1">
                <a:solidFill>
                  <a:srgbClr val="FFFF00"/>
                </a:solidFill>
              </a:rPr>
              <a:t>квітку</a:t>
            </a:r>
            <a:r>
              <a:rPr lang="ru-RU" sz="5400" b="1" dirty="0">
                <a:solidFill>
                  <a:srgbClr val="FFFF00"/>
                </a:solidFill>
              </a:rPr>
              <a:t> </a:t>
            </a:r>
            <a:r>
              <a:rPr lang="ru-RU" sz="5400" b="1" dirty="0" err="1">
                <a:solidFill>
                  <a:srgbClr val="FFFF00"/>
                </a:solidFill>
              </a:rPr>
              <a:t>знає</a:t>
            </a:r>
            <a:r>
              <a:rPr lang="ru-RU" sz="5400" b="1" dirty="0">
                <a:solidFill>
                  <a:srgbClr val="FFFF00"/>
                </a:solidFill>
              </a:rPr>
              <a:t>?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16416" y="152400"/>
            <a:ext cx="370384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6532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2354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869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1. Раунд «</a:t>
            </a:r>
            <a:r>
              <a:rPr lang="ru-RU" sz="6000" dirty="0" err="1">
                <a:solidFill>
                  <a:srgbClr val="FF0000"/>
                </a:solidFill>
              </a:rPr>
              <a:t>Привітання</a:t>
            </a:r>
            <a:r>
              <a:rPr lang="ru-RU" sz="6000" dirty="0">
                <a:solidFill>
                  <a:srgbClr val="FF0000"/>
                </a:solidFill>
              </a:rPr>
              <a:t>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531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781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187280"/>
          </a:xfrm>
        </p:spPr>
        <p:txBody>
          <a:bodyPr/>
          <a:lstStyle/>
          <a:p>
            <a:pPr marL="0" indent="0">
              <a:buNone/>
            </a:pPr>
            <a:r>
              <a:rPr lang="ru-RU" sz="5400" b="1" dirty="0" err="1">
                <a:solidFill>
                  <a:srgbClr val="FFFF00"/>
                </a:solidFill>
              </a:rPr>
              <a:t>Летить</a:t>
            </a:r>
            <a:r>
              <a:rPr lang="ru-RU" sz="5400" b="1" dirty="0">
                <a:solidFill>
                  <a:srgbClr val="FFFF00"/>
                </a:solidFill>
              </a:rPr>
              <a:t>, </a:t>
            </a:r>
            <a:r>
              <a:rPr lang="ru-RU" sz="5400" b="1" dirty="0" err="1">
                <a:solidFill>
                  <a:srgbClr val="FFFF00"/>
                </a:solidFill>
              </a:rPr>
              <a:t>пищить</a:t>
            </a:r>
            <a:r>
              <a:rPr lang="ru-RU" sz="5400" b="1" dirty="0">
                <a:solidFill>
                  <a:srgbClr val="FFFF00"/>
                </a:solidFill>
              </a:rPr>
              <a:t>,                      </a:t>
            </a:r>
          </a:p>
          <a:p>
            <a:pPr marL="0" indent="0">
              <a:buNone/>
            </a:pPr>
            <a:r>
              <a:rPr lang="ru-RU" sz="5400" b="1" dirty="0" err="1" smtClean="0">
                <a:solidFill>
                  <a:srgbClr val="FFFF00"/>
                </a:solidFill>
              </a:rPr>
              <a:t>Ніжки</a:t>
            </a:r>
            <a:r>
              <a:rPr lang="ru-RU" sz="5400" b="1" dirty="0" smtClean="0">
                <a:solidFill>
                  <a:srgbClr val="FFFF00"/>
                </a:solidFill>
              </a:rPr>
              <a:t> </a:t>
            </a:r>
            <a:r>
              <a:rPr lang="ru-RU" sz="5400" b="1" dirty="0" err="1" smtClean="0">
                <a:solidFill>
                  <a:srgbClr val="FFFF00"/>
                </a:solidFill>
              </a:rPr>
              <a:t>довгі</a:t>
            </a:r>
            <a:r>
              <a:rPr lang="ru-RU" sz="5400" b="1" dirty="0" smtClean="0">
                <a:solidFill>
                  <a:srgbClr val="FFFF00"/>
                </a:solidFill>
              </a:rPr>
              <a:t>. </a:t>
            </a:r>
            <a:endParaRPr lang="ru-RU" sz="54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5400" b="1" dirty="0" err="1" smtClean="0">
                <a:solidFill>
                  <a:srgbClr val="FFFF00"/>
                </a:solidFill>
              </a:rPr>
              <a:t>Випадок</a:t>
            </a:r>
            <a:r>
              <a:rPr lang="ru-RU" sz="5400" b="1" dirty="0" smtClean="0">
                <a:solidFill>
                  <a:srgbClr val="FFFF00"/>
                </a:solidFill>
              </a:rPr>
              <a:t> </a:t>
            </a:r>
            <a:r>
              <a:rPr lang="ru-RU" sz="5400" b="1" dirty="0">
                <a:solidFill>
                  <a:srgbClr val="FFFF00"/>
                </a:solidFill>
              </a:rPr>
              <a:t>не </a:t>
            </a:r>
            <a:r>
              <a:rPr lang="ru-RU" sz="5400" b="1" dirty="0" smtClean="0">
                <a:solidFill>
                  <a:srgbClr val="FFFF00"/>
                </a:solidFill>
              </a:rPr>
              <a:t>упустить.                      </a:t>
            </a:r>
            <a:endParaRPr lang="ru-RU" sz="54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5400" b="1" dirty="0" err="1" smtClean="0">
                <a:solidFill>
                  <a:srgbClr val="FFFF00"/>
                </a:solidFill>
              </a:rPr>
              <a:t>Сяде</a:t>
            </a:r>
            <a:r>
              <a:rPr lang="ru-RU" sz="5400" b="1" dirty="0" smtClean="0">
                <a:solidFill>
                  <a:srgbClr val="FFFF00"/>
                </a:solidFill>
              </a:rPr>
              <a:t> </a:t>
            </a:r>
            <a:r>
              <a:rPr lang="ru-RU" sz="5400" b="1" dirty="0">
                <a:solidFill>
                  <a:srgbClr val="FFFF00"/>
                </a:solidFill>
              </a:rPr>
              <a:t>й вкусить.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460432" y="152400"/>
            <a:ext cx="226368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827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640960" cy="655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11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683224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Натче, наплете,</a:t>
            </a:r>
            <a:endParaRPr lang="ru-RU" sz="54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Сяде </a:t>
            </a: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й видобутку жде. 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32440" y="152400"/>
            <a:ext cx="154360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2339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459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3101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27751" y="1524000"/>
            <a:ext cx="568849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3. Раунд «</a:t>
            </a:r>
            <a:r>
              <a:rPr lang="ru-RU" sz="6000" dirty="0" err="1" smtClean="0">
                <a:solidFill>
                  <a:srgbClr val="FF0000"/>
                </a:solidFill>
              </a:rPr>
              <a:t>Вірю</a:t>
            </a:r>
            <a:r>
              <a:rPr lang="ru-RU" sz="6000" dirty="0" smtClean="0">
                <a:solidFill>
                  <a:srgbClr val="FF0000"/>
                </a:solidFill>
              </a:rPr>
              <a:t>, </a:t>
            </a:r>
            <a:r>
              <a:rPr lang="ru-RU" sz="6000" dirty="0">
                <a:solidFill>
                  <a:srgbClr val="FF0000"/>
                </a:solidFill>
              </a:rPr>
              <a:t>не </a:t>
            </a:r>
            <a:r>
              <a:rPr lang="ru-RU" sz="6000" dirty="0" err="1">
                <a:solidFill>
                  <a:srgbClr val="FF0000"/>
                </a:solidFill>
              </a:rPr>
              <a:t>вірю</a:t>
            </a:r>
            <a:r>
              <a:rPr lang="ru-RU" sz="6000" dirty="0">
                <a:solidFill>
                  <a:srgbClr val="FF0000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213474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876256" y="260648"/>
            <a:ext cx="1810544" cy="586551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424937" cy="6299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18" y="188640"/>
            <a:ext cx="8568953" cy="63714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FF00"/>
                </a:solidFill>
              </a:rPr>
              <a:t>Чи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вірите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ви</a:t>
            </a:r>
            <a:r>
              <a:rPr lang="ru-RU" sz="6000" b="1" dirty="0" smtClean="0">
                <a:solidFill>
                  <a:srgbClr val="FFFF00"/>
                </a:solidFill>
              </a:rPr>
              <a:t>, </a:t>
            </a:r>
            <a:r>
              <a:rPr lang="ru-RU" sz="6000" b="1" dirty="0" err="1" smtClean="0">
                <a:solidFill>
                  <a:srgbClr val="FFFF00"/>
                </a:solidFill>
              </a:rPr>
              <a:t>що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морські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>
                <a:solidFill>
                  <a:srgbClr val="FFFF00"/>
                </a:solidFill>
              </a:rPr>
              <a:t>видри</a:t>
            </a:r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sz="6000" b="1" dirty="0" err="1">
                <a:solidFill>
                  <a:srgbClr val="FFFF00"/>
                </a:solidFill>
              </a:rPr>
              <a:t>тримаються</a:t>
            </a:r>
            <a:r>
              <a:rPr lang="ru-RU" sz="6000" b="1" dirty="0">
                <a:solidFill>
                  <a:srgbClr val="FFFF00"/>
                </a:solidFill>
              </a:rPr>
              <a:t> за </a:t>
            </a:r>
            <a:r>
              <a:rPr lang="ru-RU" sz="6000" b="1" dirty="0" err="1">
                <a:solidFill>
                  <a:srgbClr val="FFFF00"/>
                </a:solidFill>
              </a:rPr>
              <a:t>лапи</a:t>
            </a:r>
            <a:r>
              <a:rPr lang="ru-RU" sz="6000" b="1" dirty="0">
                <a:solidFill>
                  <a:srgbClr val="FFFF00"/>
                </a:solidFill>
              </a:rPr>
              <a:t>, коли </a:t>
            </a:r>
            <a:r>
              <a:rPr lang="ru-RU" sz="6000" b="1" dirty="0" err="1">
                <a:solidFill>
                  <a:srgbClr val="FFFF00"/>
                </a:solidFill>
              </a:rPr>
              <a:t>сплять</a:t>
            </a:r>
            <a:r>
              <a:rPr lang="ru-RU" sz="6000" b="1" dirty="0">
                <a:solidFill>
                  <a:srgbClr val="FFFF00"/>
                </a:solidFill>
              </a:rPr>
              <a:t>, </a:t>
            </a:r>
            <a:r>
              <a:rPr lang="ru-RU" sz="6000" b="1" dirty="0" err="1">
                <a:solidFill>
                  <a:srgbClr val="FFFF00"/>
                </a:solidFill>
              </a:rPr>
              <a:t>щоб</a:t>
            </a:r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sz="6000" b="1" dirty="0" err="1">
                <a:solidFill>
                  <a:srgbClr val="FFFF00"/>
                </a:solidFill>
              </a:rPr>
              <a:t>їх</a:t>
            </a:r>
            <a:r>
              <a:rPr lang="ru-RU" sz="6000" b="1" dirty="0">
                <a:solidFill>
                  <a:srgbClr val="FFFF00"/>
                </a:solidFill>
              </a:rPr>
              <a:t> не </a:t>
            </a:r>
            <a:r>
              <a:rPr lang="ru-RU" sz="6000" b="1" dirty="0" err="1">
                <a:solidFill>
                  <a:srgbClr val="FFFF00"/>
                </a:solidFill>
              </a:rPr>
              <a:t>віднесло</a:t>
            </a:r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течією</a:t>
            </a:r>
            <a:r>
              <a:rPr lang="ru-RU" sz="6000" b="1" dirty="0" smtClean="0">
                <a:solidFill>
                  <a:srgbClr val="FFFF00"/>
                </a:solidFill>
              </a:rPr>
              <a:t>? 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8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755707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19" y="188640"/>
            <a:ext cx="8755707" cy="6408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   </a:t>
            </a:r>
            <a:r>
              <a:rPr lang="ru-RU" sz="6000" b="1" dirty="0" err="1" smtClean="0">
                <a:solidFill>
                  <a:srgbClr val="FFFF00"/>
                </a:solidFill>
              </a:rPr>
              <a:t>Чи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вірите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ви</a:t>
            </a:r>
            <a:r>
              <a:rPr lang="ru-RU" sz="6000" b="1" dirty="0" smtClean="0">
                <a:solidFill>
                  <a:srgbClr val="FFFF00"/>
                </a:solidFill>
              </a:rPr>
              <a:t>, </a:t>
            </a:r>
            <a:r>
              <a:rPr lang="ru-RU" sz="6000" b="1" dirty="0" err="1" smtClean="0">
                <a:solidFill>
                  <a:srgbClr val="FFFF00"/>
                </a:solidFill>
              </a:rPr>
              <a:t>що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білки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>
                <a:solidFill>
                  <a:srgbClr val="FFFF00"/>
                </a:solidFill>
              </a:rPr>
              <a:t>садять</a:t>
            </a:r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sz="6000" b="1" dirty="0" err="1">
                <a:solidFill>
                  <a:srgbClr val="FFFF00"/>
                </a:solidFill>
              </a:rPr>
              <a:t>тисячі</a:t>
            </a:r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sz="6000" b="1" dirty="0" err="1">
                <a:solidFill>
                  <a:srgbClr val="FFFF00"/>
                </a:solidFill>
              </a:rPr>
              <a:t>нових</a:t>
            </a:r>
            <a:r>
              <a:rPr lang="ru-RU" sz="6000" b="1" dirty="0">
                <a:solidFill>
                  <a:srgbClr val="FFFF00"/>
                </a:solidFill>
              </a:rPr>
              <a:t> дерев </a:t>
            </a:r>
            <a:r>
              <a:rPr lang="ru-RU" sz="6000" b="1" dirty="0" err="1" smtClean="0">
                <a:solidFill>
                  <a:srgbClr val="FFFF00"/>
                </a:solidFill>
              </a:rPr>
              <a:t>щороку</a:t>
            </a:r>
            <a:r>
              <a:rPr lang="ru-RU" sz="6000" b="1" dirty="0" smtClean="0">
                <a:solidFill>
                  <a:srgbClr val="FFFF00"/>
                </a:solidFill>
              </a:rPr>
              <a:t>?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4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8646281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8784976" cy="6264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FFFF00"/>
                </a:solidFill>
              </a:rPr>
              <a:t>Чи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вірите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ви</a:t>
            </a:r>
            <a:r>
              <a:rPr lang="ru-RU" sz="4800" b="1" dirty="0" smtClean="0">
                <a:solidFill>
                  <a:srgbClr val="FFFF00"/>
                </a:solidFill>
              </a:rPr>
              <a:t>, </a:t>
            </a:r>
            <a:r>
              <a:rPr lang="ru-RU" sz="4800" b="1" dirty="0" err="1" smtClean="0">
                <a:solidFill>
                  <a:srgbClr val="FFFF00"/>
                </a:solidFill>
              </a:rPr>
              <a:t>що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під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>
                <a:solidFill>
                  <a:srgbClr val="FFFF00"/>
                </a:solidFill>
              </a:rPr>
              <a:t>час </a:t>
            </a:r>
            <a:r>
              <a:rPr lang="ru-RU" sz="4800" b="1" dirty="0" err="1">
                <a:solidFill>
                  <a:srgbClr val="FFFF00"/>
                </a:solidFill>
              </a:rPr>
              <a:t>гри</a:t>
            </a:r>
            <a:r>
              <a:rPr lang="ru-RU" sz="4800" b="1" dirty="0">
                <a:solidFill>
                  <a:srgbClr val="FFFF00"/>
                </a:solidFill>
              </a:rPr>
              <a:t> з </a:t>
            </a:r>
            <a:r>
              <a:rPr lang="ru-RU" sz="4800" b="1" dirty="0" err="1">
                <a:solidFill>
                  <a:srgbClr val="FFFF00"/>
                </a:solidFill>
              </a:rPr>
              <a:t>цуценям-самкою</a:t>
            </a:r>
            <a:r>
              <a:rPr lang="ru-RU" sz="4800" b="1" dirty="0"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solidFill>
                  <a:srgbClr val="FFFF00"/>
                </a:solidFill>
              </a:rPr>
              <a:t>щеня-самець</a:t>
            </a:r>
            <a:r>
              <a:rPr lang="ru-RU" sz="4800" b="1" dirty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намагається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завжди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solidFill>
                  <a:srgbClr val="FFFF00"/>
                </a:solidFill>
              </a:rPr>
              <a:t>виграти</a:t>
            </a:r>
            <a:r>
              <a:rPr lang="ru-RU" sz="4800" b="1" dirty="0">
                <a:solidFill>
                  <a:srgbClr val="FFFF00"/>
                </a:solidFill>
              </a:rPr>
              <a:t> </a:t>
            </a:r>
            <a:r>
              <a:rPr lang="ru-RU" sz="4800" b="1" dirty="0" smtClean="0">
                <a:solidFill>
                  <a:srgbClr val="FFFF00"/>
                </a:solidFill>
              </a:rPr>
              <a:t>у </a:t>
            </a:r>
            <a:r>
              <a:rPr lang="ru-RU" sz="4800" b="1" dirty="0" err="1" smtClean="0">
                <a:solidFill>
                  <a:srgbClr val="FFFF00"/>
                </a:solidFill>
              </a:rPr>
              <a:t>своїй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solidFill>
                  <a:srgbClr val="FFFF00"/>
                </a:solidFill>
              </a:rPr>
              <a:t>суперниці</a:t>
            </a:r>
            <a:r>
              <a:rPr lang="ru-RU" sz="4800" b="1" dirty="0">
                <a:solidFill>
                  <a:srgbClr val="FFFF00"/>
                </a:solidFill>
              </a:rPr>
              <a:t>, </a:t>
            </a:r>
            <a:r>
              <a:rPr lang="ru-RU" sz="4800" b="1" dirty="0" err="1" smtClean="0">
                <a:solidFill>
                  <a:srgbClr val="FFFF00"/>
                </a:solidFill>
              </a:rPr>
              <a:t>бо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solidFill>
                  <a:srgbClr val="FFFF00"/>
                </a:solidFill>
              </a:rPr>
              <a:t>він</a:t>
            </a:r>
            <a:r>
              <a:rPr lang="ru-RU" sz="4800" b="1" dirty="0"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solidFill>
                  <a:srgbClr val="FFFF00"/>
                </a:solidFill>
              </a:rPr>
              <a:t>має</a:t>
            </a:r>
            <a:r>
              <a:rPr lang="ru-RU" sz="4800" b="1" dirty="0"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solidFill>
                  <a:srgbClr val="FFFF00"/>
                </a:solidFill>
              </a:rPr>
              <a:t>фізичну</a:t>
            </a:r>
            <a:r>
              <a:rPr lang="ru-RU" sz="4800" b="1" dirty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перевагу</a:t>
            </a:r>
            <a:r>
              <a:rPr lang="ru-RU" sz="4800" b="1" dirty="0" smtClean="0">
                <a:solidFill>
                  <a:srgbClr val="FFFF00"/>
                </a:solidFill>
              </a:rPr>
              <a:t>?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89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64761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260648"/>
            <a:ext cx="8791628" cy="6264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err="1" smtClean="0">
                <a:solidFill>
                  <a:srgbClr val="FFFF00"/>
                </a:solidFill>
              </a:rPr>
              <a:t>Чи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вірите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ви</a:t>
            </a:r>
            <a:r>
              <a:rPr lang="ru-RU" sz="6000" b="1" dirty="0" smtClean="0">
                <a:solidFill>
                  <a:srgbClr val="FFFF00"/>
                </a:solidFill>
              </a:rPr>
              <a:t>, </a:t>
            </a:r>
            <a:r>
              <a:rPr lang="ru-RU" sz="6000" b="1" dirty="0" err="1" smtClean="0">
                <a:solidFill>
                  <a:srgbClr val="FFFF00"/>
                </a:solidFill>
              </a:rPr>
              <a:t>що</a:t>
            </a:r>
            <a:r>
              <a:rPr lang="ru-RU" sz="6000" b="1" dirty="0" smtClean="0">
                <a:solidFill>
                  <a:srgbClr val="FFFF00"/>
                </a:solidFill>
              </a:rPr>
              <a:t> черепахи </a:t>
            </a:r>
            <a:r>
              <a:rPr lang="ru-RU" sz="6000" b="1" dirty="0" err="1">
                <a:solidFill>
                  <a:srgbClr val="FFFF00"/>
                </a:solidFill>
              </a:rPr>
              <a:t>можуть</a:t>
            </a:r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sz="6000" b="1" dirty="0" err="1">
                <a:solidFill>
                  <a:srgbClr val="FFFF00"/>
                </a:solidFill>
              </a:rPr>
              <a:t>дихати</a:t>
            </a:r>
            <a:r>
              <a:rPr lang="ru-RU" sz="6000" b="1" dirty="0">
                <a:solidFill>
                  <a:srgbClr val="FFFF00"/>
                </a:solidFill>
              </a:rPr>
              <a:t> через </a:t>
            </a:r>
            <a:r>
              <a:rPr lang="ru-RU" sz="6000" b="1" dirty="0" smtClean="0">
                <a:solidFill>
                  <a:srgbClr val="FFFF00"/>
                </a:solidFill>
              </a:rPr>
              <a:t>попу?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6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871064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260648"/>
            <a:ext cx="8854660" cy="6336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err="1" smtClean="0">
                <a:solidFill>
                  <a:srgbClr val="FFFF00"/>
                </a:solidFill>
              </a:rPr>
              <a:t>Чи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вірите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ви</a:t>
            </a:r>
            <a:r>
              <a:rPr lang="ru-RU" sz="6000" b="1" dirty="0" smtClean="0">
                <a:solidFill>
                  <a:srgbClr val="FFFF00"/>
                </a:solidFill>
              </a:rPr>
              <a:t>, </a:t>
            </a:r>
            <a:r>
              <a:rPr lang="ru-RU" sz="6000" b="1" dirty="0" err="1" smtClean="0">
                <a:solidFill>
                  <a:srgbClr val="FFFF00"/>
                </a:solidFill>
              </a:rPr>
              <a:t>що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мураха</a:t>
            </a:r>
            <a:r>
              <a:rPr lang="ru-RU" sz="6000" b="1" dirty="0" smtClean="0">
                <a:solidFill>
                  <a:srgbClr val="FFFF00"/>
                </a:solidFill>
              </a:rPr>
              <a:t> не </a:t>
            </a:r>
            <a:r>
              <a:rPr lang="ru-RU" sz="6000" b="1" dirty="0" err="1" smtClean="0">
                <a:solidFill>
                  <a:srgbClr val="FFFF00"/>
                </a:solidFill>
              </a:rPr>
              <a:t>може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довгий</a:t>
            </a:r>
            <a:r>
              <a:rPr lang="ru-RU" sz="6000" b="1" dirty="0" smtClean="0">
                <a:solidFill>
                  <a:srgbClr val="FFFF00"/>
                </a:solidFill>
              </a:rPr>
              <a:t> час </a:t>
            </a:r>
            <a:r>
              <a:rPr lang="ru-RU" sz="6000" b="1" dirty="0" err="1" smtClean="0">
                <a:solidFill>
                  <a:srgbClr val="FFFF00"/>
                </a:solidFill>
              </a:rPr>
              <a:t>жити</a:t>
            </a:r>
            <a:r>
              <a:rPr lang="ru-RU" sz="6000" b="1" dirty="0" smtClean="0">
                <a:solidFill>
                  <a:srgbClr val="FFFF00"/>
                </a:solidFill>
              </a:rPr>
              <a:t>  </a:t>
            </a:r>
            <a:r>
              <a:rPr lang="ru-RU" sz="6000" b="1" dirty="0" err="1">
                <a:solidFill>
                  <a:srgbClr val="FFFF00"/>
                </a:solidFill>
              </a:rPr>
              <a:t>під</a:t>
            </a:r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sz="6000" b="1" dirty="0" smtClean="0">
                <a:solidFill>
                  <a:srgbClr val="FFFF00"/>
                </a:solidFill>
              </a:rPr>
              <a:t>водою? 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61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2. </a:t>
            </a:r>
            <a:r>
              <a:rPr lang="ru-RU" sz="6000" dirty="0" err="1">
                <a:solidFill>
                  <a:srgbClr val="FF0000"/>
                </a:solidFill>
              </a:rPr>
              <a:t>Раунд«Розминка</a:t>
            </a:r>
            <a:r>
              <a:rPr lang="ru-RU" sz="6000" dirty="0">
                <a:solidFill>
                  <a:srgbClr val="FF0000"/>
                </a:solidFill>
              </a:rPr>
              <a:t>»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412776"/>
            <a:ext cx="871296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 descr="C:\Users\Александр\Desktop\vopros-krasni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644" y="3036605"/>
            <a:ext cx="1718752" cy="276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2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8500001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err="1">
                <a:solidFill>
                  <a:srgbClr val="FFFF00"/>
                </a:solidFill>
              </a:rPr>
              <a:t>Ч</a:t>
            </a:r>
            <a:r>
              <a:rPr lang="ru-RU" sz="6000" b="1" dirty="0" err="1" smtClean="0">
                <a:solidFill>
                  <a:srgbClr val="FFFF00"/>
                </a:solidFill>
              </a:rPr>
              <a:t>и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вірите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ви</a:t>
            </a:r>
            <a:r>
              <a:rPr lang="ru-RU" sz="6000" b="1" dirty="0" smtClean="0">
                <a:solidFill>
                  <a:srgbClr val="FFFF00"/>
                </a:solidFill>
              </a:rPr>
              <a:t>, </a:t>
            </a:r>
            <a:r>
              <a:rPr lang="ru-RU" sz="6000" b="1" dirty="0" err="1" smtClean="0">
                <a:solidFill>
                  <a:srgbClr val="FFFF00"/>
                </a:solidFill>
              </a:rPr>
              <a:t>що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корови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можуть</a:t>
            </a:r>
            <a:r>
              <a:rPr lang="ru-RU" sz="6000" b="1" dirty="0" smtClean="0">
                <a:solidFill>
                  <a:srgbClr val="FFFF00"/>
                </a:solidFill>
              </a:rPr>
              <a:t> </a:t>
            </a:r>
            <a:r>
              <a:rPr lang="ru-RU" sz="6000" b="1" dirty="0" err="1" smtClean="0">
                <a:solidFill>
                  <a:srgbClr val="FFFF00"/>
                </a:solidFill>
              </a:rPr>
              <a:t>дружити</a:t>
            </a:r>
            <a:r>
              <a:rPr lang="ru-RU" sz="6000" b="1" dirty="0" smtClean="0">
                <a:solidFill>
                  <a:srgbClr val="FFFF00"/>
                </a:solidFill>
              </a:rPr>
              <a:t> одна з одною?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15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4. Раунд «Перлини </a:t>
            </a:r>
            <a:r>
              <a:rPr lang="ru-RU" sz="4400" b="1" dirty="0" err="1">
                <a:solidFill>
                  <a:srgbClr val="FF0000"/>
                </a:solidFill>
              </a:rPr>
              <a:t>України</a:t>
            </a:r>
            <a:r>
              <a:rPr lang="ru-RU" sz="4400" b="1" dirty="0">
                <a:solidFill>
                  <a:srgbClr val="FF0000"/>
                </a:solidFill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00780"/>
            <a:ext cx="4320480" cy="532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464" y="1400781"/>
            <a:ext cx="4014833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9571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err="1">
                <a:solidFill>
                  <a:srgbClr val="FFFF00"/>
                </a:solidFill>
              </a:rPr>
              <a:t>Урицькі</a:t>
            </a:r>
            <a:r>
              <a:rPr lang="ru-RU" sz="6600" b="1" dirty="0">
                <a:solidFill>
                  <a:srgbClr val="FFFF00"/>
                </a:solidFill>
              </a:rPr>
              <a:t> </a:t>
            </a:r>
            <a:r>
              <a:rPr lang="ru-RU" sz="6600" b="1" dirty="0" err="1">
                <a:solidFill>
                  <a:srgbClr val="FFFF00"/>
                </a:solidFill>
              </a:rPr>
              <a:t>скелі</a:t>
            </a:r>
            <a:endParaRPr lang="ru-RU" sz="6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428" y="1340768"/>
            <a:ext cx="427418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44" y="1363796"/>
            <a:ext cx="4481561" cy="278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149079"/>
            <a:ext cx="4392488" cy="264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лок-схема: карточка 5"/>
          <p:cNvSpPr/>
          <p:nvPr/>
        </p:nvSpPr>
        <p:spPr>
          <a:xfrm>
            <a:off x="3979046" y="3573015"/>
            <a:ext cx="648072" cy="576064"/>
          </a:xfrm>
          <a:prstGeom prst="flowChartPunchedCar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6000" b="1" dirty="0">
                <a:solidFill>
                  <a:srgbClr val="FF0000"/>
                </a:solidFill>
                <a:latin typeface="Calibri"/>
              </a:rPr>
              <a:t>1</a:t>
            </a:r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8316416" y="3573016"/>
            <a:ext cx="622201" cy="576063"/>
          </a:xfrm>
          <a:prstGeom prst="flowChartPunchedCar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6000" b="1" dirty="0">
                <a:solidFill>
                  <a:srgbClr val="FF0000"/>
                </a:solidFill>
                <a:latin typeface="Calibri"/>
              </a:rPr>
              <a:t>2</a:t>
            </a:r>
          </a:p>
        </p:txBody>
      </p:sp>
      <p:sp>
        <p:nvSpPr>
          <p:cNvPr id="8" name="Блок-схема: карточка 7"/>
          <p:cNvSpPr/>
          <p:nvPr/>
        </p:nvSpPr>
        <p:spPr>
          <a:xfrm>
            <a:off x="5868144" y="6263316"/>
            <a:ext cx="648072" cy="504056"/>
          </a:xfrm>
          <a:prstGeom prst="flowChartPunchedCar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6000" b="1" dirty="0">
                <a:solidFill>
                  <a:srgbClr val="FF0000"/>
                </a:solidFill>
                <a:latin typeface="Calibri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684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5670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71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341" y="18311"/>
            <a:ext cx="8229600" cy="1219200"/>
          </a:xfrm>
        </p:spPr>
        <p:txBody>
          <a:bodyPr>
            <a:normAutofit/>
          </a:bodyPr>
          <a:lstStyle/>
          <a:p>
            <a:r>
              <a:rPr lang="ru-RU" sz="6600" b="1" dirty="0" err="1" smtClean="0">
                <a:solidFill>
                  <a:srgbClr val="FFFF00"/>
                </a:solidFill>
              </a:rPr>
              <a:t>Кояське</a:t>
            </a:r>
            <a:r>
              <a:rPr lang="ru-RU" sz="6600" b="1" dirty="0" smtClean="0">
                <a:solidFill>
                  <a:srgbClr val="FFFF00"/>
                </a:solidFill>
              </a:rPr>
              <a:t> </a:t>
            </a:r>
            <a:r>
              <a:rPr lang="ru-RU" sz="6600" b="1" dirty="0">
                <a:solidFill>
                  <a:srgbClr val="FFFF00"/>
                </a:solidFill>
              </a:rPr>
              <a:t>озеро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866" y="3509634"/>
            <a:ext cx="4968552" cy="330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96752"/>
            <a:ext cx="427861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141" y="1196752"/>
            <a:ext cx="436234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лок-схема: карточка 5"/>
          <p:cNvSpPr/>
          <p:nvPr/>
        </p:nvSpPr>
        <p:spPr>
          <a:xfrm>
            <a:off x="3923928" y="3429000"/>
            <a:ext cx="678213" cy="504056"/>
          </a:xfrm>
          <a:prstGeom prst="flowChartPunchedCar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6000" b="1" dirty="0">
                <a:solidFill>
                  <a:srgbClr val="FF0000"/>
                </a:solidFill>
                <a:latin typeface="Calibri"/>
              </a:rPr>
              <a:t>1</a:t>
            </a:r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8316416" y="3429000"/>
            <a:ext cx="648072" cy="504056"/>
          </a:xfrm>
          <a:prstGeom prst="flowChartPunchedCar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5400" b="1" dirty="0">
                <a:solidFill>
                  <a:srgbClr val="FF0000"/>
                </a:solidFill>
                <a:latin typeface="Calibri"/>
              </a:rPr>
              <a:t>2</a:t>
            </a:r>
          </a:p>
        </p:txBody>
      </p:sp>
      <p:sp>
        <p:nvSpPr>
          <p:cNvPr id="8" name="Блок-схема: карточка 7"/>
          <p:cNvSpPr/>
          <p:nvPr/>
        </p:nvSpPr>
        <p:spPr>
          <a:xfrm>
            <a:off x="6372200" y="6237312"/>
            <a:ext cx="714218" cy="578667"/>
          </a:xfrm>
          <a:prstGeom prst="flowChartPunchedCar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6000" b="1" dirty="0">
                <a:solidFill>
                  <a:srgbClr val="FF0000"/>
                </a:solidFill>
                <a:latin typeface="Calibri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7946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548491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81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403" y="544"/>
            <a:ext cx="8229600" cy="1219200"/>
          </a:xfrm>
        </p:spPr>
        <p:txBody>
          <a:bodyPr>
            <a:normAutofit/>
          </a:bodyPr>
          <a:lstStyle/>
          <a:p>
            <a:r>
              <a:rPr lang="ru-RU" sz="6600" b="1" dirty="0" err="1">
                <a:solidFill>
                  <a:srgbClr val="FFFF00"/>
                </a:solidFill>
              </a:rPr>
              <a:t>Базальтові</a:t>
            </a:r>
            <a:r>
              <a:rPr lang="ru-RU" sz="6600" b="1" dirty="0">
                <a:solidFill>
                  <a:srgbClr val="FFFF00"/>
                </a:solidFill>
              </a:rPr>
              <a:t> </a:t>
            </a:r>
            <a:r>
              <a:rPr lang="ru-RU" sz="6600" b="1" dirty="0" err="1">
                <a:solidFill>
                  <a:srgbClr val="FFFF00"/>
                </a:solidFill>
              </a:rPr>
              <a:t>стовпи</a:t>
            </a:r>
            <a:endParaRPr lang="ru-RU" sz="6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27167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203" y="1219744"/>
            <a:ext cx="4220708" cy="271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953762"/>
            <a:ext cx="3312368" cy="2821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23928" y="3429000"/>
            <a:ext cx="671275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100392" y="3429000"/>
            <a:ext cx="715519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6309320"/>
            <a:ext cx="648072" cy="46608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598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5651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2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35268"/>
            <a:ext cx="8229600" cy="1219200"/>
          </a:xfrm>
        </p:spPr>
        <p:txBody>
          <a:bodyPr>
            <a:normAutofit/>
          </a:bodyPr>
          <a:lstStyle/>
          <a:p>
            <a:r>
              <a:rPr lang="ru-RU" sz="6600" b="1" dirty="0" err="1">
                <a:solidFill>
                  <a:srgbClr val="FFFF00"/>
                </a:solidFill>
              </a:rPr>
              <a:t>Чорногора</a:t>
            </a:r>
            <a:endParaRPr lang="ru-RU" sz="6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61048"/>
            <a:ext cx="574252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77" y="1110735"/>
            <a:ext cx="4626248" cy="275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124744"/>
            <a:ext cx="437008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39952" y="3429000"/>
            <a:ext cx="648073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460432" y="3429000"/>
            <a:ext cx="683568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6237312"/>
            <a:ext cx="701965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575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08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31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5400" b="1" dirty="0">
                <a:solidFill>
                  <a:srgbClr val="FFC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5400" b="1" dirty="0" smtClean="0">
                <a:solidFill>
                  <a:srgbClr val="FFC000"/>
                </a:solidFill>
                <a:latin typeface="Calibri"/>
                <a:ea typeface="Calibri"/>
                <a:cs typeface="Times New Roman"/>
              </a:rPr>
              <a:t>  </a:t>
            </a:r>
            <a:r>
              <a:rPr lang="ru-RU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І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червона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 й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соковита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</a:t>
            </a:r>
            <a:b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Та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гірка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вона все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літо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.</a:t>
            </a:r>
            <a:b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Припече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мороз – вона</a:t>
            </a:r>
            <a:b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Стала добра й смачна. 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8424" y="152400"/>
            <a:ext cx="298376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6235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219200"/>
          </a:xfrm>
        </p:spPr>
        <p:txBody>
          <a:bodyPr>
            <a:normAutofit/>
          </a:bodyPr>
          <a:lstStyle/>
          <a:p>
            <a:r>
              <a:rPr lang="ru-RU" sz="6000" b="1" dirty="0" err="1">
                <a:solidFill>
                  <a:srgbClr val="FFFF00"/>
                </a:solidFill>
              </a:rPr>
              <a:t>Оптимістична</a:t>
            </a:r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sz="6000" b="1" dirty="0" err="1">
                <a:solidFill>
                  <a:srgbClr val="FFFF00"/>
                </a:solidFill>
              </a:rPr>
              <a:t>печера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59"/>
            <a:ext cx="4436560" cy="295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18" y="1268759"/>
            <a:ext cx="4436560" cy="295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221088"/>
            <a:ext cx="4464496" cy="256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95936" y="3789040"/>
            <a:ext cx="620136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460432" y="3789040"/>
            <a:ext cx="620546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83560" y="6257036"/>
            <a:ext cx="648072" cy="48108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7482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0648"/>
            <a:ext cx="880878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1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5. Раунд «</a:t>
            </a:r>
            <a:r>
              <a:rPr lang="ru-RU" sz="5400" b="1" dirty="0" err="1">
                <a:solidFill>
                  <a:srgbClr val="FF0000"/>
                </a:solidFill>
              </a:rPr>
              <a:t>Червона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скриня</a:t>
            </a:r>
            <a:r>
              <a:rPr lang="ru-RU" sz="5400" b="1" dirty="0">
                <a:solidFill>
                  <a:srgbClr val="FF0000"/>
                </a:solidFill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9694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2734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2400"/>
            <a:ext cx="8507288" cy="1219200"/>
          </a:xfrm>
        </p:spPr>
        <p:txBody>
          <a:bodyPr>
            <a:noAutofit/>
          </a:bodyPr>
          <a:lstStyle/>
          <a:p>
            <a:r>
              <a:rPr lang="ru-RU" sz="4400" b="1" dirty="0" err="1" smtClean="0">
                <a:solidFill>
                  <a:srgbClr val="FFFF00"/>
                </a:solidFill>
              </a:rPr>
              <a:t>Картопля</a:t>
            </a:r>
            <a:r>
              <a:rPr lang="ru-RU" sz="4400" b="1" dirty="0" smtClean="0">
                <a:solidFill>
                  <a:srgbClr val="FFFF00"/>
                </a:solidFill>
              </a:rPr>
              <a:t> </a:t>
            </a:r>
            <a:r>
              <a:rPr lang="ru-RU" sz="4400" b="1" dirty="0">
                <a:solidFill>
                  <a:srgbClr val="FFFF00"/>
                </a:solidFill>
              </a:rPr>
              <a:t>– </a:t>
            </a:r>
            <a:r>
              <a:rPr lang="ru-RU" sz="4400" b="1" dirty="0" err="1">
                <a:solidFill>
                  <a:srgbClr val="FFFF00"/>
                </a:solidFill>
              </a:rPr>
              <a:t>це</a:t>
            </a:r>
            <a:r>
              <a:rPr lang="ru-RU" sz="4400" b="1" dirty="0">
                <a:solidFill>
                  <a:srgbClr val="FFFF00"/>
                </a:solidFill>
              </a:rPr>
              <a:t> “</a:t>
            </a:r>
            <a:r>
              <a:rPr lang="ru-RU" sz="4400" b="1" dirty="0" smtClean="0">
                <a:solidFill>
                  <a:srgbClr val="FFFF00"/>
                </a:solidFill>
              </a:rPr>
              <a:t>земляне </a:t>
            </a:r>
            <a:r>
              <a:rPr lang="ru-RU" sz="4400" b="1" dirty="0" err="1" smtClean="0">
                <a:solidFill>
                  <a:srgbClr val="FFFF00"/>
                </a:solidFill>
              </a:rPr>
              <a:t>яблуко</a:t>
            </a:r>
            <a:r>
              <a:rPr lang="ru-RU" sz="4400" b="1" dirty="0">
                <a:solidFill>
                  <a:srgbClr val="FFFF00"/>
                </a:solidFill>
              </a:rPr>
              <a:t>”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08912" cy="5037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00566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FF00"/>
                </a:solidFill>
              </a:rPr>
              <a:t>Помідор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>
                <a:solidFill>
                  <a:srgbClr val="FFFF00"/>
                </a:solidFill>
              </a:rPr>
              <a:t>– </a:t>
            </a:r>
            <a:r>
              <a:rPr lang="ru-RU" b="1" dirty="0" err="1">
                <a:solidFill>
                  <a:srgbClr val="FFFF00"/>
                </a:solidFill>
              </a:rPr>
              <a:t>це</a:t>
            </a:r>
            <a:r>
              <a:rPr lang="ru-RU" b="1" dirty="0">
                <a:solidFill>
                  <a:srgbClr val="FFFF00"/>
                </a:solidFill>
              </a:rPr>
              <a:t>  “</a:t>
            </a:r>
            <a:r>
              <a:rPr lang="ru-RU" b="1" dirty="0" err="1">
                <a:solidFill>
                  <a:srgbClr val="FFFF00"/>
                </a:solidFill>
              </a:rPr>
              <a:t>яблуко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кохання</a:t>
            </a:r>
            <a:r>
              <a:rPr lang="ru-RU" b="1" dirty="0" smtClean="0">
                <a:solidFill>
                  <a:srgbClr val="FFFF00"/>
                </a:solidFill>
              </a:rPr>
              <a:t>”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352928" cy="521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46970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9217024" cy="12192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Апельсин </a:t>
            </a:r>
            <a:r>
              <a:rPr lang="ru-RU" sz="4400" b="1" dirty="0">
                <a:solidFill>
                  <a:srgbClr val="FFFF00"/>
                </a:solidFill>
              </a:rPr>
              <a:t>– </a:t>
            </a:r>
            <a:r>
              <a:rPr lang="ru-RU" sz="4400" b="1" dirty="0" err="1">
                <a:solidFill>
                  <a:srgbClr val="FFFF00"/>
                </a:solidFill>
              </a:rPr>
              <a:t>це</a:t>
            </a:r>
            <a:r>
              <a:rPr lang="ru-RU" sz="4400" b="1" dirty="0">
                <a:solidFill>
                  <a:srgbClr val="FFFF00"/>
                </a:solidFill>
              </a:rPr>
              <a:t> “</a:t>
            </a:r>
            <a:r>
              <a:rPr lang="ru-RU" sz="4400" b="1" dirty="0" err="1">
                <a:solidFill>
                  <a:srgbClr val="FFFF00"/>
                </a:solidFill>
              </a:rPr>
              <a:t>китайське</a:t>
            </a:r>
            <a:r>
              <a:rPr lang="ru-RU" sz="4400" b="1" dirty="0">
                <a:solidFill>
                  <a:srgbClr val="FFFF00"/>
                </a:solidFill>
              </a:rPr>
              <a:t> </a:t>
            </a:r>
            <a:r>
              <a:rPr lang="ru-RU" sz="4400" b="1" dirty="0" err="1">
                <a:solidFill>
                  <a:srgbClr val="FFFF00"/>
                </a:solidFill>
              </a:rPr>
              <a:t>яблуко</a:t>
            </a:r>
            <a:r>
              <a:rPr lang="ru-RU" sz="4400" b="1" dirty="0">
                <a:solidFill>
                  <a:srgbClr val="FFFF00"/>
                </a:solidFill>
              </a:rPr>
              <a:t>”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568952" cy="530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13476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6. Раунд «</a:t>
            </a:r>
            <a:r>
              <a:rPr lang="ru-RU" sz="6600" b="1" dirty="0" err="1">
                <a:solidFill>
                  <a:srgbClr val="FF0000"/>
                </a:solidFill>
              </a:rPr>
              <a:t>Задачі</a:t>
            </a:r>
            <a:r>
              <a:rPr lang="ru-RU" sz="6600" b="1" dirty="0">
                <a:solidFill>
                  <a:srgbClr val="FF0000"/>
                </a:solidFill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49694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64400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76400"/>
          </a:xfrm>
        </p:spPr>
        <p:txBody>
          <a:bodyPr>
            <a:normAutofit fontScale="90000"/>
          </a:bodyPr>
          <a:lstStyle/>
          <a:p>
            <a:r>
              <a:rPr lang="ru-RU" sz="6000" b="1" dirty="0" err="1" smtClean="0">
                <a:solidFill>
                  <a:srgbClr val="FFFF00"/>
                </a:solidFill>
              </a:rPr>
              <a:t>Дельфін-білобочка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4000" b="1" dirty="0" err="1" smtClean="0">
                <a:solidFill>
                  <a:srgbClr val="FFC000"/>
                </a:solidFill>
              </a:rPr>
              <a:t>Швидкість</a:t>
            </a:r>
            <a:r>
              <a:rPr lang="ru-RU" sz="4000" b="1" dirty="0" smtClean="0">
                <a:solidFill>
                  <a:srgbClr val="FFC000"/>
                </a:solidFill>
              </a:rPr>
              <a:t> 15 м/сек. А за годину?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352928" cy="501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0866" y="980728"/>
            <a:ext cx="83529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97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64488" cy="1368152"/>
          </a:xfrm>
        </p:spPr>
        <p:txBody>
          <a:bodyPr>
            <a:normAutofit fontScale="90000"/>
          </a:bodyPr>
          <a:lstStyle/>
          <a:p>
            <a:r>
              <a:rPr lang="ru-RU" sz="6700" b="1" dirty="0" err="1">
                <a:solidFill>
                  <a:srgbClr val="FFFF00"/>
                </a:solidFill>
              </a:rPr>
              <a:t>Чорногуз</a:t>
            </a: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solidFill>
                  <a:srgbClr val="FFC000"/>
                </a:solidFill>
              </a:rPr>
              <a:t>2 </a:t>
            </a:r>
            <a:r>
              <a:rPr lang="ru-RU" sz="3600" b="1" dirty="0" err="1">
                <a:solidFill>
                  <a:srgbClr val="FFC000"/>
                </a:solidFill>
              </a:rPr>
              <a:t>місяці</a:t>
            </a:r>
            <a:r>
              <a:rPr lang="ru-RU" sz="3600" b="1" dirty="0">
                <a:solidFill>
                  <a:srgbClr val="FFC000"/>
                </a:solidFill>
              </a:rPr>
              <a:t> по </a:t>
            </a:r>
            <a:r>
              <a:rPr lang="ru-RU" sz="3600" b="1" dirty="0" smtClean="0">
                <a:solidFill>
                  <a:srgbClr val="FFC000"/>
                </a:solidFill>
              </a:rPr>
              <a:t>200 </a:t>
            </a:r>
            <a:r>
              <a:rPr lang="ru-RU" sz="3600" b="1" dirty="0">
                <a:solidFill>
                  <a:srgbClr val="FFC000"/>
                </a:solidFill>
              </a:rPr>
              <a:t>км за </a:t>
            </a:r>
            <a:r>
              <a:rPr lang="ru-RU" sz="3600" b="1" dirty="0" err="1" smtClean="0">
                <a:solidFill>
                  <a:srgbClr val="FFC000"/>
                </a:solidFill>
              </a:rPr>
              <a:t>добу</a:t>
            </a:r>
            <a:r>
              <a:rPr lang="ru-RU" sz="3600" b="1" dirty="0" smtClean="0">
                <a:solidFill>
                  <a:srgbClr val="FFC000"/>
                </a:solidFill>
              </a:rPr>
              <a:t>. </a:t>
            </a:r>
            <a:r>
              <a:rPr lang="ru-RU" sz="3600" b="1" dirty="0" err="1" smtClean="0">
                <a:solidFill>
                  <a:srgbClr val="FFC000"/>
                </a:solidFill>
              </a:rPr>
              <a:t>Скільки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</a:rPr>
              <a:t>всього</a:t>
            </a:r>
            <a:r>
              <a:rPr lang="ru-RU" sz="3600" b="1" dirty="0" smtClean="0">
                <a:solidFill>
                  <a:srgbClr val="FFC000"/>
                </a:solidFill>
              </a:rPr>
              <a:t>  км?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0699" y="1124744"/>
            <a:ext cx="842493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24" y="1844824"/>
            <a:ext cx="849694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3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354162"/>
          </a:xfrm>
        </p:spPr>
        <p:txBody>
          <a:bodyPr>
            <a:normAutofit fontScale="90000"/>
          </a:bodyPr>
          <a:lstStyle/>
          <a:p>
            <a:r>
              <a:rPr lang="uk-UA" sz="6000" b="1" dirty="0" smtClean="0">
                <a:solidFill>
                  <a:srgbClr val="FFFF00"/>
                </a:solidFill>
              </a:rPr>
              <a:t>Зубр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ru-RU" sz="3600" b="1" dirty="0" err="1">
                <a:solidFill>
                  <a:srgbClr val="FFC000"/>
                </a:solidFill>
              </a:rPr>
              <a:t>С</a:t>
            </a:r>
            <a:r>
              <a:rPr lang="ru-RU" sz="3600" b="1" dirty="0" err="1" smtClean="0">
                <a:solidFill>
                  <a:srgbClr val="FFC000"/>
                </a:solidFill>
              </a:rPr>
              <a:t>амець</a:t>
            </a:r>
            <a:r>
              <a:rPr lang="ru-RU" sz="3600" b="1" dirty="0" smtClean="0">
                <a:solidFill>
                  <a:srgbClr val="FFC000"/>
                </a:solidFill>
              </a:rPr>
              <a:t> </a:t>
            </a:r>
            <a:r>
              <a:rPr lang="ru-RU" sz="3600" b="1" dirty="0">
                <a:solidFill>
                  <a:srgbClr val="FFC000"/>
                </a:solidFill>
              </a:rPr>
              <a:t>в день </a:t>
            </a:r>
            <a:r>
              <a:rPr lang="ru-RU" sz="3600" b="1" dirty="0" err="1">
                <a:solidFill>
                  <a:srgbClr val="FFC000"/>
                </a:solidFill>
              </a:rPr>
              <a:t>споживає</a:t>
            </a:r>
            <a:r>
              <a:rPr lang="ru-RU" sz="3600" b="1" dirty="0">
                <a:solidFill>
                  <a:srgbClr val="FFC000"/>
                </a:solidFill>
              </a:rPr>
              <a:t> 32 кг </a:t>
            </a:r>
            <a:r>
              <a:rPr lang="ru-RU" sz="3600" b="1" dirty="0" err="1">
                <a:solidFill>
                  <a:srgbClr val="FFC000"/>
                </a:solidFill>
              </a:rPr>
              <a:t>їжі</a:t>
            </a:r>
            <a:r>
              <a:rPr lang="ru-RU" sz="3600" b="1" dirty="0" smtClean="0">
                <a:solidFill>
                  <a:srgbClr val="FFC000"/>
                </a:solidFill>
              </a:rPr>
              <a:t>. А за </a:t>
            </a:r>
            <a:r>
              <a:rPr lang="ru-RU" sz="3600" b="1" dirty="0" err="1" smtClean="0">
                <a:solidFill>
                  <a:srgbClr val="FFC000"/>
                </a:solidFill>
              </a:rPr>
              <a:t>рік</a:t>
            </a:r>
            <a:r>
              <a:rPr lang="ru-RU" sz="3600" b="1" dirty="0" smtClean="0">
                <a:solidFill>
                  <a:srgbClr val="FFC000"/>
                </a:solidFill>
              </a:rPr>
              <a:t>?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496944" cy="503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124744"/>
            <a:ext cx="8487689" cy="4937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67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58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192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7. Раунд "Голоси </a:t>
            </a:r>
            <a:r>
              <a:rPr lang="ru-RU" sz="4800" b="1" dirty="0" err="1">
                <a:solidFill>
                  <a:srgbClr val="FF0000"/>
                </a:solidFill>
              </a:rPr>
              <a:t>українських</a:t>
            </a:r>
            <a:r>
              <a:rPr lang="ru-RU" sz="4800" b="1" dirty="0">
                <a:solidFill>
                  <a:srgbClr val="FF0000"/>
                </a:solidFill>
              </a:rPr>
              <a:t>  </a:t>
            </a:r>
            <a:r>
              <a:rPr lang="ru-RU" sz="4800" b="1" dirty="0" err="1">
                <a:solidFill>
                  <a:srgbClr val="FF0000"/>
                </a:solidFill>
              </a:rPr>
              <a:t>птахів</a:t>
            </a:r>
            <a:r>
              <a:rPr lang="ru-RU" sz="4800" b="1" dirty="0">
                <a:solidFill>
                  <a:srgbClr val="FF0000"/>
                </a:solidFill>
              </a:rPr>
              <a:t>».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27" y="1556792"/>
            <a:ext cx="8572500" cy="5190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23855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err="1">
                <a:solidFill>
                  <a:srgbClr val="FFFF00"/>
                </a:solidFill>
              </a:rPr>
              <a:t>Горобець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496944" cy="5167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0011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err="1">
                <a:solidFill>
                  <a:srgbClr val="FFFF00"/>
                </a:solidFill>
              </a:rPr>
              <a:t>Синиця</a:t>
            </a:r>
            <a:endParaRPr lang="ru-RU" sz="6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424936" cy="54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84257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solidFill>
                  <a:srgbClr val="FFFF00"/>
                </a:solidFill>
              </a:rPr>
              <a:t>Шпак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640960" cy="549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7594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err="1">
                <a:solidFill>
                  <a:srgbClr val="FFFF00"/>
                </a:solidFill>
              </a:rPr>
              <a:t>Жайворонок</a:t>
            </a:r>
            <a:endParaRPr lang="ru-RU" sz="6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5"/>
            <a:ext cx="8640960" cy="5247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739837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solidFill>
                  <a:srgbClr val="FFFF00"/>
                </a:solidFill>
              </a:rPr>
              <a:t>Сорока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68742"/>
            <a:ext cx="8784976" cy="531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44970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525747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011584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88424" cy="629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4335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2736"/>
            <a:ext cx="8892480" cy="5043264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   </a:t>
            </a:r>
            <a:r>
              <a:rPr lang="ru-RU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На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городі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нога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стоїть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</a:t>
            </a:r>
            <a:b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На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нозі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голова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висить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.</a:t>
            </a:r>
            <a:b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Куди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сонце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54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5400" b="1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повертається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</a:t>
            </a:r>
            <a:b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uk-UA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Туди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голова </a:t>
            </a:r>
            <a:r>
              <a:rPr lang="ru-RU" sz="54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нахиляється</a:t>
            </a:r>
            <a:r>
              <a:rPr lang="ru-RU" sz="54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. 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8424" y="152400"/>
            <a:ext cx="298376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2191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7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119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5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5400" b="1" dirty="0" smtClean="0">
                <a:solidFill>
                  <a:srgbClr val="FFC000"/>
                </a:solidFill>
              </a:rPr>
              <a:t> </a:t>
            </a:r>
            <a:r>
              <a:rPr lang="uk-UA" sz="5400" b="1" dirty="0" smtClean="0">
                <a:solidFill>
                  <a:srgbClr val="FFFF00"/>
                </a:solidFill>
              </a:rPr>
              <a:t>Хвіст </a:t>
            </a:r>
            <a:r>
              <a:rPr lang="uk-UA" sz="5400" b="1" dirty="0">
                <a:solidFill>
                  <a:srgbClr val="FFFF00"/>
                </a:solidFill>
              </a:rPr>
              <a:t>пухнатий,                          </a:t>
            </a:r>
            <a:endParaRPr lang="ru-RU" sz="5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 Хутро золотавий,                           </a:t>
            </a:r>
            <a:endParaRPr lang="ru-RU" sz="5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 </a:t>
            </a:r>
            <a:r>
              <a:rPr lang="uk-UA" sz="5400" b="1" dirty="0">
                <a:solidFill>
                  <a:srgbClr val="FFFF00"/>
                </a:solidFill>
              </a:rPr>
              <a:t>У лісі живе,                                </a:t>
            </a:r>
            <a:endParaRPr lang="ru-RU" sz="54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 У </a:t>
            </a:r>
            <a:r>
              <a:rPr lang="uk-UA" sz="5400" b="1" dirty="0">
                <a:solidFill>
                  <a:srgbClr val="FFFF00"/>
                </a:solidFill>
              </a:rPr>
              <a:t>селі курей краде. 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8424" y="152400"/>
            <a:ext cx="298376" cy="1219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255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31288" cy="662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7913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859</TotalTime>
  <Words>410</Words>
  <Application>Microsoft Office PowerPoint</Application>
  <PresentationFormat>Экран (4:3)</PresentationFormat>
  <Paragraphs>89</Paragraphs>
  <Slides>57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Бумажная</vt:lpstr>
      <vt:lpstr>"Рахуй, метикуй, відгадуй" </vt:lpstr>
      <vt:lpstr>1. Раунд «Привітання»</vt:lpstr>
      <vt:lpstr>2. Раунд«Розминка»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Раунд «Вірю, не вірю»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 Раунд «Перлини України»</vt:lpstr>
      <vt:lpstr>Урицькі скелі</vt:lpstr>
      <vt:lpstr>Презентация PowerPoint</vt:lpstr>
      <vt:lpstr>Кояське озеро</vt:lpstr>
      <vt:lpstr>Презентация PowerPoint</vt:lpstr>
      <vt:lpstr>Базальтові стовпи</vt:lpstr>
      <vt:lpstr>Презентация PowerPoint</vt:lpstr>
      <vt:lpstr>Чорногора</vt:lpstr>
      <vt:lpstr>Презентация PowerPoint</vt:lpstr>
      <vt:lpstr>Оптимістична печера</vt:lpstr>
      <vt:lpstr>Презентация PowerPoint</vt:lpstr>
      <vt:lpstr>5. Раунд «Червона скриня»</vt:lpstr>
      <vt:lpstr>Картопля – це “земляне яблуко” </vt:lpstr>
      <vt:lpstr>Помідор – це  “яблуко кохання”</vt:lpstr>
      <vt:lpstr>Апельсин – це “китайське яблуко”</vt:lpstr>
      <vt:lpstr>6. Раунд «Задачі»</vt:lpstr>
      <vt:lpstr>Дельфін-білобочка Швидкість 15 м/сек. А за годину?</vt:lpstr>
      <vt:lpstr>Чорногуз 2 місяці по 200 км за добу. Скільки всього  км?</vt:lpstr>
      <vt:lpstr>Зубр Самець в день споживає 32 кг їжі. А за рік?</vt:lpstr>
      <vt:lpstr>7. Раунд "Голоси українських  птахів».</vt:lpstr>
      <vt:lpstr>Горобець</vt:lpstr>
      <vt:lpstr>Синиця</vt:lpstr>
      <vt:lpstr>Шпак</vt:lpstr>
      <vt:lpstr>Жайворонок</vt:lpstr>
      <vt:lpstr>Сорока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42</cp:revision>
  <dcterms:created xsi:type="dcterms:W3CDTF">2017-02-21T15:13:38Z</dcterms:created>
  <dcterms:modified xsi:type="dcterms:W3CDTF">2017-03-08T09:46:22Z</dcterms:modified>
</cp:coreProperties>
</file>