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0" r:id="rId4"/>
    <p:sldId id="261" r:id="rId5"/>
    <p:sldId id="274" r:id="rId6"/>
    <p:sldId id="266" r:id="rId7"/>
    <p:sldId id="267" r:id="rId8"/>
    <p:sldId id="278" r:id="rId9"/>
    <p:sldId id="275" r:id="rId10"/>
    <p:sldId id="276" r:id="rId11"/>
    <p:sldId id="272" r:id="rId1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-52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1788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4AC39-44E6-425E-AF49-CF7D189F346F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0F472-929B-459B-8D82-2FABCC5B32A0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202264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F2775BC-6312-42C7-B7C5-EA6783C2D9CA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uk-UA" dirty="0" smtClean="0"/>
              <a:t>Зразок тексту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dirty="0" smtClean="0"/>
              <a:t>Четвертий рівень</a:t>
            </a:r>
          </a:p>
          <a:p>
            <a:pPr lvl="4"/>
            <a:r>
              <a:rPr lang="uk-UA" dirty="0" smtClean="0"/>
              <a:t>П'ятий рівень</a:t>
            </a:r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F715A1-4ADC-44E0-9587-804FF39D6B22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72984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7F715A1-4ADC-44E0-9587-804FF39D6B22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534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94089278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Панорамний рисунок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зображення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 dirty="0"/>
          </a:p>
        </p:txBody>
      </p:sp>
      <p:sp>
        <p:nvSpPr>
          <p:cNvPr id="4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58139120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4091526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0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Підзаголовок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Текстове поле 10"/>
          <p:cNvSpPr txBox="1"/>
          <p:nvPr/>
        </p:nvSpPr>
        <p:spPr>
          <a:xfrm>
            <a:off x="898295" y="971253"/>
            <a:ext cx="80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uk-UA" sz="1800" b="0" i="0" dirty="0" smtClean="0">
                <a:latin typeface="Century Gothic"/>
                <a:ea typeface="+mn-ea"/>
                <a:cs typeface="+mn-cs"/>
              </a:rPr>
              <a:t>“</a:t>
            </a:r>
            <a:endParaRPr lang="uk-UA" sz="1800" b="0" i="0" dirty="0">
              <a:latin typeface="Century Gothic"/>
              <a:ea typeface="+mn-ea"/>
              <a:cs typeface="+mn-cs"/>
            </a:endParaRPr>
          </a:p>
        </p:txBody>
      </p:sp>
      <p:sp>
        <p:nvSpPr>
          <p:cNvPr id="13" name="Текстове поле 12"/>
          <p:cNvSpPr txBox="1"/>
          <p:nvPr/>
        </p:nvSpPr>
        <p:spPr>
          <a:xfrm>
            <a:off x="9330490" y="2613787"/>
            <a:ext cx="80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uk-UA" sz="1800" b="0" i="0" dirty="0" smtClean="0">
                <a:latin typeface="Century Gothic"/>
                <a:ea typeface="+mn-ea"/>
                <a:cs typeface="+mn-cs"/>
              </a:rPr>
              <a:t>”</a:t>
            </a:r>
            <a:endParaRPr lang="uk-UA" sz="1800" b="0" i="0" dirty="0"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76216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Картка з і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04946077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Картка з і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163026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Текстове поле 10"/>
          <p:cNvSpPr txBox="1"/>
          <p:nvPr/>
        </p:nvSpPr>
        <p:spPr>
          <a:xfrm>
            <a:off x="9334033" y="3316513"/>
            <a:ext cx="80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uk-UA" sz="1800" b="0" i="0" dirty="0" smtClean="0">
                <a:latin typeface="Century Gothic"/>
                <a:ea typeface="+mn-ea"/>
                <a:cs typeface="+mn-cs"/>
              </a:rPr>
              <a:t>”</a:t>
            </a:r>
            <a:endParaRPr lang="uk-UA" sz="1800" b="0" i="0" dirty="0">
              <a:latin typeface="Century Gothic"/>
              <a:ea typeface="+mn-ea"/>
              <a:cs typeface="+mn-cs"/>
            </a:endParaRPr>
          </a:p>
        </p:txBody>
      </p:sp>
      <p:sp>
        <p:nvSpPr>
          <p:cNvPr id="14" name="Текстове поле 13"/>
          <p:cNvSpPr txBox="1"/>
          <p:nvPr/>
        </p:nvSpPr>
        <p:spPr>
          <a:xfrm>
            <a:off x="898295" y="971253"/>
            <a:ext cx="80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uk-UA" sz="1800" b="0" i="0" dirty="0" smtClean="0">
                <a:latin typeface="Century Gothic"/>
                <a:ea typeface="+mn-ea"/>
                <a:cs typeface="+mn-cs"/>
              </a:rPr>
              <a:t>“</a:t>
            </a:r>
            <a:endParaRPr lang="uk-UA" sz="1800" b="0" i="0" dirty="0"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58405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(істина) або FALSE (хибніст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0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Підзаголовок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79222695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товпц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Підзаголовок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Пряма сполучна лінія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Підзаголовок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Підзаголовок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Підзаголовок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0649470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впець із трьома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Підзаголовок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Підзаголовок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Підзаголовок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Підзаголовок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Місце для зображення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 dirty="0"/>
          </a:p>
        </p:txBody>
      </p:sp>
      <p:sp>
        <p:nvSpPr>
          <p:cNvPr id="30" name="Місце для зображення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 dirty="0"/>
          </a:p>
        </p:txBody>
      </p:sp>
      <p:sp>
        <p:nvSpPr>
          <p:cNvPr id="31" name="Місце для зображення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 dirty="0"/>
          </a:p>
        </p:txBody>
      </p:sp>
      <p:cxnSp>
        <p:nvCxnSpPr>
          <p:cNvPr id="17" name="Пряма сполучна лінія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03355264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65098300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164151" y="1447799"/>
            <a:ext cx="1409965" cy="4413251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1154954" y="1447799"/>
            <a:ext cx="6776630" cy="44132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890026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52244672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36299836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61220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18220283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7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35912311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5153161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4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75798923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 dirty="0"/>
          </a:p>
        </p:txBody>
      </p:sp>
      <p:sp>
        <p:nvSpPr>
          <p:cNvPr id="4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66908596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Овал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1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6" name="Овал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7" name="Овал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8" name="Овал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4" name="Прямокутник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uk-UA" dirty="0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dirty="0" smtClean="0"/>
              <a:t>Зразок тексту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dirty="0" smtClean="0"/>
              <a:t>Четвертий рівень</a:t>
            </a:r>
          </a:p>
          <a:p>
            <a:pPr lvl="4"/>
            <a:r>
              <a:rPr lang="uk-UA" dirty="0" smtClean="0"/>
              <a:t>П'ятий рівень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0FF0622-75E4-48B8-A617-5428CA5926CE}" type="datetimeFigureOut">
              <a:rPr lang="uk-UA" smtClean="0"/>
              <a:pPr/>
              <a:t>16.02.2013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75541-8164-4CC7-9F2F-6F0C49BB858D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563467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p:transition spd="med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2916" y="2456761"/>
            <a:ext cx="8220399" cy="165253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Bef>
                <a:spcPts val="0"/>
              </a:spcBef>
            </a:pPr>
            <a:r>
              <a:rPr lang="uk-UA" sz="6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ЛЮДИНА – ЗНАКОВА СИСТЕМА</a:t>
            </a:r>
            <a:endParaRPr lang="uk-UA" sz="6000" b="1" i="0" dirty="0">
              <a:ln w="50800"/>
              <a:solidFill>
                <a:schemeClr val="bg1">
                  <a:shade val="50000"/>
                </a:schemeClr>
              </a:solidFill>
              <a:latin typeface="Century Gothic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440639"/>
      </p:ext>
    </p:extLst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4933" y="0"/>
            <a:ext cx="835377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241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ea typeface="Times New Roman" pitchFamily="18" charset="0"/>
                <a:cs typeface="Arial" pitchFamily="34" charset="0"/>
              </a:rPr>
              <a:t>Бухгалтер повинен володіти знаннями з наступних напрямків:</a:t>
            </a:r>
            <a:endParaRPr kumimoji="0" lang="uk-UA" sz="54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69333" y="1913177"/>
            <a:ext cx="629845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413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бухгалтерський облік, податковий облік,</a:t>
            </a: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фінансовий аналіз, основи аудиту,</a:t>
            </a: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законодавство в бухгалтерській сфері,</a:t>
            </a: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відомості про МСФЗ,</a:t>
            </a: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базові знання комп'ютера, 1C, Excel.</a:t>
            </a:r>
            <a:endParaRPr kumimoji="0" lang="uk-UA" sz="3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052" name="Picture 4" descr="http://byhgalter.com/wp-content/uploads/2010/04/MMI-PC-genie-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032" y="2094089"/>
            <a:ext cx="4925924" cy="3990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3323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537596" y="0"/>
            <a:ext cx="88212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40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Умовно роботу із знаковими системами можна розділити на декілька груп:</a:t>
            </a:r>
            <a:endParaRPr kumimoji="0" lang="uk-UA" sz="48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1065730">
            <a:off x="6905272" y="1871945"/>
            <a:ext cx="48180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Робота з числами, формулами, знаками</a:t>
            </a:r>
          </a:p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(фізик, бухгалтер, фармацевт)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50804" y="1839817"/>
            <a:ext cx="88136" cy="5018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273" name="Picture 9" descr="http://rewalls.com/large/201010/6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62493">
            <a:off x="6369386" y="4726851"/>
            <a:ext cx="2474681" cy="1677750"/>
          </a:xfrm>
          <a:prstGeom prst="rect">
            <a:avLst/>
          </a:prstGeom>
          <a:noFill/>
        </p:spPr>
      </p:pic>
      <p:pic>
        <p:nvPicPr>
          <p:cNvPr id="11277" name="Picture 13" descr="http://img0.liveinternet.ru/images/attach/c/1/48/888/48888009_2851doktof_farmacev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33851">
            <a:off x="9394250" y="4803355"/>
            <a:ext cx="2228546" cy="1658039"/>
          </a:xfrm>
          <a:prstGeom prst="rect">
            <a:avLst/>
          </a:prstGeom>
          <a:noFill/>
        </p:spPr>
      </p:pic>
      <p:pic>
        <p:nvPicPr>
          <p:cNvPr id="11279" name="Picture 15" descr="http://best-buhgalter.kiev.ua/wp-content/uploads/2010/09/buhgal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29332">
            <a:off x="8561432" y="3099202"/>
            <a:ext cx="2072012" cy="1554009"/>
          </a:xfrm>
          <a:prstGeom prst="rect">
            <a:avLst/>
          </a:prstGeom>
          <a:noFill/>
        </p:spPr>
      </p:pic>
      <p:sp>
        <p:nvSpPr>
          <p:cNvPr id="40" name="Прямоугольник 39"/>
          <p:cNvSpPr/>
          <p:nvPr/>
        </p:nvSpPr>
        <p:spPr>
          <a:xfrm rot="735231">
            <a:off x="683046" y="1889255"/>
            <a:ext cx="4296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 Робота із словами, текстами, книгами (коректор, юрист, лінгвіст)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1" name="Picture 3" descr="http://robota.ucoz.ua/ju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91231">
            <a:off x="1565730" y="3209118"/>
            <a:ext cx="2286000" cy="1514475"/>
          </a:xfrm>
          <a:prstGeom prst="rect">
            <a:avLst/>
          </a:prstGeom>
          <a:noFill/>
        </p:spPr>
      </p:pic>
      <p:pic>
        <p:nvPicPr>
          <p:cNvPr id="42" name="Picture 5" descr="http://prof.biografguru.ru/subdmn/prof/img/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18347">
            <a:off x="3941977" y="4470007"/>
            <a:ext cx="1615994" cy="2154658"/>
          </a:xfrm>
          <a:prstGeom prst="rect">
            <a:avLst/>
          </a:prstGeom>
          <a:noFill/>
        </p:spPr>
      </p:pic>
      <p:pic>
        <p:nvPicPr>
          <p:cNvPr id="43" name="Picture 7" descr="http://ukrtext.org.ua/wp-content/uploads/2012/12/zrenie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256047">
            <a:off x="607266" y="4968732"/>
            <a:ext cx="2444407" cy="1626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667887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0" grpId="0"/>
      <p:bldP spid="23" grpId="0" animBg="1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21041360">
            <a:off x="318992" y="571956"/>
            <a:ext cx="4781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 Робота із зображеннями, схемами, картами (диспетчер, картограф).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90381">
            <a:off x="5747133" y="485692"/>
            <a:ext cx="57875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 Робота з комп'ютерами, інформаційними системами, в мережі Інтернет (оператор ПК, програміст)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72838" y="0"/>
            <a:ext cx="66101" cy="6858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42" name="Picture 2" descr="http://img15.nnm.ru/e/5/f/b/a/fd20ec4f82ea4346828f88c1d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5560">
            <a:off x="1098868" y="1974498"/>
            <a:ext cx="3168197" cy="2105092"/>
          </a:xfrm>
          <a:prstGeom prst="rect">
            <a:avLst/>
          </a:prstGeom>
          <a:noFill/>
        </p:spPr>
      </p:pic>
      <p:pic>
        <p:nvPicPr>
          <p:cNvPr id="10244" name="Picture 4" descr="http://geo.wm.ee/wp-content/uploads/2011/11/Cartographer-Wm.-Kiermaier-and-his-Glo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78760">
            <a:off x="1675904" y="4343247"/>
            <a:ext cx="3226603" cy="2148919"/>
          </a:xfrm>
          <a:prstGeom prst="rect">
            <a:avLst/>
          </a:prstGeom>
          <a:noFill/>
        </p:spPr>
      </p:pic>
      <p:pic>
        <p:nvPicPr>
          <p:cNvPr id="10246" name="Picture 6" descr="http://courses.ucoz.ua/pic/kompjuternu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74175">
            <a:off x="6564704" y="2090370"/>
            <a:ext cx="3196006" cy="2071258"/>
          </a:xfrm>
          <a:prstGeom prst="rect">
            <a:avLst/>
          </a:prstGeom>
          <a:noFill/>
        </p:spPr>
      </p:pic>
      <p:pic>
        <p:nvPicPr>
          <p:cNvPr id="10248" name="Picture 8" descr="http://zyq.com.ua/img/programi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4452">
            <a:off x="7756220" y="4354959"/>
            <a:ext cx="2748527" cy="2235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11157589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476977" y="0"/>
            <a:ext cx="50235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241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ea typeface="Times New Roman" pitchFamily="18" charset="0"/>
                <a:cs typeface="Arial" pitchFamily="34" charset="0"/>
              </a:rPr>
              <a:t>Бухгалтер</a:t>
            </a:r>
            <a:endParaRPr kumimoji="0" lang="uk-UA" sz="48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693334" y="938754"/>
            <a:ext cx="948266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2413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3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pitchFamily="34" charset="0"/>
              </a:rPr>
              <a:t>Розглянемо професію бухгалтера:</a:t>
            </a:r>
          </a:p>
          <a:p>
            <a:pPr lvl="0" indent="2413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300" b="1" i="0" u="none" strike="noStrike" normalizeH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pitchFamily="34" charset="0"/>
              </a:rPr>
              <a:t> у </a:t>
            </a:r>
            <a:r>
              <a:rPr lang="uk-UA" sz="3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чистому вигляді професії бухгалтера немає.</a:t>
            </a:r>
            <a:endParaRPr kumimoji="0" lang="uk-UA" sz="33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9644" y="2207947"/>
            <a:ext cx="60960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підприємствах бухгалтери працюють за напрямками: каса, основні засоби, валютні операції, розрахунок зарплати, склад. </a:t>
            </a:r>
            <a:endParaRPr lang="uk-UA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20" name="Picture 4" descr="http://4.bp.blogspot.com/-H7rjirjzinY/T4F_DE2-iaI/AAAAAAAAAcE/72lwVSp-sz8/s1600/x_b9164b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6456">
            <a:off x="538185" y="4378706"/>
            <a:ext cx="2940554" cy="2205416"/>
          </a:xfrm>
          <a:prstGeom prst="rect">
            <a:avLst/>
          </a:prstGeom>
          <a:noFill/>
        </p:spPr>
      </p:pic>
      <p:pic>
        <p:nvPicPr>
          <p:cNvPr id="9222" name="Picture 6" descr="http://www.novoselica-rda.cv.ua/uploads/posts/2011-04/1301939565_0717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1301">
            <a:off x="8656108" y="2077475"/>
            <a:ext cx="2858558" cy="2145601"/>
          </a:xfrm>
          <a:prstGeom prst="rect">
            <a:avLst/>
          </a:prstGeom>
          <a:noFill/>
        </p:spPr>
      </p:pic>
      <p:pic>
        <p:nvPicPr>
          <p:cNvPr id="9224" name="Picture 8" descr="http://www.zhitomir.info/images/mod_news/2011-02-09valy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53025">
            <a:off x="4555210" y="4144841"/>
            <a:ext cx="3162772" cy="2370210"/>
          </a:xfrm>
          <a:prstGeom prst="rect">
            <a:avLst/>
          </a:prstGeom>
          <a:noFill/>
        </p:spPr>
      </p:pic>
      <p:pic>
        <p:nvPicPr>
          <p:cNvPr id="9226" name="Picture 10" descr="http://i.i.ua/photo/images/pic/2/1/2827612_162db1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47476">
            <a:off x="8398604" y="4292425"/>
            <a:ext cx="2347722" cy="2484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4597245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9218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831" y="4406747"/>
            <a:ext cx="543499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Кваліфікований бухгалтер, розбирається у всіх питаннях обліку та податкової </a:t>
            </a:r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політики.</a:t>
            </a:r>
            <a:endParaRPr lang="uk-UA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345715" y="4406456"/>
            <a:ext cx="59895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41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Однак і відповідальність висока, він відповідає за будь-яку помилку в розрахунках.</a:t>
            </a:r>
            <a:endParaRPr kumimoji="0" lang="uk-UA" sz="4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8195" name="Picture 3" descr="http://utro.atv.odessa.ua/img/7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822" y="231354"/>
            <a:ext cx="5136614" cy="41092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38091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5777" y="337024"/>
            <a:ext cx="7236179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Робота бухгалтерії суворо контролюється з одного боку роботодавцем, з іншого указами та постановами Мінфіну і Міністерством з податків і 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зборів.</a:t>
            </a:r>
            <a:endParaRPr lang="uk-UA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http://resume-info.pp.ua/images/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0273" y="2455685"/>
            <a:ext cx="3750305" cy="2511425"/>
          </a:xfrm>
          <a:prstGeom prst="rect">
            <a:avLst/>
          </a:prstGeom>
          <a:noFill/>
        </p:spPr>
      </p:pic>
      <p:pic>
        <p:nvPicPr>
          <p:cNvPr id="7172" name="Picture 4" descr="http://finance.liga.net/files/News/2012/12/05/31228/31228_image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223" y="4310414"/>
            <a:ext cx="3810000" cy="2286001"/>
          </a:xfrm>
          <a:prstGeom prst="rect">
            <a:avLst/>
          </a:prstGeom>
          <a:noFill/>
        </p:spPr>
      </p:pic>
      <p:pic>
        <p:nvPicPr>
          <p:cNvPr id="7174" name="Picture 6" descr="http://images.unian.net/photos/2012_11/13529802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0289" y="1364416"/>
            <a:ext cx="3050822" cy="2080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937956" y="5228693"/>
            <a:ext cx="6096000" cy="138499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Тому потрібно розбиратися в перипетіях законодавства та вміти спілкуватися до 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держорганами.</a:t>
            </a:r>
            <a:endParaRPr lang="uk-UA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78373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46526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2413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ea typeface="Times New Roman" pitchFamily="18" charset="0"/>
                <a:cs typeface="Arial" pitchFamily="34" charset="0"/>
              </a:rPr>
              <a:t>Плюси професії:</a:t>
            </a:r>
            <a:endParaRPr kumimoji="0" lang="uk-UA" sz="60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0623" y="866595"/>
            <a:ext cx="7992533" cy="206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413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Затребуваність на ринку праці,</a:t>
            </a: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Переважно нормований робочий день,</a:t>
            </a: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Можна мати додатковий заробіток, наприклад, допомагати з   веденням бухгалтерії дрібним підприємцям.</a:t>
            </a:r>
            <a:endParaRPr kumimoji="0" lang="uk-UA" sz="2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124" name="Picture 4" descr="http://onlylife.net/uploads/posts/2011-06/1308854625_13020783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645" y="3746852"/>
            <a:ext cx="3895727" cy="2560049"/>
          </a:xfrm>
          <a:prstGeom prst="rect">
            <a:avLst/>
          </a:prstGeom>
          <a:noFill/>
        </p:spPr>
      </p:pic>
      <p:pic>
        <p:nvPicPr>
          <p:cNvPr id="5126" name="Picture 6" descr="http://www.rivne1.tv/pics/info/i0067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492" y="3125081"/>
            <a:ext cx="3946172" cy="2959630"/>
          </a:xfrm>
          <a:prstGeom prst="rect">
            <a:avLst/>
          </a:prstGeom>
          <a:noFill/>
        </p:spPr>
      </p:pic>
      <p:pic>
        <p:nvPicPr>
          <p:cNvPr id="5128" name="Picture 8" descr="http://img09.slando.ua/images_slandocomua/81246481_1_644x461_predlagayu-zarabotok-s-garantiyami-dodatkoviy-zarobtok-rovn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5733" y="1186286"/>
            <a:ext cx="3668890" cy="24434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67489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474591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241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400" b="1" dirty="0" smtClean="0">
                <a:ln w="50800"/>
                <a:solidFill>
                  <a:schemeClr val="bg1">
                    <a:shade val="50000"/>
                  </a:schemeClr>
                </a:solidFill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uk-UA" sz="4400" b="1" i="0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ea typeface="Times New Roman" pitchFamily="18" charset="0"/>
                <a:cs typeface="Arial" pitchFamily="34" charset="0"/>
              </a:rPr>
              <a:t>інуси професії:</a:t>
            </a:r>
            <a:endParaRPr kumimoji="0" lang="uk-UA" sz="60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9333" y="797987"/>
            <a:ext cx="844409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2413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Часті зміни в законодавстві,</a:t>
            </a:r>
            <a:r>
              <a:rPr lang="uk-UA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</a:t>
            </a:r>
            <a:endParaRPr lang="uk-UA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indent="2413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</a:t>
            </a:r>
            <a:r>
              <a:rPr lang="uk-UA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Помилки бухгалтера призводять до санкцій, штрафів і т.п</a:t>
            </a:r>
            <a:r>
              <a:rPr lang="uk-UA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.</a:t>
            </a:r>
            <a:endParaRPr kumimoji="0" lang="uk-UA" sz="2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marL="0" marR="0" lvl="0" indent="2413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• Доводиться виконувати вказівки вищого начальства, навіть якщо вони здаються невірними в даній ситуації.</a:t>
            </a:r>
          </a:p>
        </p:txBody>
      </p:sp>
      <p:pic>
        <p:nvPicPr>
          <p:cNvPr id="4100" name="Picture 4" descr="http://www.undp.org.ua/images/content/1153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932" y="3231355"/>
            <a:ext cx="4135615" cy="3101711"/>
          </a:xfrm>
          <a:prstGeom prst="rect">
            <a:avLst/>
          </a:prstGeom>
          <a:noFill/>
        </p:spPr>
      </p:pic>
      <p:pic>
        <p:nvPicPr>
          <p:cNvPr id="4102" name="Picture 6" descr="http://i1.poltava.pl.ua/news/158/15705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9744" y="3656450"/>
            <a:ext cx="4682314" cy="3043505"/>
          </a:xfrm>
          <a:prstGeom prst="rect">
            <a:avLst/>
          </a:prstGeom>
          <a:noFill/>
        </p:spPr>
      </p:pic>
      <p:pic>
        <p:nvPicPr>
          <p:cNvPr id="4104" name="Picture 8" descr="http://economist.lacruax.com/wp-content/uploads/2012/11/mony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0286" y="1291104"/>
            <a:ext cx="3411714" cy="2269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653041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40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56750" y="275356"/>
            <a:ext cx="4178323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Особисті якості</a:t>
            </a:r>
            <a:endParaRPr lang="uk-UA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9333" y="1057281"/>
            <a:ext cx="831991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41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Люди цієї професії мають бути, відповідальні і організовані.</a:t>
            </a:r>
            <a:r>
              <a:rPr kumimoji="0" lang="uk-UA" sz="2800" b="1" i="0" u="none" strike="noStrike" normalizeH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uk-UA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овинен любити цифри, з ними йому доведеться стикатися щодня.</a:t>
            </a:r>
            <a:endParaRPr kumimoji="0" lang="uk-UA" sz="4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67378" y="5473005"/>
            <a:ext cx="93246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Також 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необхідні висока концентрація уваги, скрупульозність і посидючість. Непогано мати гарну пам'ять і, найголовніше, треба вміти мовчати.</a:t>
            </a:r>
            <a:endParaRPr lang="uk-UA" sz="2800" dirty="0"/>
          </a:p>
        </p:txBody>
      </p:sp>
      <p:pic>
        <p:nvPicPr>
          <p:cNvPr id="3075" name="Picture 3" descr="http://proflicej21.ucoz.ru/_pu/0/99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8020" y="1952978"/>
            <a:ext cx="4614658" cy="3462160"/>
          </a:xfrm>
          <a:prstGeom prst="rect">
            <a:avLst/>
          </a:prstGeom>
          <a:noFill/>
        </p:spPr>
      </p:pic>
      <p:pic>
        <p:nvPicPr>
          <p:cNvPr id="3077" name="Picture 5" descr="http://kupon.lmoney.com.ua/u/a/12354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8064" y="2513991"/>
            <a:ext cx="3592336" cy="2877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73947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73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3039516">
  <a:themeElements>
    <a:clrScheme name="Другая 8">
      <a:dk1>
        <a:sysClr val="windowText" lastClr="000000"/>
      </a:dk1>
      <a:lt1>
        <a:sysClr val="window" lastClr="FFFFFF"/>
      </a:lt1>
      <a:dk2>
        <a:srgbClr val="B7400D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E901BC-D190-49E6-8B33-2F32A0F2BF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TS103039516</Template>
  <TotalTime>0</TotalTime>
  <Words>327</Words>
  <Application>Microsoft Office PowerPoint</Application>
  <PresentationFormat>Произвольный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TS103039516</vt:lpstr>
      <vt:lpstr>ЛЮДИНА – ЗНАКОВА СИСТЕМА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2013-02-15T16:48:37Z</dcterms:created>
  <dcterms:modified xsi:type="dcterms:W3CDTF">2013-02-16T18:28:34Z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TC030395169991</vt:lpwstr>
  </property>
</Properties>
</file>