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3" r:id="rId2"/>
    <p:sldId id="256" r:id="rId3"/>
    <p:sldId id="262" r:id="rId4"/>
    <p:sldId id="263" r:id="rId5"/>
    <p:sldId id="265" r:id="rId6"/>
    <p:sldId id="266" r:id="rId7"/>
    <p:sldId id="267" r:id="rId8"/>
    <p:sldId id="268" r:id="rId9"/>
    <p:sldId id="277" r:id="rId10"/>
    <p:sldId id="269" r:id="rId11"/>
    <p:sldId id="279" r:id="rId12"/>
    <p:sldId id="270" r:id="rId13"/>
    <p:sldId id="271" r:id="rId14"/>
    <p:sldId id="281" r:id="rId15"/>
    <p:sldId id="282" r:id="rId16"/>
    <p:sldId id="272" r:id="rId17"/>
    <p:sldId id="273" r:id="rId18"/>
    <p:sldId id="274" r:id="rId19"/>
    <p:sldId id="28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D8C0655-7E7E-4E56-8DF1-2B76BCD72004}">
          <p14:sldIdLst>
            <p14:sldId id="283"/>
            <p14:sldId id="256"/>
            <p14:sldId id="262"/>
            <p14:sldId id="263"/>
            <p14:sldId id="265"/>
            <p14:sldId id="266"/>
            <p14:sldId id="267"/>
            <p14:sldId id="268"/>
            <p14:sldId id="277"/>
            <p14:sldId id="269"/>
            <p14:sldId id="279"/>
            <p14:sldId id="270"/>
            <p14:sldId id="271"/>
            <p14:sldId id="281"/>
            <p14:sldId id="282"/>
            <p14:sldId id="272"/>
            <p14:sldId id="273"/>
            <p14:sldId id="274"/>
            <p14:sldId id="280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42" d="100"/>
          <a:sy n="42" d="100"/>
        </p:scale>
        <p:origin x="52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02.12.2018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1/12/Voronoy.jpg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refine.org.ua/pageid-2962-2.html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nas.gov.ua/Person/G/PublishingImages/Glushkov.gif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nas.gov.ua/Person/D/PublishingImages/Daletskiy.gif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upload.wikimedia.org/wikipedia/uk/b/b9/Skorohod_Anatoliy_V.gif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54696" cy="295232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Презентація </a:t>
            </a:r>
          </a:p>
          <a:p>
            <a:pPr algn="ctr"/>
            <a:r>
              <a:rPr lang="uk-UA" dirty="0" smtClean="0"/>
              <a:t>«Україна – </a:t>
            </a:r>
            <a:r>
              <a:rPr lang="uk-UA" dirty="0" smtClean="0"/>
              <a:t>європейська країна»</a:t>
            </a:r>
            <a:endParaRPr lang="uk-UA" dirty="0" smtClean="0"/>
          </a:p>
          <a:p>
            <a:pPr algn="ctr"/>
            <a:r>
              <a:rPr lang="uk-UA" dirty="0" smtClean="0"/>
              <a:t>вчителя математики </a:t>
            </a:r>
          </a:p>
          <a:p>
            <a:pPr algn="ctr"/>
            <a:r>
              <a:rPr lang="uk-UA" dirty="0" smtClean="0"/>
              <a:t>Тульчинської загальноосвітньої школи І-ІІІ ст. – ліцею з ПВФП </a:t>
            </a:r>
          </a:p>
          <a:p>
            <a:pPr algn="ctr"/>
            <a:r>
              <a:rPr lang="uk-UA" dirty="0" err="1" smtClean="0"/>
              <a:t>Сенів</a:t>
            </a:r>
            <a:r>
              <a:rPr lang="uk-UA" dirty="0" smtClean="0"/>
              <a:t> Ольги Леонідівни</a:t>
            </a:r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3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32656"/>
            <a:ext cx="4392488" cy="720080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i="1" dirty="0" err="1" smtClean="0">
                <a:solidFill>
                  <a:srgbClr val="FFC000"/>
                </a:solidFill>
                <a:latin typeface="Arial" charset="0"/>
              </a:rPr>
              <a:t>Георгій</a:t>
            </a:r>
            <a:r>
              <a:rPr lang="ru-RU" sz="2000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latin typeface="Arial" charset="0"/>
              </a:rPr>
              <a:t>Феодосійович</a:t>
            </a:r>
            <a:r>
              <a:rPr lang="ru-RU" sz="2000" i="1" dirty="0" smtClean="0">
                <a:solidFill>
                  <a:srgbClr val="FFC000"/>
                </a:solidFill>
                <a:latin typeface="Arial" charset="0"/>
              </a:rPr>
              <a:t> Вороний</a:t>
            </a:r>
            <a:r>
              <a:rPr lang="ru-RU" sz="2000" b="0" dirty="0" smtClean="0">
                <a:solidFill>
                  <a:srgbClr val="FFC000"/>
                </a:solidFill>
                <a:latin typeface="Arial" charset="0"/>
              </a:rPr>
              <a:t/>
            </a:r>
            <a:br>
              <a:rPr lang="ru-RU" sz="2000" b="0" dirty="0" smtClean="0">
                <a:solidFill>
                  <a:srgbClr val="FFC000"/>
                </a:solidFill>
                <a:latin typeface="Arial" charset="0"/>
              </a:rPr>
            </a:br>
            <a:r>
              <a:rPr lang="ru-RU" sz="2000" b="0" i="1" dirty="0" smtClean="0">
                <a:solidFill>
                  <a:srgbClr val="FFC000"/>
                </a:solidFill>
                <a:latin typeface="Arial" charset="0"/>
              </a:rPr>
              <a:t>(1868-1908)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347864" y="692696"/>
            <a:ext cx="5409927" cy="5256584"/>
          </a:xfrm>
        </p:spPr>
        <p:txBody>
          <a:bodyPr>
            <a:normAutofit/>
          </a:bodyPr>
          <a:lstStyle/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Г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. Ф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. Вороний належить до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когорти найвідоміших українських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математиків минулого. 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Визнаний фахівцями як один із найяскравіших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талантів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у галузі теорії чисел на межі ХІХ-ХХ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століть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, Г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. Ф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. Вороний за своє життя встиг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надрукувати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всього дванадцять статей. 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Вони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дали поштовх для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розвитку кількох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нових напрямків в аналітичній теорії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чисел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, алгебраїчній теорії чисел, геометрії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чисел, які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нині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активно розвиваються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у багатьох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країнах.</a:t>
            </a:r>
            <a:endParaRPr lang="uk-UA" b="1" dirty="0"/>
          </a:p>
        </p:txBody>
      </p:sp>
      <p:pic>
        <p:nvPicPr>
          <p:cNvPr id="7" name="Picture 4" descr="Вороний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6" y="1052736"/>
            <a:ext cx="2844787" cy="371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325"/>
    </mc:Choice>
    <mc:Fallback xmlns="">
      <p:transition advTm="31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1080120"/>
          </a:xfrm>
        </p:spPr>
        <p:txBody>
          <a:bodyPr/>
          <a:lstStyle/>
          <a:p>
            <a:r>
              <a:rPr lang="uk-UA" sz="2000" dirty="0" smtClean="0">
                <a:solidFill>
                  <a:srgbClr val="FFC000"/>
                </a:solidFill>
              </a:rPr>
              <a:t>Софія  Олександрівна Яновська   ( 1896 -1966 )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19469"/>
            <a:ext cx="2890664" cy="344326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2952328"/>
          </a:xfrm>
        </p:spPr>
        <p:txBody>
          <a:bodyPr/>
          <a:lstStyle/>
          <a:p>
            <a:r>
              <a:rPr lang="uk-UA" sz="2000" b="1" i="1" dirty="0" smtClean="0"/>
              <a:t>Професор Московського університету , доктор математичних наук .</a:t>
            </a:r>
          </a:p>
          <a:p>
            <a:r>
              <a:rPr lang="uk-UA" sz="2000" b="1" i="1" dirty="0" smtClean="0"/>
              <a:t>Працювала із математичними зошитами Маркса .</a:t>
            </a:r>
            <a:endParaRPr lang="uk-UA" sz="2000" b="1" i="1" dirty="0"/>
          </a:p>
          <a:p>
            <a:r>
              <a:rPr lang="uk-UA" sz="2000" b="1" i="1" dirty="0" smtClean="0"/>
              <a:t>За свою діяльність була нагороджена чисельними медалями</a:t>
            </a:r>
            <a:r>
              <a:rPr lang="uk-UA" b="1" i="1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1"/>
    </mc:Choice>
    <mc:Fallback xmlns="">
      <p:transition spd="slow" advTm="15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10544"/>
            <a:ext cx="4536504" cy="65935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i="1" dirty="0">
                <a:solidFill>
                  <a:srgbClr val="FFC000"/>
                </a:solidFill>
                <a:latin typeface="Arial" charset="0"/>
              </a:rPr>
              <a:t>Володимир </a:t>
            </a:r>
            <a:r>
              <a:rPr lang="ru-RU" sz="2000" i="1" dirty="0" smtClean="0">
                <a:solidFill>
                  <a:srgbClr val="FFC000"/>
                </a:solidFill>
                <a:latin typeface="Arial" charset="0"/>
              </a:rPr>
              <a:t>Йосипович Левицький</a:t>
            </a:r>
            <a:r>
              <a:rPr lang="ru-RU" sz="2000" i="1" dirty="0">
                <a:solidFill>
                  <a:srgbClr val="FFC000"/>
                </a:solidFill>
                <a:latin typeface="Arial" charset="0"/>
              </a:rPr>
              <a:t/>
            </a:r>
            <a:br>
              <a:rPr lang="ru-RU" sz="2000" i="1" dirty="0">
                <a:solidFill>
                  <a:srgbClr val="FFC000"/>
                </a:solidFill>
                <a:latin typeface="Arial" charset="0"/>
              </a:rPr>
            </a:br>
            <a:r>
              <a:rPr lang="ru-RU" sz="2000" i="1" dirty="0">
                <a:solidFill>
                  <a:srgbClr val="FFC000"/>
                </a:solidFill>
                <a:latin typeface="Arial" charset="0"/>
              </a:rPr>
              <a:t>(</a:t>
            </a:r>
            <a:r>
              <a:rPr lang="ru-RU" sz="2000" i="1" dirty="0" smtClean="0">
                <a:solidFill>
                  <a:srgbClr val="FFC000"/>
                </a:solidFill>
                <a:latin typeface="Arial" charset="0"/>
              </a:rPr>
              <a:t>1872-1956 )</a:t>
            </a:r>
            <a:endParaRPr lang="uk-UA" sz="2000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3968" y="836712"/>
            <a:ext cx="4329807" cy="511256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rgbClr val="00B0F0"/>
                </a:solidFill>
                <a:latin typeface="Arial" charset="0"/>
              </a:rPr>
              <a:t>"</a:t>
            </a:r>
            <a:r>
              <a:rPr lang="uk-UA" sz="1800" i="1" dirty="0">
                <a:solidFill>
                  <a:srgbClr val="00B0F0"/>
                </a:solidFill>
                <a:latin typeface="Arial" charset="0"/>
              </a:rPr>
              <a:t>Основоположник математичної культури нашого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i="1" dirty="0" smtClean="0">
                <a:solidFill>
                  <a:srgbClr val="00B0F0"/>
                </a:solidFill>
                <a:latin typeface="Arial" charset="0"/>
              </a:rPr>
              <a:t>Народу</a:t>
            </a:r>
            <a:r>
              <a:rPr lang="uk-UA" sz="1800" dirty="0" smtClean="0">
                <a:solidFill>
                  <a:srgbClr val="00B0F0"/>
                </a:solidFill>
                <a:latin typeface="Arial" charset="0"/>
              </a:rPr>
              <a:t>» 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i="1" dirty="0">
                <a:solidFill>
                  <a:srgbClr val="000000"/>
                </a:solidFill>
                <a:latin typeface="Arial" charset="0"/>
              </a:rPr>
              <a:t>А</a:t>
            </a:r>
            <a:r>
              <a:rPr lang="uk-UA" sz="1800" i="1" dirty="0" smtClean="0">
                <a:solidFill>
                  <a:srgbClr val="000000"/>
                </a:solidFill>
                <a:latin typeface="Arial" charset="0"/>
              </a:rPr>
              <a:t>кадемік </a:t>
            </a:r>
            <a:r>
              <a:rPr lang="uk-UA" sz="1800" i="1" dirty="0">
                <a:solidFill>
                  <a:srgbClr val="000000"/>
                </a:solidFill>
                <a:latin typeface="Arial" charset="0"/>
              </a:rPr>
              <a:t>Михайло </a:t>
            </a:r>
            <a:r>
              <a:rPr lang="uk-UA" sz="1800" i="1" dirty="0" smtClean="0">
                <a:solidFill>
                  <a:srgbClr val="000000"/>
                </a:solidFill>
                <a:latin typeface="Arial" charset="0"/>
              </a:rPr>
              <a:t>Кравчук </a:t>
            </a:r>
            <a:r>
              <a:rPr lang="uk-UA" sz="18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uk-UA" sz="1800" dirty="0">
                <a:solidFill>
                  <a:srgbClr val="000000"/>
                </a:solidFill>
                <a:latin typeface="Arial" charset="0"/>
              </a:rPr>
            </a:br>
            <a:r>
              <a:rPr lang="uk-UA" sz="1800" dirty="0">
                <a:solidFill>
                  <a:srgbClr val="000000"/>
                </a:solidFill>
                <a:latin typeface="Arial" charset="0"/>
              </a:rPr>
              <a:t>   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Великою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заслугою В. Левицького було те, що він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зібрав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і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впорядкував матеріали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з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української математичної термінології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, що була надрукована в 1903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р.</a:t>
            </a:r>
            <a:endParaRPr lang="uk-UA" sz="1800" b="1" dirty="0">
              <a:solidFill>
                <a:srgbClr val="000000"/>
              </a:solidFill>
              <a:latin typeface="Arial" charset="0"/>
            </a:endParaRP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Багато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уваги приділяв теоретичній фізиці та астрономії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0" indent="0">
              <a:buNone/>
            </a:pPr>
            <a:r>
              <a:rPr lang="uk-UA" b="1" dirty="0" smtClean="0"/>
              <a:t> </a:t>
            </a:r>
            <a:endParaRPr lang="uk-UA" b="1" dirty="0"/>
          </a:p>
        </p:txBody>
      </p:sp>
      <p:pic>
        <p:nvPicPr>
          <p:cNvPr id="7" name="Picture 4" descr="Левицький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1334"/>
            <a:ext cx="2924911" cy="365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3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96"/>
    </mc:Choice>
    <mc:Fallback xmlns="">
      <p:transition spd="slow" advTm="3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4184204" cy="925680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i="1" dirty="0">
                <a:solidFill>
                  <a:srgbClr val="FFC000"/>
                </a:solidFill>
                <a:latin typeface="Arial" charset="0"/>
              </a:rPr>
              <a:t>Віктор </a:t>
            </a:r>
            <a:r>
              <a:rPr lang="ru-RU" sz="2000" i="1" dirty="0" smtClean="0">
                <a:solidFill>
                  <a:srgbClr val="FFC000"/>
                </a:solidFill>
                <a:latin typeface="Arial" charset="0"/>
              </a:rPr>
              <a:t>Михайлович Глушко</a:t>
            </a:r>
            <a:r>
              <a:rPr lang="ru-RU" sz="2000" dirty="0" smtClean="0">
                <a:solidFill>
                  <a:srgbClr val="FFC000"/>
                </a:solidFill>
                <a:latin typeface="Arial" charset="0"/>
              </a:rPr>
              <a:t>в</a:t>
            </a:r>
            <a:r>
              <a:rPr lang="ru-RU" sz="2000" b="0" dirty="0">
                <a:solidFill>
                  <a:srgbClr val="FFC000"/>
                </a:solidFill>
                <a:latin typeface="Arial" charset="0"/>
              </a:rPr>
              <a:t/>
            </a:r>
            <a:br>
              <a:rPr lang="ru-RU" sz="2000" b="0" dirty="0">
                <a:solidFill>
                  <a:srgbClr val="FFC000"/>
                </a:solidFill>
                <a:latin typeface="Arial" charset="0"/>
              </a:rPr>
            </a:br>
            <a:r>
              <a:rPr lang="ru-RU" sz="2000" b="0" i="1" dirty="0">
                <a:solidFill>
                  <a:srgbClr val="FFC000"/>
                </a:solidFill>
                <a:latin typeface="Arial" charset="0"/>
              </a:rPr>
              <a:t>(1932-1982)</a:t>
            </a:r>
          </a:p>
          <a:p>
            <a:endParaRPr lang="uk-UA" sz="2000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02422" y="1186328"/>
            <a:ext cx="4783361" cy="5339016"/>
          </a:xfrm>
        </p:spPr>
        <p:txBody>
          <a:bodyPr>
            <a:normAutofit/>
          </a:bodyPr>
          <a:lstStyle/>
          <a:p>
            <a:pPr marL="0" lvl="0" indent="4572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800" dirty="0">
              <a:solidFill>
                <a:srgbClr val="000000"/>
              </a:solidFill>
              <a:latin typeface="Arial" charset="0"/>
            </a:endParaRP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Розв'язав п'яту узагальнену проблему </a:t>
            </a:r>
            <a:r>
              <a:rPr lang="uk-UA" sz="1800" b="1" dirty="0" err="1" smtClean="0">
                <a:solidFill>
                  <a:srgbClr val="000000"/>
                </a:solidFill>
                <a:latin typeface="Arial" charset="0"/>
              </a:rPr>
              <a:t>Гільберта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, одну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з найскладніших в сучасній алгебрі.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 Важливі результати дістав в теорії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цифрових автоматів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, в галузі застосувань обчислювальної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техніки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в керівництві виробничими процесами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та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економіці. 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Під його керівництвом були створені універсальні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електронно-обчислювальні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машини "Київ",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"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Дніпро", серії машин „Мир” та інші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ЕОМ.</a:t>
            </a:r>
            <a:endParaRPr lang="uk-UA" b="1" dirty="0"/>
          </a:p>
        </p:txBody>
      </p:sp>
      <p:pic>
        <p:nvPicPr>
          <p:cNvPr id="7" name="Picture 4" descr="Глушков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714798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8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7"/>
    </mc:Choice>
    <mc:Fallback xmlns="">
      <p:transition spd="slow" advTm="31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29524"/>
            <a:ext cx="4040188" cy="659352"/>
          </a:xfrm>
        </p:spPr>
        <p:txBody>
          <a:bodyPr/>
          <a:lstStyle/>
          <a:p>
            <a:r>
              <a:rPr lang="uk-UA" sz="2000" dirty="0">
                <a:solidFill>
                  <a:srgbClr val="FFC000"/>
                </a:solidFill>
              </a:rPr>
              <a:t>Єлизавета  </a:t>
            </a:r>
            <a:r>
              <a:rPr lang="uk-UA" sz="2000" dirty="0" smtClean="0">
                <a:solidFill>
                  <a:srgbClr val="FFC000"/>
                </a:solidFill>
              </a:rPr>
              <a:t>Савеліївна Березанська  ( 1890 – 1969 )</a:t>
            </a:r>
            <a:endParaRPr lang="uk-UA" sz="2000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2736304" cy="3528392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95936" y="980728"/>
            <a:ext cx="4824536" cy="5328592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Arial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/>
              </a:rPr>
              <a:t>   </a:t>
            </a:r>
            <a:endParaRPr lang="ru-RU" sz="1200" dirty="0" smtClean="0">
              <a:solidFill>
                <a:srgbClr val="000000"/>
              </a:solidFill>
              <a:latin typeface="verdana"/>
            </a:endParaRP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Відомий ії «36ірник задач і вправ з арифметики» (1933), який стабільно витримав два десятки видань і був перекладений 6агатьма </a:t>
            </a:r>
            <a:r>
              <a:rPr 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мовами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П'ять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разів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видавалась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їі «Методика арифметики» (1934), яку також перекладали, де авторка особливо звертала увагу на політехнічні й геометричні питання курсу, на усні вправи й позакласні заходи та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розбирала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типові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помилки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0000"/>
                </a:solidFill>
                <a:latin typeface="verdana"/>
              </a:rPr>
              <a:t>    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2895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96"/>
    </mc:Choice>
    <mc:Fallback xmlns="">
      <p:transition spd="slow" advTm="66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4040188" cy="576064"/>
          </a:xfrm>
        </p:spPr>
        <p:txBody>
          <a:bodyPr/>
          <a:lstStyle/>
          <a:p>
            <a:endParaRPr lang="uk-UA" sz="20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Олена Степанівна Дубинчук </a:t>
            </a:r>
          </a:p>
          <a:p>
            <a:r>
              <a:rPr lang="uk-UA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( 1919 – 1994 )</a:t>
            </a:r>
          </a:p>
          <a:p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2857500" cy="3240360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23929" y="1196752"/>
            <a:ext cx="4762872" cy="4896544"/>
          </a:xfrm>
        </p:spPr>
        <p:txBody>
          <a:bodyPr>
            <a:normAutofit fontScale="92500" lnSpcReduction="20000"/>
          </a:bodyPr>
          <a:lstStyle/>
          <a:p>
            <a:pPr marL="12700" marR="12700" lvl="0" indent="450000" algn="just" fontAlgn="base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Писала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під­ручники, а ще працювала в педінституті, тепер НПУ ім. М. П. Драгоманова. Її книжки виходять у Ки­єві й Москві, в Болгарії і Польщі, та й сьогодні старшокласники знаходять у підручнику «Алгебра і початки аналізу» нею підготовлені розділи про степеневу та показникову функції, «Вступ до ста­тистики». </a:t>
            </a: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700" lvl="0" indent="450000" algn="just" fontAlgn="base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«знімало напруження, повертало усі фарби життя», — пише І. Новик. «Вона завжди комусь до­помагала, хоч сама жила дуже скромно», — додає Л. Хлєбникова. Олена Степанівна мала домашній ботанічний сад — неповторну колекцію фіалок, ко­хаючись у природі, систематично вела фенологічні нотатки.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66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85"/>
    </mc:Choice>
    <mc:Fallback xmlns="">
      <p:transition spd="slow" advTm="30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040188" cy="57606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i="1" dirty="0">
                <a:solidFill>
                  <a:srgbClr val="FFC000"/>
                </a:solidFill>
                <a:latin typeface="Arial" charset="0"/>
              </a:rPr>
              <a:t>Юрій Львович Далецький</a:t>
            </a:r>
            <a:r>
              <a:rPr lang="ru-RU" sz="2000" b="0" dirty="0">
                <a:solidFill>
                  <a:srgbClr val="FFC000"/>
                </a:solidFill>
                <a:latin typeface="Arial" charset="0"/>
              </a:rPr>
              <a:t/>
            </a:r>
            <a:br>
              <a:rPr lang="ru-RU" sz="2000" b="0" dirty="0">
                <a:solidFill>
                  <a:srgbClr val="FFC000"/>
                </a:solidFill>
                <a:latin typeface="Arial" charset="0"/>
              </a:rPr>
            </a:br>
            <a:r>
              <a:rPr lang="ru-RU" sz="2000" b="0" i="1" dirty="0">
                <a:solidFill>
                  <a:srgbClr val="FFC000"/>
                </a:solidFill>
                <a:latin typeface="Arial" charset="0"/>
              </a:rPr>
              <a:t>(1926-1997)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60" y="1124744"/>
            <a:ext cx="4421143" cy="5112568"/>
          </a:xfrm>
        </p:spPr>
        <p:txBody>
          <a:bodyPr>
            <a:normAutofit/>
          </a:bodyPr>
          <a:lstStyle/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Ним написано біля  200 наукових праць, серед них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значну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частину складають ґрунтовні статті та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монографії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, які перекладено англійською мовою. </a:t>
            </a:r>
            <a:endParaRPr lang="uk-UA" sz="1800" b="1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За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вагомий внесок у розвиток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національної освіти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академіку НАН України  </a:t>
            </a:r>
            <a:r>
              <a:rPr lang="uk-UA" sz="1800" b="1" dirty="0" err="1" smtClean="0">
                <a:solidFill>
                  <a:srgbClr val="000000"/>
                </a:solidFill>
                <a:latin typeface="Arial" charset="0"/>
              </a:rPr>
              <a:t>Ю.Л.Далецькому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 присвоєно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почесне звання - Заслужений діяч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науки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і техніки України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endParaRPr lang="uk-UA" b="1" dirty="0"/>
          </a:p>
        </p:txBody>
      </p:sp>
      <p:pic>
        <p:nvPicPr>
          <p:cNvPr id="7" name="Picture 4" descr="Далецький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830239" cy="35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5"/>
    </mc:Choice>
    <mc:Fallback xmlns="">
      <p:transition spd="slow" advTm="31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4752528" cy="64807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600" i="1" dirty="0" smtClean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600" i="1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i="1" dirty="0" err="1" smtClean="0">
                <a:solidFill>
                  <a:srgbClr val="FFC000"/>
                </a:solidFill>
                <a:latin typeface="Arial" charset="0"/>
              </a:rPr>
              <a:t>Юрій</a:t>
            </a:r>
            <a:r>
              <a:rPr lang="ru-RU" sz="2000" i="1" dirty="0" smtClean="0">
                <a:solidFill>
                  <a:srgbClr val="FFC000"/>
                </a:solidFill>
                <a:latin typeface="Arial" charset="0"/>
              </a:rPr>
              <a:t> Олексійович Митропольський</a:t>
            </a:r>
            <a:r>
              <a:rPr lang="ru-RU" sz="2000" b="0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000" b="0" i="1" dirty="0">
                <a:solidFill>
                  <a:srgbClr val="FFC000"/>
                </a:solidFill>
                <a:latin typeface="Arial" charset="0"/>
              </a:rPr>
              <a:t/>
            </a:r>
            <a:br>
              <a:rPr lang="ru-RU" sz="2000" b="0" i="1" dirty="0">
                <a:solidFill>
                  <a:srgbClr val="FFC000"/>
                </a:solidFill>
                <a:latin typeface="Arial" charset="0"/>
              </a:rPr>
            </a:br>
            <a:r>
              <a:rPr lang="ru-RU" sz="2000" i="1" dirty="0">
                <a:solidFill>
                  <a:srgbClr val="FFC000"/>
                </a:solidFill>
                <a:latin typeface="Arial" charset="0"/>
              </a:rPr>
              <a:t>(1917-2008)</a:t>
            </a:r>
          </a:p>
          <a:p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001315" cy="343616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95936" y="1412776"/>
            <a:ext cx="4625125" cy="4968552"/>
          </a:xfrm>
        </p:spPr>
        <p:txBody>
          <a:bodyPr>
            <a:noAutofit/>
          </a:bodyPr>
          <a:lstStyle/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І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ноземний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член заснованої в 1711 році Болонської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академії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наук (Італія).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Він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автор більш ніж 750 наукових праць, серед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яких 53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монографії, виданих багатьма мовами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світу, підготував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100 кандидатів та 25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докторів наук.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За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роки своєї майже 60-річної наукової діяльності </a:t>
            </a:r>
            <a:r>
              <a:rPr lang="uk-UA" sz="1800" b="1" dirty="0" err="1" smtClean="0">
                <a:solidFill>
                  <a:srgbClr val="000000"/>
                </a:solidFill>
                <a:latin typeface="Arial" charset="0"/>
              </a:rPr>
              <a:t>Ю.О.Митропольський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отримав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фундаментальні наукові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результати в галузі асимптотичних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методів нелінійної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механіки, якісного аналізу нелінійних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 систем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диференціальних рівнянь при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збуреннях, дослідженні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коливних процесів у нелінійних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системах.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20760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29"/>
    </mc:Choice>
    <mc:Fallback xmlns="">
      <p:transition spd="slow" advTm="30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4392488" cy="64807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i="1" dirty="0">
                <a:solidFill>
                  <a:srgbClr val="FFC000"/>
                </a:solidFill>
                <a:latin typeface="Arial" charset="0"/>
              </a:rPr>
              <a:t>Анатолій </a:t>
            </a:r>
            <a:r>
              <a:rPr lang="ru-RU" sz="1800" i="1" dirty="0" smtClean="0">
                <a:solidFill>
                  <a:srgbClr val="FFC000"/>
                </a:solidFill>
                <a:latin typeface="Arial" charset="0"/>
              </a:rPr>
              <a:t>Володимирович Скороход</a:t>
            </a:r>
            <a:r>
              <a:rPr lang="ru-RU" sz="1800" b="0" dirty="0">
                <a:solidFill>
                  <a:srgbClr val="FFC000"/>
                </a:solidFill>
                <a:latin typeface="Arial" charset="0"/>
              </a:rPr>
              <a:t/>
            </a:r>
            <a:br>
              <a:rPr lang="ru-RU" sz="1800" b="0" dirty="0">
                <a:solidFill>
                  <a:srgbClr val="FFC000"/>
                </a:solidFill>
                <a:latin typeface="Arial" charset="0"/>
              </a:rPr>
            </a:br>
            <a:r>
              <a:rPr lang="ru-RU" sz="1800" b="0" i="1" dirty="0">
                <a:solidFill>
                  <a:srgbClr val="FFC000"/>
                </a:solidFill>
                <a:latin typeface="Arial" charset="0"/>
              </a:rPr>
              <a:t>(народився у 1930 р.)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95936" y="1052736"/>
            <a:ext cx="4617839" cy="5400600"/>
          </a:xfrm>
        </p:spPr>
        <p:txBody>
          <a:bodyPr>
            <a:normAutofit/>
          </a:bodyPr>
          <a:lstStyle/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rgbClr val="000000"/>
                </a:solidFill>
                <a:latin typeface="Arial" charset="0"/>
              </a:rPr>
              <a:t> </a:t>
            </a:r>
            <a:endParaRPr lang="uk-UA" sz="18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Наукові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праці з теорії стохастичних диференціальних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рівнянь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, граничних теорем для випадкових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процесів, розподілів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у нескінченновимірних просторах, статистики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випадкових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процесів, марковських процесів.</a:t>
            </a:r>
            <a:br>
              <a:rPr lang="uk-UA" sz="1800" b="1" dirty="0">
                <a:solidFill>
                  <a:srgbClr val="000000"/>
                </a:solidFill>
                <a:latin typeface="Arial" charset="0"/>
              </a:rPr>
            </a:b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 Державна премія України в галузі науки і техніки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1982, 2003). Премія імені М. М. Крилова НАН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України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(1970). Срібна медаль ім. М. В. Остроградського (2001). </a:t>
            </a:r>
            <a:endParaRPr lang="uk-UA" sz="1800" b="1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Автор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понад 450 наукових праць, серед яких понад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40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монографій і підручників. </a:t>
            </a:r>
          </a:p>
          <a:p>
            <a:endParaRPr lang="uk-UA" b="1" dirty="0"/>
          </a:p>
        </p:txBody>
      </p:sp>
      <p:pic>
        <p:nvPicPr>
          <p:cNvPr id="7" name="Picture 4" descr="скороход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2948718" cy="35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5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22"/>
    </mc:Choice>
    <mc:Fallback xmlns="">
      <p:transition spd="slow" advTm="34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4184204" cy="731360"/>
          </a:xfrm>
        </p:spPr>
        <p:txBody>
          <a:bodyPr/>
          <a:lstStyle/>
          <a:p>
            <a:r>
              <a:rPr lang="uk-UA" sz="2000" dirty="0" smtClean="0">
                <a:solidFill>
                  <a:srgbClr val="FFC000"/>
                </a:solidFill>
              </a:rPr>
              <a:t>Вірченко Ніна Опанасівна </a:t>
            </a:r>
          </a:p>
          <a:p>
            <a:r>
              <a:rPr lang="uk-UA" sz="2000" dirty="0" smtClean="0">
                <a:solidFill>
                  <a:srgbClr val="FFC000"/>
                </a:solidFill>
              </a:rPr>
              <a:t>( народилася 1930 р. )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4016"/>
            <a:ext cx="3009831" cy="3528392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51920" y="1340768"/>
            <a:ext cx="4746881" cy="5112568"/>
          </a:xfrm>
        </p:spPr>
        <p:txBody>
          <a:bodyPr>
            <a:normAutofit/>
          </a:bodyPr>
          <a:lstStyle/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 smtClean="0">
                <a:latin typeface="Arial"/>
              </a:rPr>
              <a:t>Автор </a:t>
            </a:r>
            <a:r>
              <a:rPr lang="ru-RU" sz="1600" b="1" dirty="0">
                <a:latin typeface="Arial"/>
              </a:rPr>
              <a:t>понад 500 наукових і науково-методичних праць, зокрема 20 книг, виданих українською, російською, англійською та японською мовами.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>
                <a:latin typeface="Arial"/>
              </a:rPr>
              <a:t>Від 1963 р. й донині керує науковими семінарами «Крайові задачі», «Спеціальні функції», «Диференціальні рівняння та </a:t>
            </a:r>
            <a:r>
              <a:rPr lang="ru-RU" sz="1600" b="1" dirty="0" err="1">
                <a:latin typeface="Arial"/>
              </a:rPr>
              <a:t>їх</a:t>
            </a:r>
            <a:r>
              <a:rPr lang="ru-RU" sz="1600" b="1" dirty="0">
                <a:latin typeface="Arial"/>
              </a:rPr>
              <a:t> </a:t>
            </a:r>
            <a:r>
              <a:rPr lang="ru-RU" sz="1600" b="1" dirty="0" err="1" smtClean="0">
                <a:latin typeface="Arial"/>
              </a:rPr>
              <a:t>застосування</a:t>
            </a:r>
            <a:r>
              <a:rPr lang="ru-RU" sz="1600" b="1" dirty="0" smtClean="0">
                <a:latin typeface="Arial"/>
              </a:rPr>
              <a:t>».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 err="1" smtClean="0">
                <a:latin typeface="Arial"/>
              </a:rPr>
              <a:t>Учасник</a:t>
            </a:r>
            <a:r>
              <a:rPr lang="ru-RU" sz="1600" b="1" dirty="0" smtClean="0">
                <a:latin typeface="Arial"/>
              </a:rPr>
              <a:t> </a:t>
            </a:r>
            <a:r>
              <a:rPr lang="ru-RU" sz="1600" b="1" dirty="0">
                <a:latin typeface="Arial"/>
              </a:rPr>
              <a:t>численних наукових семінарів міжнародних наукових конференцій, з'їздів, конгресів, виступала з науковими доповідями в Чехословаччині, Німеччині, Болгарії, Білорусі, Литві, Польщі, Таджикистані, Фінляндії, Узбекистані, Португалії, Швейцарії, Росії.</a:t>
            </a:r>
          </a:p>
          <a:p>
            <a:pPr marL="0" indent="457200" algn="just">
              <a:buNone/>
            </a:pPr>
            <a:endParaRPr lang="uk-UA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2266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85"/>
    </mc:Choice>
    <mc:Fallback xmlns="">
      <p:transition spd="slow" advTm="41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420" y="6101916"/>
            <a:ext cx="7920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Україна </a:t>
            </a:r>
            <a:r>
              <a:rPr lang="uk-UA" smtClean="0">
                <a:solidFill>
                  <a:srgbClr val="FF0000"/>
                </a:solidFill>
              </a:rPr>
              <a:t>– </a:t>
            </a:r>
            <a:r>
              <a:rPr lang="uk-UA" smtClean="0">
                <a:solidFill>
                  <a:srgbClr val="FF0000"/>
                </a:solidFill>
              </a:rPr>
              <a:t>європейська </a:t>
            </a:r>
            <a:r>
              <a:rPr lang="uk-UA" dirty="0" smtClean="0">
                <a:solidFill>
                  <a:srgbClr val="FF0000"/>
                </a:solidFill>
              </a:rPr>
              <a:t>країна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"/>
    </mc:Choice>
    <mc:Fallback xmlns="">
      <p:transition spd="slow" advTm="4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600" i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600" i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4851"/>
            <a:ext cx="4680520" cy="100811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sz="2000" i="1" dirty="0">
                <a:solidFill>
                  <a:srgbClr val="FFC000"/>
                </a:solidFill>
                <a:latin typeface="Arial" charset="0"/>
              </a:rPr>
              <a:t>Анатолій Михайлович </a:t>
            </a:r>
            <a:r>
              <a:rPr lang="uk-UA" sz="2000" i="1" dirty="0" smtClean="0">
                <a:solidFill>
                  <a:srgbClr val="FFC000"/>
                </a:solidFill>
                <a:latin typeface="Arial" charset="0"/>
              </a:rPr>
              <a:t>Самойленко</a:t>
            </a:r>
            <a:r>
              <a:rPr lang="uk-UA" sz="2000" b="0" i="1" dirty="0">
                <a:solidFill>
                  <a:srgbClr val="FFC000"/>
                </a:solidFill>
                <a:latin typeface="Arial" charset="0"/>
              </a:rPr>
              <a:t/>
            </a:r>
            <a:br>
              <a:rPr lang="uk-UA" sz="2000" b="0" i="1" dirty="0">
                <a:solidFill>
                  <a:srgbClr val="FFC000"/>
                </a:solidFill>
                <a:latin typeface="Arial" charset="0"/>
              </a:rPr>
            </a:br>
            <a:r>
              <a:rPr lang="uk-UA" sz="2000" b="0" i="1" dirty="0">
                <a:solidFill>
                  <a:srgbClr val="FFC000"/>
                </a:solidFill>
                <a:latin typeface="Arial" charset="0"/>
              </a:rPr>
              <a:t>(народився в 1938р</a:t>
            </a:r>
            <a:r>
              <a:rPr lang="ru-RU" sz="2000" b="0" i="1" dirty="0">
                <a:solidFill>
                  <a:srgbClr val="FFC000"/>
                </a:solidFill>
                <a:latin typeface="Arial" charset="0"/>
              </a:rPr>
              <a:t>.)</a:t>
            </a:r>
          </a:p>
          <a:p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3" y="688899"/>
            <a:ext cx="3131268" cy="3592757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60" y="1032963"/>
            <a:ext cx="4362749" cy="5636397"/>
          </a:xfrm>
        </p:spPr>
        <p:txBody>
          <a:bodyPr>
            <a:normAutofit/>
          </a:bodyPr>
          <a:lstStyle/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Досягнення цього </a:t>
            </a:r>
            <a:r>
              <a:rPr lang="uk-UA" sz="1800" b="1" dirty="0" err="1" smtClean="0">
                <a:solidFill>
                  <a:srgbClr val="000000"/>
                </a:solidFill>
                <a:latin typeface="Arial" charset="0"/>
              </a:rPr>
              <a:t>вченного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 у  створенні нових напрямів дослідження знайшли міжнародне визнання. У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світовій математичній літературі з’явились терміни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«функція Гріна-Самойленка», «</a:t>
            </a:r>
            <a:r>
              <a:rPr lang="uk-UA" sz="1800" b="1" dirty="0" err="1" smtClean="0">
                <a:solidFill>
                  <a:srgbClr val="000000"/>
                </a:solidFill>
                <a:latin typeface="Arial" charset="0"/>
              </a:rPr>
              <a:t>чисельно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-аналітичний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метод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Самойленка»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та ін.. А.М.Самойленко – автор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близько 400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наукових праць, у тому числі 30 монографій і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15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навчальних посібників.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Багато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його праць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перекладено іноземними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мовами і </a:t>
            </a:r>
            <a:r>
              <a:rPr lang="uk-UA" sz="1800" b="1" dirty="0" smtClean="0">
                <a:solidFill>
                  <a:srgbClr val="000000"/>
                </a:solidFill>
                <a:latin typeface="Arial" charset="0"/>
              </a:rPr>
              <a:t>видано </a:t>
            </a:r>
            <a:r>
              <a:rPr lang="uk-UA" sz="1800" b="1" dirty="0">
                <a:solidFill>
                  <a:srgbClr val="000000"/>
                </a:solidFill>
                <a:latin typeface="Arial" charset="0"/>
              </a:rPr>
              <a:t>за кордоном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.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10155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24"/>
    </mc:Choice>
    <mc:Fallback xmlns="">
      <p:transition spd="slow" advTm="56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3830117" cy="20162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7997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5184576" cy="2376264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b="0" dirty="0" smtClean="0">
                <a:solidFill>
                  <a:schemeClr val="tx1">
                    <a:lumMod val="95000"/>
                  </a:schemeClr>
                </a:solidFill>
              </a:rPr>
              <a:t>Одним із пріоритетів стратегічного розвитку України визнано інтеграцію нашої держави в Європейське співтовариство. Розвитку громадянської позиції, причетності до європейських цінностей та європейського громадянства сприяє проведення Днів Європи в Україні, які вже стали традиційними.</a:t>
            </a:r>
            <a:endParaRPr lang="uk-UA" sz="2000" b="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501008"/>
            <a:ext cx="4104456" cy="3082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3000374" cy="1714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09119"/>
            <a:ext cx="3830117" cy="20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6"/>
    </mc:Choice>
    <mc:Fallback xmlns="">
      <p:transition spd="slow" advTm="1592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                      Європа</a:t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4572000" cy="5415880"/>
          </a:xfrm>
        </p:spPr>
        <p:txBody>
          <a:bodyPr/>
          <a:lstStyle/>
          <a:p>
            <a:pPr marL="0" indent="457200" algn="just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У кожної людини з цим  словом  асоціюється щось своє</a:t>
            </a:r>
            <a:r>
              <a:rPr lang="uk-UA" b="1" dirty="0" smtClean="0">
                <a:solidFill>
                  <a:schemeClr val="bg1"/>
                </a:solidFill>
              </a:rPr>
              <a:t>. </a:t>
            </a:r>
            <a:r>
              <a:rPr lang="uk-UA" sz="2000" b="1" dirty="0" smtClean="0">
                <a:solidFill>
                  <a:schemeClr val="bg1"/>
                </a:solidFill>
              </a:rPr>
              <a:t>Хтось уявляє деяку територію, заселену людьми різних національностей, а комусь спадає на думку культурне надбання європейців.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39" y="2065657"/>
            <a:ext cx="4136008" cy="3102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41044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7"/>
    </mc:Choice>
    <mc:Fallback xmlns="">
      <p:transition spd="slow" advTm="1115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19256" cy="1594600"/>
          </a:xfrm>
        </p:spPr>
        <p:txBody>
          <a:bodyPr>
            <a:normAutofit fontScale="90000"/>
          </a:bodyPr>
          <a:lstStyle/>
          <a:p>
            <a:r>
              <a:rPr lang="uk-UA" sz="1800" dirty="0">
                <a:solidFill>
                  <a:srgbClr val="0BD0D9"/>
                </a:solidFill>
                <a:latin typeface="Constantia"/>
              </a:rPr>
              <a:t> </a:t>
            </a:r>
            <a:br>
              <a:rPr lang="uk-UA" sz="1800" dirty="0">
                <a:solidFill>
                  <a:srgbClr val="0BD0D9"/>
                </a:solidFill>
                <a:latin typeface="Constantia"/>
              </a:rPr>
            </a:br>
            <a:r>
              <a:rPr lang="uk-UA" sz="2200" b="1" dirty="0" smtClean="0">
                <a:solidFill>
                  <a:schemeClr val="bg1"/>
                </a:solidFill>
                <a:latin typeface="Constantia"/>
              </a:rPr>
              <a:t>Вивчаючи історію математики, довідуєшся про величезний вклад в її розвиток саме європейців.  </a:t>
            </a:r>
            <a:br>
              <a:rPr lang="uk-UA" sz="2200" b="1" dirty="0" smtClean="0">
                <a:solidFill>
                  <a:schemeClr val="bg1"/>
                </a:solidFill>
                <a:latin typeface="Constantia"/>
              </a:rPr>
            </a:br>
            <a:r>
              <a:rPr lang="uk-UA" sz="2200" b="1" dirty="0" smtClean="0">
                <a:solidFill>
                  <a:schemeClr val="bg1"/>
                </a:solidFill>
                <a:latin typeface="Constantia"/>
              </a:rPr>
              <a:t>Ювілеї яких святкувала Міжнародна математична спільнота у 2018 році . Хто ж вони ?</a:t>
            </a:r>
            <a:endParaRPr lang="uk-UA" sz="22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3957836" cy="864096"/>
          </a:xfrm>
        </p:spPr>
        <p:txBody>
          <a:bodyPr/>
          <a:lstStyle/>
          <a:p>
            <a:r>
              <a:rPr lang="uk-UA" i="1" dirty="0" smtClean="0">
                <a:solidFill>
                  <a:srgbClr val="FFFF00"/>
                </a:solidFill>
              </a:rPr>
              <a:t>Карл Гаусс - </a:t>
            </a:r>
            <a:r>
              <a:rPr lang="uk-UA" sz="2000" i="1" dirty="0" smtClean="0">
                <a:solidFill>
                  <a:srgbClr val="FFFF00"/>
                </a:solidFill>
              </a:rPr>
              <a:t>241 рік від дня народження</a:t>
            </a:r>
            <a:r>
              <a:rPr lang="uk-UA" sz="2000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99856" y="2185713"/>
            <a:ext cx="4041775" cy="654843"/>
          </a:xfrm>
        </p:spPr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rgbClr val="FFFF00"/>
                </a:solidFill>
              </a:rPr>
              <a:t>Леонард Ейлер - </a:t>
            </a:r>
            <a:r>
              <a:rPr lang="uk-UA" sz="2000" i="1" dirty="0" smtClean="0">
                <a:solidFill>
                  <a:srgbClr val="FFFF00"/>
                </a:solidFill>
              </a:rPr>
              <a:t>311 років від дня народження.</a:t>
            </a:r>
            <a:endParaRPr lang="uk-UA" i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5" y="3140968"/>
            <a:ext cx="2745875" cy="35181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40968"/>
            <a:ext cx="2880320" cy="3518152"/>
          </a:xfrm>
        </p:spPr>
      </p:pic>
    </p:spTree>
    <p:extLst>
      <p:ext uri="{BB962C8B-B14F-4D97-AF65-F5344CB8AC3E}">
        <p14:creationId xmlns:p14="http://schemas.microsoft.com/office/powerpoint/2010/main" val="36820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8"/>
    </mc:Choice>
    <mc:Fallback xmlns="">
      <p:transition spd="slow" advTm="1070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504056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Микола Лобачевський – 226 років від дня народження.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40920"/>
            <a:ext cx="4029844" cy="768736"/>
          </a:xfrm>
        </p:spPr>
        <p:txBody>
          <a:bodyPr/>
          <a:lstStyle/>
          <a:p>
            <a:r>
              <a:rPr lang="uk-UA" sz="2200" i="1" dirty="0" smtClean="0">
                <a:solidFill>
                  <a:srgbClr val="FFFF00"/>
                </a:solidFill>
              </a:rPr>
              <a:t>Нільс Абель – 216 років від дня народження .</a:t>
            </a:r>
            <a:endParaRPr lang="uk-UA" sz="2200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39" y="3454813"/>
            <a:ext cx="4041775" cy="654843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 smtClean="0">
                <a:solidFill>
                  <a:srgbClr val="FFFF00"/>
                </a:solidFill>
              </a:rPr>
              <a:t>Леонардо да Вінчі – 565 років від дня народження.</a:t>
            </a:r>
            <a:endParaRPr lang="uk-UA" i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25" y="4109656"/>
            <a:ext cx="2376264" cy="271573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3" y="4172406"/>
            <a:ext cx="2232248" cy="267869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52296"/>
            <a:ext cx="21602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7"/>
    </mc:Choice>
    <mc:Fallback xmlns="">
      <p:transition spd="slow" advTm="870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96144"/>
          </a:xfrm>
        </p:spPr>
        <p:txBody>
          <a:bodyPr>
            <a:normAutofit/>
          </a:bodyPr>
          <a:lstStyle/>
          <a:p>
            <a:pPr algn="just"/>
            <a:r>
              <a:rPr lang="uk-UA" sz="2500" b="1" i="1" dirty="0">
                <a:solidFill>
                  <a:schemeClr val="bg1"/>
                </a:solidFill>
              </a:rPr>
              <a:t>Але не останнє місце у цьому рейтингу належить українським </a:t>
            </a:r>
            <a:r>
              <a:rPr lang="uk-UA" sz="2500" b="1" i="1" dirty="0" smtClean="0">
                <a:solidFill>
                  <a:schemeClr val="bg1"/>
                </a:solidFill>
              </a:rPr>
              <a:t>математикам. </a:t>
            </a:r>
            <a:r>
              <a:rPr lang="uk-UA" sz="2500" b="1" i="1" dirty="0">
                <a:solidFill>
                  <a:schemeClr val="bg1"/>
                </a:solidFill>
              </a:rPr>
              <a:t>Саме вони відкривали світові державу </a:t>
            </a:r>
            <a:r>
              <a:rPr lang="uk-UA" sz="2500" b="1" i="1" dirty="0" smtClean="0">
                <a:solidFill>
                  <a:schemeClr val="bg1"/>
                </a:solidFill>
              </a:rPr>
              <a:t>Україну.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055" y="2475401"/>
            <a:ext cx="4040188" cy="659352"/>
          </a:xfrm>
        </p:spPr>
        <p:txBody>
          <a:bodyPr/>
          <a:lstStyle/>
          <a:p>
            <a:r>
              <a:rPr lang="ru-RU" sz="1800" dirty="0">
                <a:solidFill>
                  <a:srgbClr val="FFC000"/>
                </a:solidFill>
                <a:latin typeface="Arial" charset="0"/>
                <a:cs typeface="Arial" charset="0"/>
              </a:rPr>
              <a:t>Миха́йло Пили́пович Кравчу́к</a:t>
            </a:r>
            <a:r>
              <a:rPr lang="ru-RU" sz="1800" b="0" dirty="0">
                <a:solidFill>
                  <a:srgbClr val="FFC000"/>
                </a:solidFill>
                <a:latin typeface="Arial" charset="0"/>
                <a:cs typeface="Arial" charset="0"/>
              </a:rPr>
              <a:t> </a:t>
            </a:r>
            <a:r>
              <a:rPr lang="ru-RU" sz="1800" b="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ru-RU" sz="1800" b="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( 1892 – 1942 )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50991"/>
            <a:ext cx="2880320" cy="3518369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95936" y="2636912"/>
            <a:ext cx="5040561" cy="3723408"/>
          </a:xfrm>
        </p:spPr>
        <p:txBody>
          <a:bodyPr/>
          <a:lstStyle/>
          <a:p>
            <a:pPr marL="0" indent="457200" algn="just">
              <a:buNone/>
            </a:pPr>
            <a:r>
              <a:rPr lang="uk-UA" b="1" dirty="0" smtClean="0"/>
              <a:t>Михайло Кравчук – математик широкого масштабу. Його ім</a:t>
            </a:r>
            <a:r>
              <a:rPr lang="en-US" b="1" dirty="0" smtClean="0"/>
              <a:t>’</a:t>
            </a:r>
            <a:r>
              <a:rPr lang="uk-UA" b="1" dirty="0" smtClean="0"/>
              <a:t>я  добре відоме у світовій математичній науці. Світ не знав лише що він українець .     </a:t>
            </a:r>
          </a:p>
          <a:p>
            <a:pPr marL="0" indent="0" algn="r">
              <a:buNone/>
            </a:pPr>
            <a:r>
              <a:rPr lang="uk-UA" i="1" dirty="0" smtClean="0"/>
              <a:t>           Є. Сенета  ( Австралія) 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5942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355"/>
    </mc:Choice>
    <mc:Fallback xmlns="">
      <p:transition advTm="25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4317876" cy="148478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i="1" dirty="0">
                <a:solidFill>
                  <a:srgbClr val="FFC000"/>
                </a:solidFill>
                <a:latin typeface="Arial" charset="0"/>
              </a:rPr>
              <a:t>Михайло Остроградський</a:t>
            </a:r>
            <a:r>
              <a:rPr lang="ru-RU" sz="2000" dirty="0">
                <a:solidFill>
                  <a:srgbClr val="FFC000"/>
                </a:solidFill>
                <a:latin typeface="Arial" charset="0"/>
              </a:rPr>
              <a:t/>
            </a:r>
            <a:br>
              <a:rPr lang="ru-RU" sz="2000" dirty="0">
                <a:solidFill>
                  <a:srgbClr val="FFC000"/>
                </a:solidFill>
                <a:latin typeface="Arial" charset="0"/>
              </a:rPr>
            </a:br>
            <a:r>
              <a:rPr lang="ru-RU" sz="2000" dirty="0">
                <a:solidFill>
                  <a:srgbClr val="FFC000"/>
                </a:solidFill>
                <a:latin typeface="Arial" charset="0"/>
              </a:rPr>
              <a:t>(1801-1862)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03848" y="836712"/>
            <a:ext cx="5482953" cy="5760640"/>
          </a:xfrm>
        </p:spPr>
        <p:txBody>
          <a:bodyPr>
            <a:normAutofit/>
          </a:bodyPr>
          <a:lstStyle/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Діапазон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наукової творчості Остроградського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 надзвичайно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широкий: диференціальне та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інтегральне числення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, алгебра, теорія чисел, диференціальна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геометрія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, теорія ймовірностей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математична фізика,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 варіаційне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числення, аналітична механіка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теорія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удару,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балістика тощо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200-річчя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з дня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народження славетного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українського математика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за рішенням ЮНЕСКО у 2001р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. 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</a:rPr>
              <a:t>відзначила міжнародна наукова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</a:rPr>
              <a:t>громадськість.</a:t>
            </a:r>
            <a:endParaRPr lang="uk-UA" sz="2000" b="1" dirty="0"/>
          </a:p>
        </p:txBody>
      </p:sp>
      <p:pic>
        <p:nvPicPr>
          <p:cNvPr id="7" name="Picture 4" descr="Остроградськи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" y="1484784"/>
            <a:ext cx="3024336" cy="370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41"/>
    </mc:Choice>
    <mc:Fallback xmlns="">
      <p:transition spd="slow" advTm="41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48764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C000"/>
                </a:solidFill>
                <a:latin typeface="Open Sans"/>
              </a:rPr>
              <a:t>М.В. Остроградський та Т.Г. Шевченко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764704"/>
            <a:ext cx="4628819" cy="6080364"/>
          </a:xfrm>
        </p:spPr>
        <p:txBody>
          <a:bodyPr>
            <a:noAutofit/>
          </a:bodyPr>
          <a:lstStyle/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i="1" dirty="0">
                <a:latin typeface="Open Sans"/>
              </a:rPr>
              <a:t>«Лише думки світло, не сковане числом, освітить тайни і досягне правди»</a:t>
            </a:r>
            <a:br>
              <a:rPr lang="ru-RU" sz="1400" b="1" i="1" dirty="0">
                <a:latin typeface="Open Sans"/>
              </a:rPr>
            </a:br>
            <a:r>
              <a:rPr lang="ru-RU" sz="1400" b="1" i="1" dirty="0">
                <a:latin typeface="Open Sans"/>
              </a:rPr>
              <a:t>Ці рядки присвятив Т.Г. Шевченко М.В. </a:t>
            </a:r>
            <a:r>
              <a:rPr lang="ru-RU" sz="1400" b="1" i="1" dirty="0" smtClean="0">
                <a:latin typeface="Open Sans"/>
              </a:rPr>
              <a:t>Остроградському.</a:t>
            </a:r>
            <a:endParaRPr lang="ru-RU" sz="1400" b="1" i="1" dirty="0">
              <a:latin typeface="Open Sans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i="1" dirty="0" smtClean="0">
              <a:solidFill>
                <a:schemeClr val="bg2">
                  <a:lumMod val="75000"/>
                </a:schemeClr>
              </a:solidFill>
              <a:latin typeface="Open Sans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i="1" dirty="0">
              <a:solidFill>
                <a:schemeClr val="bg2">
                  <a:lumMod val="75000"/>
                </a:schemeClr>
              </a:solidFill>
              <a:latin typeface="Open Sans"/>
            </a:endParaRPr>
          </a:p>
          <a:p>
            <a:pPr mar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  <a:latin typeface="Open Sans"/>
              </a:rPr>
              <a:t>«</a:t>
            </a:r>
            <a:r>
              <a:rPr lang="ru-RU" sz="1400" b="1" i="1" dirty="0">
                <a:solidFill>
                  <a:schemeClr val="bg2">
                    <a:lumMod val="75000"/>
                  </a:schemeClr>
                </a:solidFill>
                <a:latin typeface="Open Sans"/>
              </a:rPr>
              <a:t>Я лично знал гениального математика нашего Остроградского (а математики вообще люди неувлекающееся), с которым мне случалось несколько раз обедать вместе…»</a:t>
            </a:r>
            <a:r>
              <a:rPr lang="ru-RU" sz="1400" b="1" i="1" dirty="0">
                <a:latin typeface="Open Sans"/>
              </a:rPr>
              <a:t> </a:t>
            </a:r>
            <a:endParaRPr lang="ru-RU" sz="1400" i="1" dirty="0">
              <a:latin typeface="Open Sans"/>
            </a:endParaRPr>
          </a:p>
          <a:p>
            <a:pPr mar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i="1" dirty="0" smtClean="0">
              <a:solidFill>
                <a:schemeClr val="bg2">
                  <a:lumMod val="75000"/>
                </a:schemeClr>
              </a:solidFill>
              <a:latin typeface="Open Sans"/>
            </a:endParaRPr>
          </a:p>
          <a:p>
            <a:pPr mar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i="1" dirty="0">
              <a:solidFill>
                <a:schemeClr val="bg2">
                  <a:lumMod val="75000"/>
                </a:schemeClr>
              </a:solidFill>
              <a:latin typeface="Open Sans"/>
            </a:endParaRPr>
          </a:p>
          <a:p>
            <a:pPr marL="0" indent="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  <a:latin typeface="Open Sans"/>
              </a:rPr>
              <a:t>«От </a:t>
            </a:r>
            <a:r>
              <a:rPr lang="ru-RU" sz="1400" b="1" i="1" dirty="0">
                <a:solidFill>
                  <a:schemeClr val="bg2">
                    <a:lumMod val="75000"/>
                  </a:schemeClr>
                </a:solidFill>
                <a:latin typeface="Open Sans"/>
              </a:rPr>
              <a:t>Н.Д. Серова мы с Семеном (</a:t>
            </a:r>
            <a:r>
              <a:rPr lang="ru-RU" sz="1400" b="1" i="1" dirty="0" err="1">
                <a:solidFill>
                  <a:schemeClr val="bg2">
                    <a:lumMod val="75000"/>
                  </a:schemeClr>
                </a:solidFill>
                <a:latin typeface="Open Sans"/>
              </a:rPr>
              <a:t>тобто</a:t>
            </a:r>
            <a:r>
              <a:rPr lang="ru-RU" sz="1400" b="1" i="1" dirty="0">
                <a:solidFill>
                  <a:schemeClr val="bg2">
                    <a:lumMod val="75000"/>
                  </a:schemeClr>
                </a:solidFill>
                <a:latin typeface="Open Sans"/>
              </a:rPr>
              <a:t> </a:t>
            </a:r>
            <a:r>
              <a:rPr lang="ru-RU" sz="1400" b="1" i="1" dirty="0" err="1">
                <a:solidFill>
                  <a:schemeClr val="bg2">
                    <a:lumMod val="75000"/>
                  </a:schemeClr>
                </a:solidFill>
                <a:latin typeface="Open Sans"/>
              </a:rPr>
              <a:t>Гулаком-Артемовським</a:t>
            </a:r>
            <a:r>
              <a:rPr lang="ru-RU" sz="1400" b="1" i="1" dirty="0">
                <a:solidFill>
                  <a:schemeClr val="bg2">
                    <a:lumMod val="75000"/>
                  </a:schemeClr>
                </a:solidFill>
                <a:latin typeface="Open Sans"/>
              </a:rPr>
              <a:t>) переехали к М.В. Остроградскому. Великий математик принял меня с распростертыми </a:t>
            </a:r>
            <a:r>
              <a:rPr lang="ru-RU" sz="1400" b="1" i="1" dirty="0" err="1">
                <a:solidFill>
                  <a:schemeClr val="bg2">
                    <a:lumMod val="75000"/>
                  </a:schemeClr>
                </a:solidFill>
                <a:latin typeface="Open Sans"/>
              </a:rPr>
              <a:t>обьятиями</a:t>
            </a:r>
            <a:r>
              <a:rPr lang="ru-RU" sz="1400" b="1" i="1" dirty="0">
                <a:solidFill>
                  <a:schemeClr val="bg2">
                    <a:lumMod val="75000"/>
                  </a:schemeClr>
                </a:solidFill>
                <a:latin typeface="Open Sans"/>
              </a:rPr>
              <a:t>, как земляка и как надолго отлучившегося </a:t>
            </a:r>
            <a:r>
              <a:rPr lang="ru-RU" sz="1400" b="1" i="1" dirty="0" err="1">
                <a:solidFill>
                  <a:schemeClr val="bg2">
                    <a:lumMod val="75000"/>
                  </a:schemeClr>
                </a:solidFill>
                <a:latin typeface="Open Sans"/>
              </a:rPr>
              <a:t>своел</a:t>
            </a:r>
            <a:r>
              <a:rPr lang="ru-RU" sz="1400" b="1" i="1" dirty="0">
                <a:solidFill>
                  <a:schemeClr val="bg2">
                    <a:lumMod val="75000"/>
                  </a:schemeClr>
                </a:solidFill>
                <a:latin typeface="Open Sans"/>
              </a:rPr>
              <a:t> семьянина. Спасибо ему. Остроградский с семейством едет на лето в </a:t>
            </a:r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  <a:latin typeface="Open Sans"/>
              </a:rPr>
              <a:t>Малороссию»</a:t>
            </a:r>
            <a:endParaRPr lang="uk-UA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2195736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55" y="3617640"/>
            <a:ext cx="231944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9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30"/>
    </mc:Choice>
    <mc:Fallback xmlns="">
      <p:transition spd="slow" advTm="8173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698</Words>
  <Application>Microsoft Office PowerPoint</Application>
  <PresentationFormat>Экран (4:3)</PresentationFormat>
  <Paragraphs>85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Open Sans</vt:lpstr>
      <vt:lpstr>Times New Roman</vt:lpstr>
      <vt:lpstr>verdana</vt:lpstr>
      <vt:lpstr>Wingdings 2</vt:lpstr>
      <vt:lpstr>Поток</vt:lpstr>
      <vt:lpstr>Презентация PowerPoint</vt:lpstr>
      <vt:lpstr>         Україна – європейська країна </vt:lpstr>
      <vt:lpstr>Одним із пріоритетів стратегічного розвитку України визнано інтеграцію нашої держави в Європейське співтовариство. Розвитку громадянської позиції, причетності до європейських цінностей та європейського громадянства сприяє проведення Днів Європи в Україні, які вже стали традиційними.</vt:lpstr>
      <vt:lpstr>                       Європа </vt:lpstr>
      <vt:lpstr>  Вивчаючи історію математики, довідуєшся про величезний вклад в її розвиток саме європейців.   Ювілеї яких святкувала Міжнародна математична спільнота у 2018 році . Хто ж вони ?</vt:lpstr>
      <vt:lpstr>Микола Лобачевський – 226 років від дня народження.</vt:lpstr>
      <vt:lpstr>Але не останнє місце у цьому рейтингу належить українським математикам. Саме вони відкривали світові державу Україну.</vt:lpstr>
      <vt:lpstr>Презентация PowerPoint</vt:lpstr>
      <vt:lpstr>М.В. Остроградський та Т.Г. Шевченко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– Європейська країна. </dc:title>
  <dc:creator>Григорчук Дмитро</dc:creator>
  <cp:lastModifiedBy>Администратор</cp:lastModifiedBy>
  <cp:revision>44</cp:revision>
  <dcterms:created xsi:type="dcterms:W3CDTF">2017-12-16T11:05:39Z</dcterms:created>
  <dcterms:modified xsi:type="dcterms:W3CDTF">2018-12-01T22:42:38Z</dcterms:modified>
</cp:coreProperties>
</file>