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6" r:id="rId19"/>
    <p:sldId id="297" r:id="rId20"/>
    <p:sldId id="274" r:id="rId21"/>
    <p:sldId id="298" r:id="rId22"/>
    <p:sldId id="275" r:id="rId23"/>
    <p:sldId id="276" r:id="rId24"/>
    <p:sldId id="299" r:id="rId25"/>
    <p:sldId id="277" r:id="rId26"/>
    <p:sldId id="278" r:id="rId27"/>
    <p:sldId id="279" r:id="rId28"/>
    <p:sldId id="300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36" autoAdjust="0"/>
  </p:normalViewPr>
  <p:slideViewPr>
    <p:cSldViewPr>
      <p:cViewPr>
        <p:scale>
          <a:sx n="76" d="100"/>
          <a:sy n="76" d="100"/>
        </p:scale>
        <p:origin x="-346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52736"/>
            <a:ext cx="9144000" cy="3861048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Всё знакомо вокруг, тем не менее,</a:t>
            </a:r>
          </a:p>
          <a:p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земле есть много всего,</a:t>
            </a:r>
          </a:p>
          <a:p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достойно, поверь, удивления</a:t>
            </a:r>
          </a:p>
          <a:p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моего и твоего…</a:t>
            </a:r>
            <a:endParaRPr lang="ru-RU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2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Швейная машина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84313"/>
            <a:ext cx="4343400" cy="324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9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АРКА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22412"/>
            <a:ext cx="6015038" cy="497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3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Самовар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341438"/>
            <a:ext cx="4675188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1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Ракушка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85458"/>
            <a:ext cx="3513137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0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Винтовая лестница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988"/>
            <a:ext cx="34528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5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Лекальный блок</a:t>
            </a:r>
          </a:p>
        </p:txBody>
      </p:sp>
      <p:pic>
        <p:nvPicPr>
          <p:cNvPr id="10243" name="Picture 2" descr="http://images.ru.prom.st/35073825_w640_h640_dscf29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7915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0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Фигурный потолок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39691"/>
            <a:ext cx="6480720" cy="492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8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412776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Лекальні криві-це такі криві, які можуть бути накреслені за допомогою лекала по попередньо побудованим точкам.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69776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7929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Крива (задана безліччю точок), що представляє собою ряд пов'язаних відрізків кривих, які неможливо провести циркулем, називається </a:t>
            </a:r>
            <a:r>
              <a:rPr lang="uk-U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лекальною</a:t>
            </a:r>
            <a:r>
              <a:rPr lang="uk-UA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uk-UA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629" y="2224484"/>
            <a:ext cx="7858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Лекальні криві - еліпс, парабола, гіпербола, синусоїда, спіраль Архімеда, евольвента (кола), циклоїдні криві та інші.</a:t>
            </a:r>
            <a:endParaRPr lang="uk-UA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1.bmp"/>
          <p:cNvPicPr>
            <a:picLocks noChangeAspect="1"/>
          </p:cNvPicPr>
          <p:nvPr/>
        </p:nvPicPr>
        <p:blipFill>
          <a:blip r:embed="rId3" cstate="print"/>
          <a:srcRect l="7895" r="15131" b="73958"/>
          <a:stretch>
            <a:fillRect/>
          </a:stretch>
        </p:blipFill>
        <p:spPr>
          <a:xfrm>
            <a:off x="467544" y="3356992"/>
            <a:ext cx="2786082" cy="17859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 descr="1.bmp"/>
          <p:cNvPicPr>
            <a:picLocks noChangeAspect="1"/>
          </p:cNvPicPr>
          <p:nvPr/>
        </p:nvPicPr>
        <p:blipFill>
          <a:blip r:embed="rId3" cstate="print"/>
          <a:srcRect t="60417" r="15131" b="2083"/>
          <a:stretch>
            <a:fillRect/>
          </a:stretch>
        </p:blipFill>
        <p:spPr>
          <a:xfrm>
            <a:off x="5742351" y="3085879"/>
            <a:ext cx="3071834" cy="257176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 descr="1.bmp"/>
          <p:cNvPicPr>
            <a:picLocks noChangeAspect="1"/>
          </p:cNvPicPr>
          <p:nvPr/>
        </p:nvPicPr>
        <p:blipFill>
          <a:blip r:embed="rId3" cstate="print"/>
          <a:srcRect t="26042" r="7236" b="43750"/>
          <a:stretch>
            <a:fillRect/>
          </a:stretch>
        </p:blipFill>
        <p:spPr>
          <a:xfrm>
            <a:off x="3071802" y="4464851"/>
            <a:ext cx="3357586" cy="20717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39828" y="1639709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Види лекальних кривих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12429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scan 1.jpg"/>
          <p:cNvPicPr>
            <a:picLocks noChangeAspect="1"/>
          </p:cNvPicPr>
          <p:nvPr/>
        </p:nvPicPr>
        <p:blipFill>
          <a:blip r:embed="rId3" cstate="print"/>
          <a:srcRect l="4087" t="8881" r="4087" b="8881"/>
          <a:stretch>
            <a:fillRect/>
          </a:stretch>
        </p:blipFill>
        <p:spPr>
          <a:xfrm>
            <a:off x="1435024" y="1988840"/>
            <a:ext cx="6375841" cy="242889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12497" y="332656"/>
            <a:ext cx="7929618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Щоб накреслити плавну лекальну криву, необхідно мати набір з кількох лекал. Вибравши відповідне лекало, треба підігнати кромку частини лекала до можливо більшої кількості заданих точок кривої.</a:t>
            </a:r>
            <a:endParaRPr lang="uk-UA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4133" y="4587041"/>
            <a:ext cx="6357982" cy="21452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Ділянка кривої між точками 1-6 вже обведений. Щоб обвести наступну ділянку кривої, треба підігнати кромку лекала, наприклад, до точок 5 - 10, при цьому лекало має захоплювати частини вже обведеної кривої. Потім обводять криву між точками 6 і 9. І т. д.</a:t>
            </a:r>
            <a:endParaRPr lang="uk-UA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4896544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/>
              <a:t>Каверзне питання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235063" y="3244334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/>
              <a:t>Що може бути кривим?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119" y="394719"/>
            <a:ext cx="2908300" cy="1001713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800" b="1" dirty="0" smtClean="0">
                <a:solidFill>
                  <a:schemeClr val="tx1"/>
                </a:solidFill>
              </a:rPr>
              <a:t>Парабола</a:t>
            </a: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1403350" y="1268413"/>
            <a:ext cx="3440113" cy="4691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uk-UA" sz="2400" dirty="0" smtClean="0"/>
              <a:t>Крива, отримана при перетині прямого кругового конуса похилою площиною, яка паралельна одній з </a:t>
            </a:r>
            <a:r>
              <a:rPr lang="uk-UA" sz="2400" dirty="0" err="1" smtClean="0"/>
              <a:t>твырних</a:t>
            </a:r>
            <a:r>
              <a:rPr lang="uk-UA" sz="2400" dirty="0" smtClean="0"/>
              <a:t> (кут нахилу січної площини повинен дорівнювати куту нахилу твірної), має обрис параболи.</a:t>
            </a:r>
            <a:endParaRPr lang="uk-UA" altLang="ru-RU" sz="2400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12875"/>
            <a:ext cx="3113088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scan 2.jpg"/>
          <p:cNvPicPr>
            <a:picLocks noChangeAspect="1"/>
          </p:cNvPicPr>
          <p:nvPr/>
        </p:nvPicPr>
        <p:blipFill>
          <a:blip r:embed="rId3" cstate="print"/>
          <a:srcRect t="58699" r="9367"/>
          <a:stretch>
            <a:fillRect/>
          </a:stretch>
        </p:blipFill>
        <p:spPr>
          <a:xfrm rot="5400000">
            <a:off x="4456368" y="1615806"/>
            <a:ext cx="5143536" cy="3483513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7158" y="1142984"/>
            <a:ext cx="4786346" cy="43926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Парабола</a:t>
            </a:r>
            <a:r>
              <a:rPr lang="uk-UA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uk-UA" sz="2800" dirty="0" smtClean="0"/>
              <a:t>плоска крива, кожна точка якої </a:t>
            </a:r>
            <a:r>
              <a:rPr lang="uk-UA" sz="2800" dirty="0" err="1" smtClean="0"/>
              <a:t>рівно-віддалена</a:t>
            </a:r>
            <a:r>
              <a:rPr lang="uk-UA" sz="2800" dirty="0" smtClean="0"/>
              <a:t> від директриси DD1-прямою, перпендикулярною до осі симетрії параболи, і від фокусу F – точки, розташованої на осі симетрії параболи.</a:t>
            </a:r>
            <a:endParaRPr lang="uk-UA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76825" y="620713"/>
            <a:ext cx="2908300" cy="1001712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800" b="1" dirty="0" err="1" smtClean="0">
                <a:solidFill>
                  <a:schemeClr val="tx1"/>
                </a:solidFill>
              </a:rPr>
              <a:t>Гіпербола</a:t>
            </a:r>
            <a:endParaRPr lang="ru-RU" altLang="ru-RU" sz="2800" b="1" dirty="0" smtClean="0">
              <a:solidFill>
                <a:schemeClr val="tx1"/>
              </a:solidFill>
            </a:endParaRPr>
          </a:p>
        </p:txBody>
      </p:sp>
      <p:pic>
        <p:nvPicPr>
          <p:cNvPr id="7171" name="Объект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844675"/>
            <a:ext cx="5111750" cy="2741613"/>
          </a:xfrm>
        </p:spPr>
      </p:pic>
      <p:sp>
        <p:nvSpPr>
          <p:cNvPr id="512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323850" y="1125538"/>
            <a:ext cx="3368675" cy="4691062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Крива, отримана при перетині прямого кругового конуса площиною, яка паралельна двом твірним (кут нахилу січної площини повинен бути більше кута нахилу твірних), має обрис гіперболи.</a:t>
            </a:r>
            <a:endParaRPr lang="uk-UA" alt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2659961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323850" y="1196975"/>
            <a:ext cx="3240088" cy="4691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/>
              <a:t>Крива, отримана при перетині прямого кругового конуса похилою площиною, що перетинає всі його твірні (кут нахилу січної площини повинен бути менше кута нахилу твірних), має контур еліпса.</a:t>
            </a:r>
            <a:endParaRPr lang="uk-UA" altLang="ru-RU" sz="2400" dirty="0" smtClean="0"/>
          </a:p>
        </p:txBody>
      </p:sp>
      <p:sp>
        <p:nvSpPr>
          <p:cNvPr id="614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19700" y="188913"/>
            <a:ext cx="2908300" cy="1001712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800" b="1" dirty="0" err="1" smtClean="0">
                <a:solidFill>
                  <a:schemeClr val="tx1"/>
                </a:solidFill>
              </a:rPr>
              <a:t>Еліпс</a:t>
            </a:r>
            <a:endParaRPr lang="ru-RU" altLang="ru-RU" sz="2800" b="1" dirty="0" smtClean="0">
              <a:solidFill>
                <a:schemeClr val="tx1"/>
              </a:solidFill>
            </a:endParaRPr>
          </a:p>
        </p:txBody>
      </p:sp>
      <p:pic>
        <p:nvPicPr>
          <p:cNvPr id="8196" name="Объект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1268413"/>
            <a:ext cx="4967288" cy="4638675"/>
          </a:xfrm>
        </p:spPr>
      </p:pic>
    </p:spTree>
    <p:extLst>
      <p:ext uri="{BB962C8B-B14F-4D97-AF65-F5344CB8AC3E}">
        <p14:creationId xmlns:p14="http://schemas.microsoft.com/office/powerpoint/2010/main" val="1031660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1550"/>
          </a:xfrm>
        </p:spPr>
        <p:txBody>
          <a:bodyPr/>
          <a:lstStyle/>
          <a:p>
            <a:pPr eaLnBrk="1" hangingPunct="1"/>
            <a:r>
              <a:rPr lang="ru-RU" altLang="ru-RU" b="1" dirty="0" smtClean="0"/>
              <a:t>ЕЛІПС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0" t="632" r="2002" b="64401"/>
          <a:stretch>
            <a:fillRect/>
          </a:stretch>
        </p:blipFill>
        <p:spPr>
          <a:xfrm>
            <a:off x="500063" y="1928813"/>
            <a:ext cx="3798887" cy="3836987"/>
          </a:xfrm>
        </p:spPr>
      </p:pic>
      <p:sp>
        <p:nvSpPr>
          <p:cNvPr id="9220" name="Прямоугольник 7"/>
          <p:cNvSpPr>
            <a:spLocks noChangeArrowheads="1"/>
          </p:cNvSpPr>
          <p:nvPr/>
        </p:nvSpPr>
        <p:spPr bwMode="auto">
          <a:xfrm>
            <a:off x="4286250" y="1428750"/>
            <a:ext cx="453422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dirty="0">
                <a:latin typeface="+mn-lt"/>
              </a:rPr>
              <a:t>Крива </a:t>
            </a:r>
            <a:r>
              <a:rPr lang="ru-RU" sz="2000" dirty="0" err="1">
                <a:latin typeface="+mn-lt"/>
              </a:rPr>
              <a:t>еліпса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характеризується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тим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err="1">
                <a:latin typeface="+mn-lt"/>
              </a:rPr>
              <a:t>що</a:t>
            </a:r>
            <a:r>
              <a:rPr lang="ru-RU" sz="2000" dirty="0">
                <a:latin typeface="+mn-lt"/>
              </a:rPr>
              <a:t> сума </a:t>
            </a:r>
            <a:r>
              <a:rPr lang="ru-RU" sz="2000" dirty="0" err="1">
                <a:latin typeface="+mn-lt"/>
              </a:rPr>
              <a:t>відстаней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від</a:t>
            </a:r>
            <a:r>
              <a:rPr lang="ru-RU" sz="2000" dirty="0">
                <a:latin typeface="+mn-lt"/>
              </a:rPr>
              <a:t> будь-</a:t>
            </a:r>
            <a:r>
              <a:rPr lang="ru-RU" sz="2000" dirty="0" err="1">
                <a:latin typeface="+mn-lt"/>
              </a:rPr>
              <a:t>якої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її</a:t>
            </a:r>
            <a:r>
              <a:rPr lang="ru-RU" sz="2000" dirty="0">
                <a:latin typeface="+mn-lt"/>
              </a:rPr>
              <a:t> точки до </a:t>
            </a:r>
            <a:r>
              <a:rPr lang="ru-RU" sz="2000" dirty="0" err="1">
                <a:latin typeface="+mn-lt"/>
              </a:rPr>
              <a:t>двох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точок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фокусів</a:t>
            </a:r>
            <a:r>
              <a:rPr lang="ru-RU" sz="2000" dirty="0">
                <a:latin typeface="+mn-lt"/>
              </a:rPr>
              <a:t> є величина </a:t>
            </a:r>
            <a:r>
              <a:rPr lang="ru-RU" sz="2000" dirty="0" err="1">
                <a:latin typeface="+mn-lt"/>
              </a:rPr>
              <a:t>постійна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err="1">
                <a:latin typeface="+mn-lt"/>
              </a:rPr>
              <a:t>що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дорівнює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більшій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осі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еліпса</a:t>
            </a:r>
            <a:r>
              <a:rPr lang="ru-RU" sz="2000" dirty="0">
                <a:latin typeface="+mn-lt"/>
              </a:rPr>
              <a:t>. </a:t>
            </a:r>
            <a:r>
              <a:rPr lang="ru-RU" sz="2000" dirty="0" err="1">
                <a:latin typeface="+mn-lt"/>
              </a:rPr>
              <a:t>Побудувати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еліпс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можна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декількома</a:t>
            </a:r>
            <a:r>
              <a:rPr lang="ru-RU" sz="2000" dirty="0">
                <a:latin typeface="+mn-lt"/>
              </a:rPr>
              <a:t> способами. </a:t>
            </a:r>
            <a:r>
              <a:rPr lang="ru-RU" sz="2000" dirty="0" err="1">
                <a:latin typeface="+mn-lt"/>
              </a:rPr>
              <a:t>Наприклад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err="1">
                <a:latin typeface="+mn-lt"/>
              </a:rPr>
              <a:t>можна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побудувати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еліпс</a:t>
            </a:r>
            <a:r>
              <a:rPr lang="ru-RU" sz="2000" dirty="0">
                <a:latin typeface="+mn-lt"/>
              </a:rPr>
              <a:t> по </a:t>
            </a:r>
            <a:r>
              <a:rPr lang="ru-RU" sz="2000" dirty="0" err="1">
                <a:latin typeface="+mn-lt"/>
              </a:rPr>
              <a:t>його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великій</a:t>
            </a:r>
            <a:r>
              <a:rPr lang="ru-RU" sz="2000" dirty="0">
                <a:latin typeface="+mn-lt"/>
              </a:rPr>
              <a:t> АВ та </a:t>
            </a:r>
            <a:r>
              <a:rPr lang="ru-RU" sz="2000" dirty="0" err="1">
                <a:latin typeface="+mn-lt"/>
              </a:rPr>
              <a:t>малій</a:t>
            </a:r>
            <a:r>
              <a:rPr lang="ru-RU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SD </a:t>
            </a:r>
            <a:r>
              <a:rPr lang="ru-RU" sz="2000" dirty="0">
                <a:latin typeface="+mn-lt"/>
              </a:rPr>
              <a:t>осях. На осях </a:t>
            </a:r>
            <a:r>
              <a:rPr lang="ru-RU" sz="2000" dirty="0" err="1">
                <a:latin typeface="+mn-lt"/>
              </a:rPr>
              <a:t>еліпса</a:t>
            </a:r>
            <a:r>
              <a:rPr lang="ru-RU" sz="2000" dirty="0">
                <a:latin typeface="+mn-lt"/>
              </a:rPr>
              <a:t> як на </a:t>
            </a:r>
            <a:r>
              <a:rPr lang="ru-RU" sz="2000" dirty="0" err="1">
                <a:latin typeface="+mn-lt"/>
              </a:rPr>
              <a:t>діаметрах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будують</a:t>
            </a:r>
            <a:r>
              <a:rPr lang="ru-RU" sz="2000" dirty="0">
                <a:latin typeface="+mn-lt"/>
              </a:rPr>
              <a:t> два кола, </a:t>
            </a:r>
            <a:r>
              <a:rPr lang="ru-RU" sz="2000" dirty="0" err="1">
                <a:latin typeface="+mn-lt"/>
              </a:rPr>
              <a:t>які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можна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розділити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радіусами</a:t>
            </a:r>
            <a:r>
              <a:rPr lang="ru-RU" sz="2000" dirty="0">
                <a:latin typeface="+mn-lt"/>
              </a:rPr>
              <a:t> на </a:t>
            </a:r>
            <a:r>
              <a:rPr lang="ru-RU" sz="2000" dirty="0" err="1">
                <a:latin typeface="+mn-lt"/>
              </a:rPr>
              <a:t>кілька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частин</a:t>
            </a:r>
            <a:r>
              <a:rPr lang="ru-RU" sz="2000" dirty="0">
                <a:latin typeface="+mn-lt"/>
              </a:rPr>
              <a:t>. Через точки </a:t>
            </a:r>
            <a:r>
              <a:rPr lang="ru-RU" sz="2000" dirty="0" err="1">
                <a:latin typeface="+mn-lt"/>
              </a:rPr>
              <a:t>поділу</a:t>
            </a:r>
            <a:r>
              <a:rPr lang="ru-RU" sz="2000" dirty="0">
                <a:latin typeface="+mn-lt"/>
              </a:rPr>
              <a:t> великого кола </a:t>
            </a:r>
            <a:r>
              <a:rPr lang="ru-RU" sz="2000" dirty="0" err="1">
                <a:latin typeface="+mn-lt"/>
              </a:rPr>
              <a:t>проводять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прямі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err="1">
                <a:latin typeface="+mn-lt"/>
              </a:rPr>
              <a:t>паралельні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малій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осі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еліпса</a:t>
            </a:r>
            <a:r>
              <a:rPr lang="ru-RU" sz="2000" dirty="0">
                <a:latin typeface="+mn-lt"/>
              </a:rPr>
              <a:t>, а через точки </a:t>
            </a:r>
            <a:r>
              <a:rPr lang="ru-RU" sz="2000" dirty="0" err="1">
                <a:latin typeface="+mn-lt"/>
              </a:rPr>
              <a:t>поділу</a:t>
            </a:r>
            <a:r>
              <a:rPr lang="ru-RU" sz="2000" dirty="0">
                <a:latin typeface="+mn-lt"/>
              </a:rPr>
              <a:t> малого кола-</a:t>
            </a:r>
            <a:r>
              <a:rPr lang="ru-RU" sz="2000" dirty="0" err="1">
                <a:latin typeface="+mn-lt"/>
              </a:rPr>
              <a:t>прямі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err="1">
                <a:latin typeface="+mn-lt"/>
              </a:rPr>
              <a:t>паралельні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великій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осі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еліпса</a:t>
            </a:r>
            <a:r>
              <a:rPr lang="ru-RU" sz="2000" dirty="0">
                <a:latin typeface="+mn-lt"/>
              </a:rPr>
              <a:t>. Точки </a:t>
            </a:r>
            <a:r>
              <a:rPr lang="ru-RU" sz="2000" dirty="0" err="1">
                <a:latin typeface="+mn-lt"/>
              </a:rPr>
              <a:t>перетину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цих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прямих</a:t>
            </a:r>
            <a:r>
              <a:rPr lang="ru-RU" sz="2000" dirty="0">
                <a:latin typeface="+mn-lt"/>
              </a:rPr>
              <a:t> і є точками </a:t>
            </a:r>
            <a:r>
              <a:rPr lang="ru-RU" sz="2000" dirty="0" err="1">
                <a:latin typeface="+mn-lt"/>
              </a:rPr>
              <a:t>еліпса</a:t>
            </a:r>
            <a:r>
              <a:rPr lang="ru-RU" sz="2000" dirty="0">
                <a:latin typeface="+mn-lt"/>
              </a:rPr>
              <a:t>.</a:t>
            </a:r>
            <a:endParaRPr lang="ru-RU" alt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29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100_07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13393" r="17061" b="26665"/>
          <a:stretch/>
        </p:blipFill>
        <p:spPr bwMode="auto">
          <a:xfrm rot="5400000">
            <a:off x="2550188" y="1531400"/>
            <a:ext cx="4182345" cy="495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61417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Спіраль </a:t>
            </a:r>
            <a:r>
              <a:rPr lang="uk-UA" sz="2400" dirty="0" err="1" smtClean="0"/>
              <a:t>Архімеда-плоска</a:t>
            </a:r>
            <a:r>
              <a:rPr lang="uk-UA" sz="2400" dirty="0" smtClean="0"/>
              <a:t> крива яку описує точка, що рухається рівномірно від центру О по рівномірно обертаючому радіусу.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6962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100_07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7135" r="17008" b="19624"/>
          <a:stretch/>
        </p:blipFill>
        <p:spPr bwMode="auto">
          <a:xfrm rot="5400000">
            <a:off x="2727858" y="1726526"/>
            <a:ext cx="3616034" cy="5112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23529" y="793117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Евольвента кола-це траєкторія будь-якої точки прямої лінії, що перекочується без ковзання по колу.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081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4" r="27521"/>
          <a:stretch/>
        </p:blipFill>
        <p:spPr bwMode="auto">
          <a:xfrm rot="5400000">
            <a:off x="3198221" y="1202379"/>
            <a:ext cx="2382979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55734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Синусоїда являє собою траєкторію точки, яка здійснює два рухи: перше-рівномірно-поступальний і друге-зворотно-поступальний в напрямку, перпендикулярному руху.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3028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8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427984" y="2204864"/>
            <a:ext cx="4412042" cy="43926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</a:rPr>
              <a:t>Задача.</a:t>
            </a:r>
          </a:p>
          <a:p>
            <a:pPr algn="just"/>
            <a:r>
              <a:rPr lang="ru-RU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Побудувати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параболу по </a:t>
            </a:r>
            <a:r>
              <a:rPr lang="ru-RU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заданим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координатам.</a:t>
            </a:r>
          </a:p>
          <a:p>
            <a:pPr algn="ctr"/>
            <a:endParaRPr lang="uk-UA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Варіанти: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ОА = 50мм; АВ = 45мм.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ОА =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60мм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АВ =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40мм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ОА =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70мм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АВ =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50мм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ОА =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55мм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АВ = 45мм.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ОА = 50мм; АВ =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40мм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ОА =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80мм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АВ = 45мм.</a:t>
            </a:r>
          </a:p>
          <a:p>
            <a:pPr marL="342900" indent="-342900">
              <a:buFont typeface="+mj-lt"/>
              <a:buAutoNum type="arabicPeriod"/>
            </a:pPr>
            <a:endParaRPr lang="uk-UA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uk-UA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1875" t="12500" r="44271" b="15833"/>
          <a:stretch>
            <a:fillRect/>
          </a:stretch>
        </p:blipFill>
        <p:spPr bwMode="auto">
          <a:xfrm>
            <a:off x="450801" y="1844824"/>
            <a:ext cx="3455606" cy="457203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83568" y="26064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Завдання</a:t>
            </a:r>
            <a:endParaRPr lang="ru-RU" sz="2400" dirty="0"/>
          </a:p>
          <a:p>
            <a:pPr algn="just"/>
            <a:r>
              <a:rPr lang="uk-UA" sz="2400" dirty="0" smtClean="0"/>
              <a:t>На форматі А4 в зошиті методом </a:t>
            </a:r>
            <a:r>
              <a:rPr lang="uk-UA" sz="2400" dirty="0" smtClean="0"/>
              <a:t>підбору</a:t>
            </a:r>
            <a:r>
              <a:rPr lang="uk-UA" sz="2400" dirty="0" smtClean="0"/>
              <a:t>, за допомогою лекала побудувати  лекальну криву.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0125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humbs.dreamstime.com/z/blueprint-3-201610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196752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Використання лекальних кривих при проектуванні деталей автомобілів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40397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Лекало</a:t>
            </a:r>
          </a:p>
          <a:p>
            <a:pPr marL="0" indent="0">
              <a:buNone/>
            </a:pPr>
            <a:r>
              <a:rPr lang="ru-RU" dirty="0" err="1" smtClean="0"/>
              <a:t>Криві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8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0" y="0"/>
            <a:ext cx="9144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Рисунок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8863"/>
            <a:ext cx="504031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altLang="ru-RU" sz="2400" b="1" dirty="0" err="1" smtClean="0">
                <a:solidFill>
                  <a:schemeClr val="bg1"/>
                </a:solidFill>
              </a:rPr>
              <a:t>Лекальна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 крива: </a:t>
            </a:r>
            <a:r>
              <a:rPr lang="ru-RU" altLang="ru-RU" sz="2400" b="1" dirty="0" err="1" smtClean="0">
                <a:solidFill>
                  <a:schemeClr val="bg1"/>
                </a:solidFill>
              </a:rPr>
              <a:t>еліпс</a:t>
            </a:r>
            <a:endParaRPr lang="ru-RU" alt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71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25663" y="334963"/>
            <a:ext cx="5483225" cy="566737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000" b="1" dirty="0" smtClean="0">
                <a:solidFill>
                  <a:schemeClr val="bg1"/>
                </a:solidFill>
              </a:rPr>
              <a:t>Корпус </a:t>
            </a:r>
            <a:r>
              <a:rPr lang="ru-RU" altLang="ru-RU" sz="2000" b="1" dirty="0" err="1" smtClean="0">
                <a:solidFill>
                  <a:schemeClr val="bg1"/>
                </a:solidFill>
              </a:rPr>
              <a:t>фари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9657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Рисунок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30" y="1094590"/>
            <a:ext cx="612457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2000" b="1" dirty="0" err="1" smtClean="0">
                <a:solidFill>
                  <a:schemeClr val="bg1"/>
                </a:solidFill>
              </a:rPr>
              <a:t>Лекальні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 </a:t>
            </a:r>
            <a:r>
              <a:rPr lang="ru-RU" altLang="ru-RU" sz="2000" b="1" dirty="0" err="1" smtClean="0">
                <a:solidFill>
                  <a:schemeClr val="bg1"/>
                </a:solidFill>
              </a:rPr>
              <a:t>криві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: парабола та </a:t>
            </a:r>
            <a:r>
              <a:rPr lang="ru-RU" altLang="ru-RU" sz="2000" b="1" dirty="0" err="1" smtClean="0">
                <a:solidFill>
                  <a:schemeClr val="bg1"/>
                </a:solidFill>
              </a:rPr>
              <a:t>еліпс</a:t>
            </a:r>
            <a:endParaRPr lang="ru-RU" alt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63713" y="303213"/>
            <a:ext cx="5486400" cy="514350"/>
          </a:xfrm>
        </p:spPr>
        <p:txBody>
          <a:bodyPr anchor="b" anchorCtr="0">
            <a:normAutofit/>
          </a:bodyPr>
          <a:lstStyle/>
          <a:p>
            <a:pPr algn="l" eaLnBrk="1" hangingPunct="1"/>
            <a:r>
              <a:rPr lang="ru-RU" altLang="ru-RU" sz="2400" b="1" dirty="0" err="1" smtClean="0">
                <a:solidFill>
                  <a:schemeClr val="bg1"/>
                </a:solidFill>
              </a:rPr>
              <a:t>Відбивач</a:t>
            </a:r>
            <a:endParaRPr lang="ru-RU" altLang="ru-RU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12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Рисунок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5832475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800" b="1" dirty="0" err="1" smtClean="0"/>
              <a:t>Лекальна</a:t>
            </a:r>
            <a:r>
              <a:rPr lang="ru-RU" altLang="ru-RU" sz="2800" b="1" dirty="0" smtClean="0"/>
              <a:t> крива: </a:t>
            </a:r>
            <a:r>
              <a:rPr lang="ru-RU" altLang="ru-RU" sz="2800" b="1" dirty="0" err="1" smtClean="0"/>
              <a:t>еліпс</a:t>
            </a:r>
            <a:endParaRPr lang="ru-RU" altLang="ru-RU" sz="2800" b="1" dirty="0" smtClean="0"/>
          </a:p>
        </p:txBody>
      </p:sp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63713" y="303213"/>
            <a:ext cx="5486400" cy="514350"/>
          </a:xfrm>
        </p:spPr>
        <p:txBody>
          <a:bodyPr anchor="b" anchorCtr="0">
            <a:noAutofit/>
          </a:bodyPr>
          <a:lstStyle/>
          <a:p>
            <a:pPr algn="l" eaLnBrk="1" hangingPunct="1">
              <a:defRPr/>
            </a:pPr>
            <a:r>
              <a:rPr lang="ru-RU" altLang="ru-RU" sz="2800" b="1" dirty="0" err="1" smtClean="0">
                <a:solidFill>
                  <a:schemeClr val="accent4">
                    <a:lumMod val="10000"/>
                  </a:schemeClr>
                </a:solidFill>
              </a:rPr>
              <a:t>Скло</a:t>
            </a:r>
            <a:r>
              <a:rPr lang="ru-RU" altLang="ru-RU" sz="28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altLang="ru-RU" sz="2800" b="1" dirty="0" err="1" smtClean="0">
                <a:solidFill>
                  <a:schemeClr val="accent4">
                    <a:lumMod val="10000"/>
                  </a:schemeClr>
                </a:solidFill>
              </a:rPr>
              <a:t>фари</a:t>
            </a:r>
            <a:r>
              <a:rPr lang="ru-RU" altLang="ru-RU" sz="28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3639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51953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Рисунок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92238"/>
            <a:ext cx="518318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5000" y="334963"/>
            <a:ext cx="6843464" cy="566737"/>
          </a:xfrm>
        </p:spPr>
        <p:txBody>
          <a:bodyPr anchor="b" anchorCtr="0">
            <a:noAutofit/>
          </a:bodyPr>
          <a:lstStyle/>
          <a:p>
            <a:pPr algn="l" eaLnBrk="1" hangingPunct="1"/>
            <a:r>
              <a:rPr lang="ru-RU" altLang="ru-RU" sz="28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altLang="ru-RU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altLang="ru-RU" sz="2800" b="1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altLang="ru-RU" sz="28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altLang="ru-RU" sz="28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altLang="ru-RU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altLang="ru-RU" sz="2800" b="1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altLang="ru-RU" sz="28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altLang="ru-RU" sz="2800" b="1" dirty="0" smtClean="0">
                <a:solidFill>
                  <a:schemeClr val="bg1">
                    <a:lumMod val="95000"/>
                  </a:schemeClr>
                </a:solidFill>
              </a:rPr>
              <a:t>Пластина </a:t>
            </a:r>
            <a:r>
              <a:rPr lang="ru-RU" alt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розподільника</a:t>
            </a:r>
            <a:r>
              <a:rPr lang="ru-RU" altLang="ru-RU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alt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запалювання</a:t>
            </a:r>
            <a:endParaRPr lang="ru-RU" altLang="ru-RU" sz="28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243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Лекальна</a:t>
            </a:r>
            <a:r>
              <a:rPr lang="ru-RU" alt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крива: </a:t>
            </a:r>
            <a:r>
              <a:rPr lang="ru-RU" altLang="ru-RU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гіпербола</a:t>
            </a:r>
            <a:endParaRPr lang="ru-RU" altLang="ru-RU" sz="28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21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32" y="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http://automarshal.ru/image/cache/440-1502r-ae-y-500x500.jpe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3563888" y="1268760"/>
            <a:ext cx="5486400" cy="4114800"/>
          </a:xfrm>
        </p:spPr>
      </p:pic>
      <p:sp>
        <p:nvSpPr>
          <p:cNvPr id="11267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2800" dirty="0" err="1" smtClean="0"/>
              <a:t>Лекальна</a:t>
            </a:r>
            <a:r>
              <a:rPr lang="ru-RU" altLang="ru-RU" sz="2800" dirty="0" smtClean="0"/>
              <a:t> крива: </a:t>
            </a:r>
            <a:r>
              <a:rPr lang="ru-RU" altLang="ru-RU" sz="2800" dirty="0" err="1" smtClean="0"/>
              <a:t>гіпербола</a:t>
            </a:r>
            <a:endParaRPr lang="ru-RU" altLang="ru-RU" sz="2800" dirty="0" smtClean="0"/>
          </a:p>
        </p:txBody>
      </p:sp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5000" y="482600"/>
            <a:ext cx="5491163" cy="561975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400" b="1" dirty="0" err="1" smtClean="0">
                <a:solidFill>
                  <a:schemeClr val="tx1"/>
                </a:solidFill>
              </a:rPr>
              <a:t>Світловий</a:t>
            </a:r>
            <a:r>
              <a:rPr lang="ru-RU" altLang="ru-RU" sz="2400" b="1" dirty="0" smtClean="0">
                <a:solidFill>
                  <a:schemeClr val="tx1"/>
                </a:solidFill>
              </a:rPr>
              <a:t> </a:t>
            </a:r>
            <a:r>
              <a:rPr lang="ru-RU" altLang="ru-RU" sz="2400" b="1" dirty="0" err="1" smtClean="0">
                <a:solidFill>
                  <a:schemeClr val="tx1"/>
                </a:solidFill>
              </a:rPr>
              <a:t>покажчик</a:t>
            </a:r>
            <a:r>
              <a:rPr lang="ru-RU" altLang="ru-RU" sz="2400" b="1" dirty="0" smtClean="0">
                <a:solidFill>
                  <a:schemeClr val="tx1"/>
                </a:solidFill>
              </a:rPr>
              <a:t> повороту</a:t>
            </a:r>
            <a:r>
              <a:rPr lang="ru-RU" altLang="ru-RU" sz="24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5290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" y="-163512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Рисунок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716088"/>
            <a:ext cx="4643437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Рисунок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609725"/>
            <a:ext cx="44640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5000" y="404813"/>
            <a:ext cx="5491163" cy="569912"/>
          </a:xfrm>
        </p:spPr>
        <p:txBody>
          <a:bodyPr anchor="b" anchorCtr="0"/>
          <a:lstStyle/>
          <a:p>
            <a:pPr algn="l"/>
            <a:r>
              <a:rPr lang="ru-RU" sz="2800" b="1" dirty="0" err="1" smtClean="0">
                <a:solidFill>
                  <a:srgbClr val="FFFF00"/>
                </a:solidFill>
              </a:rPr>
              <a:t>Розсіювач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заднього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ліхтаря</a:t>
            </a:r>
            <a:endParaRPr lang="ru-RU" altLang="ru-RU" sz="2800" b="1" dirty="0" smtClean="0">
              <a:solidFill>
                <a:srgbClr val="FFFF00"/>
              </a:solidFill>
            </a:endParaRPr>
          </a:p>
        </p:txBody>
      </p:sp>
      <p:sp>
        <p:nvSpPr>
          <p:cNvPr id="12291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5220072" y="5256355"/>
            <a:ext cx="2808287" cy="804862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1400" dirty="0" smtClean="0"/>
              <a:t>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Лекальна</a:t>
            </a:r>
            <a:r>
              <a:rPr lang="ru-RU" altLang="ru-RU" sz="2800" dirty="0" smtClean="0"/>
              <a:t> 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крива:</a:t>
            </a:r>
            <a:r>
              <a:rPr lang="ru-RU" altLang="ru-RU" sz="2800" dirty="0" smtClean="0">
                <a:solidFill>
                  <a:srgbClr val="FFFF00"/>
                </a:solidFill>
              </a:rPr>
              <a:t> </a:t>
            </a:r>
            <a:r>
              <a:rPr lang="ru-RU" altLang="ru-RU" sz="2800" b="1" dirty="0" err="1" smtClean="0">
                <a:solidFill>
                  <a:srgbClr val="FFFF00"/>
                </a:solidFill>
              </a:rPr>
              <a:t>еліпс</a:t>
            </a:r>
            <a:endParaRPr lang="ru-RU" altLang="ru-RU" sz="2800" b="1" dirty="0" smtClean="0">
              <a:solidFill>
                <a:srgbClr val="FFFF00"/>
              </a:solidFill>
            </a:endParaRP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899592" y="5058622"/>
            <a:ext cx="23034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err="1" smtClean="0">
                <a:solidFill>
                  <a:srgbClr val="FFFF00"/>
                </a:solidFill>
              </a:rPr>
              <a:t>Лекальна</a:t>
            </a:r>
            <a:r>
              <a:rPr lang="ru-RU" altLang="ru-RU" sz="2400" b="1" dirty="0" smtClean="0">
                <a:solidFill>
                  <a:srgbClr val="FFFF00"/>
                </a:solidFill>
              </a:rPr>
              <a:t> крива:                                              </a:t>
            </a:r>
            <a:r>
              <a:rPr lang="ru-RU" altLang="ru-RU" sz="2400" b="1" dirty="0" err="1" smtClean="0">
                <a:solidFill>
                  <a:srgbClr val="FFFF00"/>
                </a:solidFill>
              </a:rPr>
              <a:t>гіпербола</a:t>
            </a:r>
            <a:endParaRPr lang="ru-RU" altLang="ru-RU" sz="24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28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195513" y="5589588"/>
            <a:ext cx="5486400" cy="804862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2400" dirty="0" err="1" smtClean="0">
                <a:solidFill>
                  <a:schemeClr val="accent4">
                    <a:lumMod val="10000"/>
                  </a:schemeClr>
                </a:solidFill>
              </a:rPr>
              <a:t>Лекальна</a:t>
            </a:r>
            <a:r>
              <a:rPr lang="ru-RU" altLang="ru-RU" sz="2400" dirty="0" smtClean="0">
                <a:solidFill>
                  <a:schemeClr val="accent4">
                    <a:lumMod val="10000"/>
                  </a:schemeClr>
                </a:solidFill>
              </a:rPr>
              <a:t> крива:  парабола</a:t>
            </a:r>
          </a:p>
        </p:txBody>
      </p:sp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7525" y="287338"/>
            <a:ext cx="5486400" cy="566737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800" b="1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Корпус стартера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5329238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187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2268538" y="5949950"/>
            <a:ext cx="529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dirty="0" err="1" smtClean="0">
                <a:solidFill>
                  <a:schemeClr val="accent4">
                    <a:lumMod val="10000"/>
                  </a:schemeClr>
                </a:solidFill>
              </a:rPr>
              <a:t>Лекальна</a:t>
            </a:r>
            <a:r>
              <a:rPr lang="ru-RU" altLang="ru-RU" dirty="0" smtClean="0">
                <a:solidFill>
                  <a:schemeClr val="accent4">
                    <a:lumMod val="10000"/>
                  </a:schemeClr>
                </a:solidFill>
              </a:rPr>
              <a:t> крива: парабола</a:t>
            </a:r>
          </a:p>
        </p:txBody>
      </p:sp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00025"/>
            <a:ext cx="8229600" cy="1139825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altLang="ru-RU" dirty="0" smtClean="0">
                <a:solidFill>
                  <a:schemeClr val="accent4">
                    <a:lumMod val="10000"/>
                  </a:schemeClr>
                </a:solidFill>
              </a:rPr>
              <a:t>Блок </a:t>
            </a:r>
            <a:r>
              <a:rPr lang="ru-RU" altLang="ru-RU" dirty="0" err="1" smtClean="0">
                <a:solidFill>
                  <a:schemeClr val="accent4">
                    <a:lumMod val="10000"/>
                  </a:schemeClr>
                </a:solidFill>
              </a:rPr>
              <a:t>циліндрів</a:t>
            </a:r>
            <a:endParaRPr lang="ru-RU" altLang="ru-RU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6049962" cy="45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657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7920038" cy="1052513"/>
          </a:xfrm>
        </p:spPr>
        <p:txBody>
          <a:bodyPr anchorCtr="0"/>
          <a:lstStyle/>
          <a:p>
            <a:pPr eaLnBrk="1" hangingPunct="1"/>
            <a:r>
              <a:rPr lang="ru-RU" altLang="ru-RU" sz="4000" b="1" dirty="0" err="1" smtClean="0">
                <a:solidFill>
                  <a:schemeClr val="tx1"/>
                </a:solidFill>
              </a:rPr>
              <a:t>Решітка</a:t>
            </a:r>
            <a:r>
              <a:rPr lang="ru-RU" altLang="ru-RU" sz="4000" b="1" dirty="0" smtClean="0">
                <a:solidFill>
                  <a:schemeClr val="tx1"/>
                </a:solidFill>
              </a:rPr>
              <a:t> </a:t>
            </a:r>
            <a:r>
              <a:rPr lang="ru-RU" altLang="ru-RU" sz="4000" b="1" dirty="0" err="1" smtClean="0">
                <a:solidFill>
                  <a:schemeClr val="tx1"/>
                </a:solidFill>
              </a:rPr>
              <a:t>радіатора</a:t>
            </a:r>
            <a:endParaRPr lang="ru-RU" altLang="ru-RU" sz="4000" b="1" dirty="0" smtClean="0">
              <a:solidFill>
                <a:schemeClr val="tx1"/>
              </a:solidFill>
            </a:endParaRPr>
          </a:p>
        </p:txBody>
      </p:sp>
      <p:sp>
        <p:nvSpPr>
          <p:cNvPr id="15364" name="TextBox 8"/>
          <p:cNvSpPr txBox="1">
            <a:spLocks noChangeArrowheads="1"/>
          </p:cNvSpPr>
          <p:nvPr/>
        </p:nvSpPr>
        <p:spPr bwMode="auto">
          <a:xfrm>
            <a:off x="1763713" y="5754687"/>
            <a:ext cx="5113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dirty="0" err="1" smtClean="0">
                <a:solidFill>
                  <a:schemeClr val="accent4">
                    <a:lumMod val="25000"/>
                  </a:schemeClr>
                </a:solidFill>
              </a:rPr>
              <a:t>Лекальна</a:t>
            </a:r>
            <a:r>
              <a:rPr lang="ru-RU" altLang="ru-RU" dirty="0" smtClean="0">
                <a:solidFill>
                  <a:schemeClr val="accent4">
                    <a:lumMod val="25000"/>
                  </a:schemeClr>
                </a:solidFill>
              </a:rPr>
              <a:t> крива: </a:t>
            </a:r>
            <a:r>
              <a:rPr lang="ru-RU" altLang="ru-RU" dirty="0" err="1" smtClean="0">
                <a:solidFill>
                  <a:schemeClr val="accent4">
                    <a:lumMod val="25000"/>
                  </a:schemeClr>
                </a:solidFill>
              </a:rPr>
              <a:t>еліпс</a:t>
            </a:r>
            <a:endParaRPr lang="ru-RU" altLang="ru-RU" dirty="0" smtClean="0">
              <a:solidFill>
                <a:schemeClr val="accent4">
                  <a:lumMod val="25000"/>
                </a:schemeClr>
              </a:solidFill>
            </a:endParaRP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55435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817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2.depositphotos.com/1084193/9653/v/950/depositphotos_96531488-stock-illustration-scientific-future-technology-for-busi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" y="18839"/>
            <a:ext cx="9753600" cy="705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7647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</a:t>
            </a:r>
            <a:r>
              <a:rPr lang="ru-RU" dirty="0"/>
              <a:t>Форму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лекальної</a:t>
            </a:r>
            <a:r>
              <a:rPr lang="ru-RU" dirty="0"/>
              <a:t> </a:t>
            </a:r>
            <a:r>
              <a:rPr lang="ru-RU" dirty="0" err="1"/>
              <a:t>кривої</a:t>
            </a:r>
            <a:r>
              <a:rPr lang="ru-RU" dirty="0"/>
              <a:t> </a:t>
            </a:r>
            <a:r>
              <a:rPr lang="ru-RU" dirty="0" err="1"/>
              <a:t>описує</a:t>
            </a:r>
            <a:r>
              <a:rPr lang="ru-RU" dirty="0"/>
              <a:t> </a:t>
            </a:r>
            <a:r>
              <a:rPr lang="ru-RU" dirty="0" err="1"/>
              <a:t>коливання</a:t>
            </a:r>
            <a:r>
              <a:rPr lang="ru-RU" dirty="0"/>
              <a:t> маятника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1584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Синусоїда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2998" y="155182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 </a:t>
            </a:r>
            <a:r>
              <a:rPr lang="ru-RU" dirty="0"/>
              <a:t>Яку форму буде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перетин</a:t>
            </a:r>
            <a:r>
              <a:rPr lang="ru-RU" dirty="0"/>
              <a:t> на </a:t>
            </a:r>
            <a:r>
              <a:rPr lang="ru-RU" dirty="0" err="1"/>
              <a:t>ковбасі</a:t>
            </a:r>
            <a:r>
              <a:rPr lang="ru-RU" dirty="0"/>
              <a:t>, </a:t>
            </a:r>
            <a:r>
              <a:rPr lang="ru-RU" dirty="0" err="1"/>
              <a:t>нарізаної</a:t>
            </a:r>
            <a:r>
              <a:rPr lang="ru-RU" dirty="0"/>
              <a:t> </a:t>
            </a:r>
            <a:r>
              <a:rPr lang="ru-RU" dirty="0" err="1"/>
              <a:t>навскоси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20703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Еліпс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1912" y="2636586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 </a:t>
            </a:r>
            <a:r>
              <a:rPr lang="ru-RU" dirty="0"/>
              <a:t>Форму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лекальної</a:t>
            </a:r>
            <a:r>
              <a:rPr lang="ru-RU" dirty="0"/>
              <a:t> </a:t>
            </a:r>
            <a:r>
              <a:rPr lang="ru-RU" dirty="0" err="1"/>
              <a:t>кривої</a:t>
            </a:r>
            <a:r>
              <a:rPr lang="ru-RU" dirty="0"/>
              <a:t> </a:t>
            </a:r>
            <a:r>
              <a:rPr lang="ru-RU" dirty="0" err="1"/>
              <a:t>описують</a:t>
            </a:r>
            <a:r>
              <a:rPr lang="ru-RU" dirty="0"/>
              <a:t> </a:t>
            </a:r>
            <a:r>
              <a:rPr lang="ru-RU" dirty="0" err="1"/>
              <a:t>коливання</a:t>
            </a:r>
            <a:r>
              <a:rPr lang="ru-RU" dirty="0"/>
              <a:t> </a:t>
            </a:r>
            <a:r>
              <a:rPr lang="ru-RU" dirty="0" err="1"/>
              <a:t>напруги</a:t>
            </a:r>
            <a:r>
              <a:rPr lang="ru-RU" dirty="0"/>
              <a:t> в </a:t>
            </a:r>
            <a:r>
              <a:rPr lang="ru-RU" dirty="0" err="1"/>
              <a:t>електричній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08375" y="328291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Синусоїда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2201" y="378904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 </a:t>
            </a:r>
            <a:r>
              <a:rPr lang="ru-RU" dirty="0"/>
              <a:t>Яку </a:t>
            </a:r>
            <a:r>
              <a:rPr lang="ru-RU" dirty="0" err="1"/>
              <a:t>криву</a:t>
            </a:r>
            <a:r>
              <a:rPr lang="ru-RU" dirty="0"/>
              <a:t> </a:t>
            </a:r>
            <a:r>
              <a:rPr lang="ru-RU" dirty="0" err="1"/>
              <a:t>описує</a:t>
            </a:r>
            <a:r>
              <a:rPr lang="ru-RU" dirty="0"/>
              <a:t> </a:t>
            </a:r>
            <a:r>
              <a:rPr lang="ru-RU" dirty="0" err="1"/>
              <a:t>камінь</a:t>
            </a:r>
            <a:r>
              <a:rPr lang="ru-RU" dirty="0"/>
              <a:t>, </a:t>
            </a:r>
            <a:r>
              <a:rPr lang="ru-RU" dirty="0" err="1"/>
              <a:t>кинутий</a:t>
            </a:r>
            <a:r>
              <a:rPr lang="ru-RU" dirty="0"/>
              <a:t> </a:t>
            </a:r>
            <a:r>
              <a:rPr lang="ru-RU" dirty="0" err="1"/>
              <a:t>людиною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кутом до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60775" y="449017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Параболу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1559" y="5013176"/>
            <a:ext cx="682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5. </a:t>
            </a:r>
            <a:r>
              <a:rPr lang="ru-RU" dirty="0"/>
              <a:t>Форму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лекальної</a:t>
            </a:r>
            <a:r>
              <a:rPr lang="ru-RU" dirty="0"/>
              <a:t> </a:t>
            </a:r>
            <a:r>
              <a:rPr lang="ru-RU" dirty="0" err="1"/>
              <a:t>кривої</a:t>
            </a:r>
            <a:r>
              <a:rPr lang="ru-RU" dirty="0"/>
              <a:t> </a:t>
            </a:r>
            <a:r>
              <a:rPr lang="ru-RU" dirty="0" err="1"/>
              <a:t>описують</a:t>
            </a:r>
            <a:r>
              <a:rPr lang="ru-RU" dirty="0"/>
              <a:t> </a:t>
            </a:r>
            <a:r>
              <a:rPr lang="ru-RU" dirty="0" err="1"/>
              <a:t>гармонійні</a:t>
            </a:r>
            <a:r>
              <a:rPr lang="ru-RU" dirty="0"/>
              <a:t> </a:t>
            </a:r>
            <a:r>
              <a:rPr lang="ru-RU" dirty="0" err="1"/>
              <a:t>коливання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53638" y="580526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Синусоїда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1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92696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Зовут меня ученые «кривая»:</a:t>
            </a:r>
          </a:p>
          <a:p>
            <a:pPr marL="0" indent="0">
              <a:buNone/>
            </a:pPr>
            <a:r>
              <a:rPr lang="ru-RU" dirty="0" smtClean="0"/>
              <a:t>Я – линия довольно непростая!</a:t>
            </a:r>
          </a:p>
          <a:p>
            <a:pPr marL="0" indent="0">
              <a:buNone/>
            </a:pPr>
            <a:r>
              <a:rPr lang="ru-RU" dirty="0" smtClean="0"/>
              <a:t>Есть у меня изгибы, повороты,</a:t>
            </a:r>
          </a:p>
          <a:p>
            <a:pPr marL="0" indent="0">
              <a:buNone/>
            </a:pPr>
            <a:r>
              <a:rPr lang="ru-RU" dirty="0" smtClean="0"/>
              <a:t>И есть прямые слуги – асимптоты.</a:t>
            </a:r>
          </a:p>
          <a:p>
            <a:pPr marL="0" indent="0">
              <a:buNone/>
            </a:pPr>
            <a:r>
              <a:rPr lang="ru-RU" dirty="0" smtClean="0"/>
              <a:t>Прямая ломит напролом, ломая шею.</a:t>
            </a:r>
          </a:p>
          <a:p>
            <a:pPr marL="0" indent="0">
              <a:buNone/>
            </a:pPr>
            <a:r>
              <a:rPr lang="ru-RU" dirty="0" smtClean="0"/>
              <a:t>Я ж обойти преграды все сумею.</a:t>
            </a:r>
          </a:p>
          <a:p>
            <a:pPr marL="0" indent="0">
              <a:buNone/>
            </a:pPr>
            <a:r>
              <a:rPr lang="ru-RU" dirty="0" smtClean="0"/>
              <a:t>А максимум и минимум известный</a:t>
            </a:r>
          </a:p>
          <a:p>
            <a:pPr marL="0" indent="0">
              <a:buNone/>
            </a:pPr>
            <a:r>
              <a:rPr lang="ru-RU" dirty="0" smtClean="0"/>
              <a:t>Кривую делает особо интересной.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0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st2.depositphotos.com/1084193/9653/v/950/depositphotos_96531488-stock-illustration-scientific-future-technology-for-busi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" y="18839"/>
            <a:ext cx="9753600" cy="705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83671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6. </a:t>
            </a:r>
            <a:r>
              <a:rPr lang="ru-RU" dirty="0"/>
              <a:t>Форму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лекальної</a:t>
            </a:r>
            <a:r>
              <a:rPr lang="ru-RU" dirty="0"/>
              <a:t> </a:t>
            </a:r>
            <a:r>
              <a:rPr lang="ru-RU" dirty="0" err="1"/>
              <a:t>кривої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одна з деталей </a:t>
            </a:r>
            <a:r>
              <a:rPr lang="ru-RU" dirty="0" err="1"/>
              <a:t>швейної</a:t>
            </a:r>
            <a:r>
              <a:rPr lang="ru-RU" dirty="0"/>
              <a:t> машинки – </a:t>
            </a:r>
            <a:r>
              <a:rPr lang="ru-RU" dirty="0" err="1"/>
              <a:t>механізм</a:t>
            </a:r>
            <a:r>
              <a:rPr lang="ru-RU" dirty="0"/>
              <a:t> для </a:t>
            </a:r>
            <a:r>
              <a:rPr lang="ru-RU" dirty="0" err="1"/>
              <a:t>рівномірного</a:t>
            </a:r>
            <a:r>
              <a:rPr lang="ru-RU" dirty="0"/>
              <a:t> </a:t>
            </a:r>
            <a:r>
              <a:rPr lang="ru-RU" dirty="0" err="1"/>
              <a:t>намотування</a:t>
            </a:r>
            <a:r>
              <a:rPr lang="ru-RU" dirty="0"/>
              <a:t> нитки на шпульку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54055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Спіраль</a:t>
            </a:r>
            <a:r>
              <a:rPr lang="ru-RU" dirty="0" smtClean="0"/>
              <a:t> </a:t>
            </a:r>
            <a:r>
              <a:rPr lang="ru-RU" dirty="0" err="1" smtClean="0"/>
              <a:t>Архімеда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08374" y="2060848"/>
            <a:ext cx="794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розтягнути</a:t>
            </a:r>
            <a:r>
              <a:rPr lang="ru-RU" dirty="0"/>
              <a:t> пружину, то форму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кривої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побачите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81912" y="256490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Синусоїда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45421" y="306896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8. </a:t>
            </a:r>
            <a:r>
              <a:rPr lang="ru-RU" dirty="0"/>
              <a:t>На початку 17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німецький</a:t>
            </a:r>
            <a:r>
              <a:rPr lang="ru-RU" dirty="0"/>
              <a:t> астроном </a:t>
            </a:r>
            <a:r>
              <a:rPr lang="ru-RU" dirty="0" err="1"/>
              <a:t>Йоганн</a:t>
            </a:r>
            <a:r>
              <a:rPr lang="ru-RU" dirty="0"/>
              <a:t> Кеплер </a:t>
            </a:r>
            <a:r>
              <a:rPr lang="ru-RU" dirty="0" err="1"/>
              <a:t>відкрив</a:t>
            </a:r>
            <a:r>
              <a:rPr lang="ru-RU" dirty="0"/>
              <a:t> закон: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 </a:t>
            </a:r>
            <a:r>
              <a:rPr lang="ru-RU" dirty="0" err="1"/>
              <a:t>рухаються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 по </a:t>
            </a:r>
            <a:r>
              <a:rPr lang="ru-RU" dirty="0" err="1"/>
              <a:t>орбітах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форму…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4312" y="3732981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Еліпса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34312" y="4153005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кинути</a:t>
            </a:r>
            <a:r>
              <a:rPr lang="ru-RU" dirty="0"/>
              <a:t> </a:t>
            </a:r>
            <a:r>
              <a:rPr lang="ru-RU" dirty="0" err="1"/>
              <a:t>камінь</a:t>
            </a:r>
            <a:r>
              <a:rPr lang="ru-RU" dirty="0"/>
              <a:t> у воду, то за </a:t>
            </a:r>
            <a:r>
              <a:rPr lang="ru-RU" dirty="0" err="1"/>
              <a:t>якою</a:t>
            </a:r>
            <a:r>
              <a:rPr lang="ru-RU" dirty="0"/>
              <a:t> кривою </a:t>
            </a:r>
            <a:r>
              <a:rPr lang="ru-RU" dirty="0" err="1"/>
              <a:t>він</a:t>
            </a:r>
            <a:r>
              <a:rPr lang="ru-RU" dirty="0"/>
              <a:t> буде </a:t>
            </a:r>
            <a:r>
              <a:rPr lang="ru-RU" dirty="0" err="1"/>
              <a:t>летіти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34312" y="4586527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Парабола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33002" y="496626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прив'язана</a:t>
            </a:r>
            <a:r>
              <a:rPr lang="ru-RU" dirty="0"/>
              <a:t> до </a:t>
            </a:r>
            <a:r>
              <a:rPr lang="ru-RU" dirty="0" err="1"/>
              <a:t>товстого</a:t>
            </a:r>
            <a:r>
              <a:rPr lang="ru-RU" dirty="0"/>
              <a:t> дерева собака </a:t>
            </a:r>
            <a:r>
              <a:rPr lang="ru-RU" dirty="0" err="1"/>
              <a:t>поженеться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дерева за </a:t>
            </a:r>
            <a:r>
              <a:rPr lang="ru-RU" dirty="0" err="1"/>
              <a:t>кішкою</a:t>
            </a:r>
            <a:r>
              <a:rPr lang="ru-RU" dirty="0"/>
              <a:t>, то по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траєкторії</a:t>
            </a:r>
            <a:r>
              <a:rPr lang="ru-RU" dirty="0"/>
              <a:t> буде </a:t>
            </a:r>
            <a:r>
              <a:rPr lang="ru-RU" dirty="0" err="1"/>
              <a:t>бігти</a:t>
            </a:r>
            <a:r>
              <a:rPr lang="ru-RU" dirty="0"/>
              <a:t> собака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9104" y="587727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Евольвента</a:t>
            </a:r>
            <a:r>
              <a:rPr lang="ru-RU" dirty="0" smtClean="0"/>
              <a:t> кола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doa.ru/photo/1b/da/45/30574/chertezhi-po-nachertatelnoy-geometrii-i-inzhenernoy-grafik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823"/>
            <a:ext cx="9144001" cy="684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692696"/>
            <a:ext cx="8064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 err="1" smtClean="0">
                <a:latin typeface="Times New Roman" pitchFamily="18" charset="0"/>
                <a:cs typeface="Times New Roman" pitchFamily="18" charset="0"/>
              </a:rPr>
              <a:t>Взаємо</a:t>
            </a:r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...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adoa.ru/photo/1b/da/45/30574/chertezhi-po-nachertatelnoy-geometrii-i-inzhenernoy-grafike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78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adoa.ru/photo/1b/da/45/30574/chertezhi-po-nachertatelnoy-geometrii-i-inzhenernoy-grafik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823"/>
            <a:ext cx="9144001" cy="684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556792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err="1" smtClean="0">
                <a:latin typeface="GOST type A" panose="020B0500000000000000" pitchFamily="34" charset="0"/>
              </a:rPr>
              <a:t>Заняття</a:t>
            </a:r>
            <a:r>
              <a:rPr lang="ru-RU" sz="8000" dirty="0" smtClean="0">
                <a:latin typeface="GOST type A" panose="020B0500000000000000" pitchFamily="34" charset="0"/>
              </a:rPr>
              <a:t> </a:t>
            </a:r>
            <a:r>
              <a:rPr lang="ru-RU" sz="8000" dirty="0" err="1" smtClean="0">
                <a:latin typeface="GOST type A" panose="020B0500000000000000" pitchFamily="34" charset="0"/>
              </a:rPr>
              <a:t>закінчено</a:t>
            </a:r>
            <a:r>
              <a:rPr lang="ru-RU" sz="8000" dirty="0" smtClean="0">
                <a:latin typeface="GOST type A" panose="020B0500000000000000" pitchFamily="34" charset="0"/>
              </a:rPr>
              <a:t>!</a:t>
            </a:r>
            <a:endParaRPr lang="ru-RU" sz="8000" dirty="0">
              <a:latin typeface="GOST type A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usobrazovanie.ru/wp-content/uploads/2018/05/6697622067710ef5f5c1c2bc2f5250370559ed7852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304"/>
            <a:ext cx="9110987" cy="683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4221088"/>
            <a:ext cx="4386324" cy="2376264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</a:rPr>
              <a:t>Підготувала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викладач</a:t>
            </a:r>
            <a:r>
              <a:rPr lang="ru-RU" sz="3200" b="1" dirty="0" smtClean="0">
                <a:solidFill>
                  <a:srgbClr val="002060"/>
                </a:solidFill>
              </a:rPr>
              <a:t>: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err="1" smtClean="0">
                <a:solidFill>
                  <a:srgbClr val="002060"/>
                </a:solidFill>
              </a:rPr>
              <a:t>Шубна</a:t>
            </a:r>
            <a:r>
              <a:rPr lang="ru-RU" sz="3200" b="1" dirty="0" smtClean="0">
                <a:solidFill>
                  <a:srgbClr val="002060"/>
                </a:solidFill>
              </a:rPr>
              <a:t> О.Ю.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40692" y="332656"/>
            <a:ext cx="8229600" cy="3105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Тема </a:t>
            </a:r>
            <a:r>
              <a:rPr lang="ru-RU" b="1" dirty="0" err="1" smtClean="0"/>
              <a:t>заняття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 err="1" smtClean="0"/>
              <a:t>Лекальні</a:t>
            </a:r>
            <a:r>
              <a:rPr lang="ru-RU" b="1" dirty="0" smtClean="0"/>
              <a:t> </a:t>
            </a:r>
            <a:r>
              <a:rPr lang="ru-RU" b="1" dirty="0" err="1" smtClean="0"/>
              <a:t>криві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5579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mage.freepik.com/free-photo/no-translate-detected_6216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" y="0"/>
            <a:ext cx="914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" name="TextBox 3"/>
          <p:cNvSpPr txBox="1"/>
          <p:nvPr/>
        </p:nvSpPr>
        <p:spPr>
          <a:xfrm>
            <a:off x="2987824" y="2348880"/>
            <a:ext cx="2304256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Мета </a:t>
            </a:r>
            <a:r>
              <a:rPr lang="ru-RU" sz="2400" dirty="0" err="1" smtClean="0"/>
              <a:t>заняття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705" y="2100420"/>
            <a:ext cx="2664296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2132856"/>
            <a:ext cx="3384376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234888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Навчитися</a:t>
            </a:r>
            <a:r>
              <a:rPr lang="ru-RU" dirty="0" smtClean="0"/>
              <a:t> </a:t>
            </a:r>
            <a:r>
              <a:rPr lang="ru-RU" dirty="0" err="1" smtClean="0"/>
              <a:t>розпізнавати</a:t>
            </a:r>
            <a:endParaRPr lang="ru-RU" dirty="0" smtClean="0"/>
          </a:p>
          <a:p>
            <a:r>
              <a:rPr lang="uk-UA" dirty="0" smtClean="0"/>
              <a:t>види лекальних кривих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652120" y="234888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Встановити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лекальних</a:t>
            </a:r>
            <a:r>
              <a:rPr lang="ru-RU" dirty="0"/>
              <a:t> </a:t>
            </a:r>
            <a:r>
              <a:rPr lang="ru-RU" dirty="0" err="1"/>
              <a:t>кривих</a:t>
            </a:r>
            <a:r>
              <a:rPr lang="ru-RU" dirty="0"/>
              <a:t> при </a:t>
            </a:r>
            <a:r>
              <a:rPr lang="ru-RU" dirty="0" err="1"/>
              <a:t>виготовленні</a:t>
            </a:r>
            <a:r>
              <a:rPr lang="ru-RU" dirty="0"/>
              <a:t> деталей </a:t>
            </a:r>
            <a:r>
              <a:rPr lang="ru-RU" dirty="0" err="1"/>
              <a:t>автомобіля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7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.freepik.com/free-photo/no-translate-detected_6216-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Мебель для кухни</a:t>
            </a:r>
          </a:p>
        </p:txBody>
      </p:sp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412875"/>
            <a:ext cx="6705600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41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АРКА</a:t>
            </a:r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31086"/>
            <a:ext cx="6615113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1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freepik.com/free-photo/no-translate-detected_6216-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Стенка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0031"/>
            <a:ext cx="73660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865</Words>
  <Application>Microsoft Office PowerPoint</Application>
  <PresentationFormat>Экран (4:3)</PresentationFormat>
  <Paragraphs>105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Підготувала викладач: Шубна О.Ю.</vt:lpstr>
      <vt:lpstr>Презентация PowerPoint</vt:lpstr>
      <vt:lpstr>Мебель для кухни</vt:lpstr>
      <vt:lpstr>АРКА</vt:lpstr>
      <vt:lpstr>Стенка</vt:lpstr>
      <vt:lpstr>Швейная машина</vt:lpstr>
      <vt:lpstr>АРКА</vt:lpstr>
      <vt:lpstr>Самовар</vt:lpstr>
      <vt:lpstr>Ракушка</vt:lpstr>
      <vt:lpstr>Винтовая лестница</vt:lpstr>
      <vt:lpstr>Лекальный блок</vt:lpstr>
      <vt:lpstr>Фигурный потолок</vt:lpstr>
      <vt:lpstr>Презентация PowerPoint</vt:lpstr>
      <vt:lpstr>Презентация PowerPoint</vt:lpstr>
      <vt:lpstr>Презентация PowerPoint</vt:lpstr>
      <vt:lpstr>Парабола</vt:lpstr>
      <vt:lpstr>Презентация PowerPoint</vt:lpstr>
      <vt:lpstr>Гіпербола</vt:lpstr>
      <vt:lpstr>Еліпс</vt:lpstr>
      <vt:lpstr>ЕЛІПС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Корпус фари </vt:lpstr>
      <vt:lpstr>Відбивач</vt:lpstr>
      <vt:lpstr>Скло фари </vt:lpstr>
      <vt:lpstr>    Пластина розподільника запалювання</vt:lpstr>
      <vt:lpstr>Світловий покажчик повороту </vt:lpstr>
      <vt:lpstr>Розсіювач заднього ліхтаря</vt:lpstr>
      <vt:lpstr>Корпус стартера</vt:lpstr>
      <vt:lpstr>Блок циліндрів</vt:lpstr>
      <vt:lpstr>Решітка радіатора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27</cp:revision>
  <dcterms:created xsi:type="dcterms:W3CDTF">2016-05-25T07:38:29Z</dcterms:created>
  <dcterms:modified xsi:type="dcterms:W3CDTF">2018-11-20T08:51:54Z</dcterms:modified>
</cp:coreProperties>
</file>