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68" r:id="rId2"/>
    <p:sldId id="257" r:id="rId3"/>
    <p:sldId id="258" r:id="rId4"/>
    <p:sldId id="259" r:id="rId5"/>
    <p:sldId id="260" r:id="rId6"/>
    <p:sldId id="269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71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CE856-42B8-4CE4-8172-B35BFC1C5971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FDF67-3735-4DE0-A3C3-45B181EE34F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FDF67-3735-4DE0-A3C3-45B181EE34FC}" type="slidenum">
              <a:rPr lang="uk-UA" smtClean="0"/>
              <a:pPr/>
              <a:t>12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7AB8B1-C66F-4D13-9303-8B370332CA48}" type="datetimeFigureOut">
              <a:rPr lang="uk-UA" smtClean="0"/>
              <a:pPr/>
              <a:t>13.12.2018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DBD01E-5226-4DEA-89AF-97D7423EE9B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flag-ukrayini-kalina-sonyashnik-pshenitsy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5905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818240" cy="6480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Тема уроку</a:t>
            </a:r>
            <a:endParaRPr lang="uk-UA" sz="40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924944"/>
            <a:ext cx="9144000" cy="201622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Узагальнення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вивченого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про </a:t>
            </a:r>
            <a:r>
              <a:rPr kumimoji="0" lang="ru-RU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прикметник</a:t>
            </a:r>
            <a:endParaRPr kumimoji="0" lang="uk-UA" sz="3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  <a:effectLst/>
              </a:rPr>
              <a:t>Орфографічна хвилинка</a:t>
            </a:r>
            <a:endParaRPr lang="uk-UA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4162"/>
            <a:ext cx="770485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b="1" dirty="0" smtClean="0">
                <a:solidFill>
                  <a:srgbClr val="002060"/>
                </a:solidFill>
              </a:rPr>
              <a:t>Записати, розкривши дужки та вставляючи пропущені букви; пояснити правопис слів.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b="1" dirty="0" err="1" smtClean="0"/>
              <a:t>Праз</a:t>
            </a:r>
            <a:r>
              <a:rPr lang="uk-UA" b="1" dirty="0" smtClean="0"/>
              <a:t>..кий, міс..кий, </a:t>
            </a:r>
            <a:r>
              <a:rPr lang="uk-UA" b="1" dirty="0" err="1" smtClean="0"/>
              <a:t>козац</a:t>
            </a:r>
            <a:r>
              <a:rPr lang="uk-UA" b="1" dirty="0" smtClean="0"/>
              <a:t>..кий, молочно(білий), (біло)сніжний, (</a:t>
            </a:r>
            <a:r>
              <a:rPr lang="uk-UA" b="1" dirty="0" err="1" smtClean="0"/>
              <a:t>морозо</a:t>
            </a:r>
            <a:r>
              <a:rPr lang="uk-UA" b="1" dirty="0" smtClean="0"/>
              <a:t>)стійкий, (ніжно)блакитний, (не)великий, (не) </a:t>
            </a:r>
            <a:r>
              <a:rPr lang="uk-UA" b="1" dirty="0" err="1" smtClean="0"/>
              <a:t>вгамовний</a:t>
            </a:r>
            <a:r>
              <a:rPr lang="uk-UA" b="1" dirty="0" smtClean="0"/>
              <a:t>, (не)широкий, </a:t>
            </a:r>
            <a:br>
              <a:rPr lang="uk-UA" b="1" dirty="0" smtClean="0"/>
            </a:br>
            <a:r>
              <a:rPr lang="uk-UA" b="1" dirty="0" smtClean="0"/>
              <a:t>а вузький; ранок був (не)холодний.</a:t>
            </a:r>
            <a:endParaRPr lang="uk-UA" b="1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  <a:effectLst/>
              </a:rPr>
              <a:t>Робота в парах. </a:t>
            </a:r>
            <a:br>
              <a:rPr lang="uk-UA" dirty="0" smtClean="0">
                <a:solidFill>
                  <a:srgbClr val="FF0000"/>
                </a:solidFill>
                <a:effectLst/>
              </a:rPr>
            </a:br>
            <a:r>
              <a:rPr lang="uk-UA" dirty="0" smtClean="0">
                <a:solidFill>
                  <a:srgbClr val="002060"/>
                </a:solidFill>
                <a:effectLst/>
              </a:rPr>
              <a:t>Перевірка написаного</a:t>
            </a:r>
            <a:endParaRPr lang="uk-UA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88841"/>
            <a:ext cx="7200800" cy="410445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uk-UA" b="1" dirty="0" smtClean="0"/>
              <a:t>Празький, міський, козацький, </a:t>
            </a:r>
            <a:br>
              <a:rPr lang="uk-UA" b="1" dirty="0" smtClean="0"/>
            </a:br>
            <a:r>
              <a:rPr lang="uk-UA" b="1" dirty="0" smtClean="0"/>
              <a:t>молочно-білий, білосніжний, морозостійкий, ніжно-блакитний, невеликий, невгамовний,не широкий, </a:t>
            </a:r>
            <a:br>
              <a:rPr lang="uk-UA" b="1" dirty="0" smtClean="0"/>
            </a:br>
            <a:r>
              <a:rPr lang="uk-UA" b="1" dirty="0" smtClean="0"/>
              <a:t>а вузький; ранок був не холодний.</a:t>
            </a:r>
            <a:endParaRPr lang="uk-UA" b="1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416824" cy="4525963"/>
          </a:xfrm>
        </p:spPr>
        <p:txBody>
          <a:bodyPr/>
          <a:lstStyle/>
          <a:p>
            <a:pPr>
              <a:buNone/>
            </a:pPr>
            <a:r>
              <a:rPr lang="uk-UA" b="1" i="1" dirty="0" smtClean="0"/>
              <a:t>Любіть Україну у сні й наяву,</a:t>
            </a:r>
          </a:p>
          <a:p>
            <a:pPr>
              <a:buNone/>
            </a:pPr>
            <a:r>
              <a:rPr lang="uk-UA" b="1" i="1" dirty="0" smtClean="0"/>
              <a:t>Вишневу свою Україну.</a:t>
            </a:r>
          </a:p>
          <a:p>
            <a:pPr>
              <a:buNone/>
            </a:pPr>
            <a:r>
              <a:rPr lang="uk-UA" b="1" i="1" dirty="0" smtClean="0"/>
              <a:t>Красу її, вічно живу і нову,</a:t>
            </a:r>
          </a:p>
          <a:p>
            <a:pPr>
              <a:buNone/>
            </a:pPr>
            <a:r>
              <a:rPr lang="uk-UA" b="1" i="1" dirty="0" smtClean="0"/>
              <a:t>І мову її солов'їну.</a:t>
            </a:r>
          </a:p>
          <a:p>
            <a:pPr algn="r">
              <a:buNone/>
            </a:pPr>
            <a:r>
              <a:rPr lang="uk-UA" i="1" dirty="0" smtClean="0"/>
              <a:t>Володимир Сосюра</a:t>
            </a:r>
            <a:endParaRPr lang="uk-UA" i="1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ukrayinska-simvolika-prapor-Ukrayini-kviti-zhovto-sinya-strichk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933056"/>
            <a:ext cx="4139952" cy="2701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  <a:effectLst/>
              </a:rPr>
              <a:t>Домашнє завдання</a:t>
            </a:r>
            <a:endParaRPr lang="uk-UA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4162"/>
            <a:ext cx="7776864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uk-UA" b="1" dirty="0" smtClean="0"/>
              <a:t>Повторити правила за темою </a:t>
            </a:r>
            <a:r>
              <a:rPr lang="uk-UA" b="1" dirty="0" err="1" smtClean="0"/>
              <a:t>“Прикметник”</a:t>
            </a:r>
            <a:r>
              <a:rPr lang="uk-UA" b="1" dirty="0" smtClean="0"/>
              <a:t>, усно відповідати на запитання для самоперевірки на стор.101.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b="1" dirty="0" smtClean="0"/>
              <a:t>За бажанням скласти казку </a:t>
            </a:r>
            <a:br>
              <a:rPr lang="uk-UA" b="1" dirty="0" smtClean="0"/>
            </a:br>
            <a:r>
              <a:rPr lang="uk-UA" b="1" dirty="0" err="1" smtClean="0"/>
              <a:t>“Якби</a:t>
            </a:r>
            <a:r>
              <a:rPr lang="uk-UA" b="1" dirty="0" smtClean="0"/>
              <a:t> з мови зникли </a:t>
            </a:r>
            <a:r>
              <a:rPr lang="uk-UA" b="1" dirty="0" err="1" smtClean="0"/>
              <a:t>прикметники”</a:t>
            </a:r>
            <a:r>
              <a:rPr lang="uk-UA" b="1" dirty="0" smtClean="0"/>
              <a:t>.</a:t>
            </a:r>
            <a:endParaRPr lang="uk-UA" b="1" dirty="0"/>
          </a:p>
        </p:txBody>
      </p:sp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2808312"/>
          </a:xfrm>
        </p:spPr>
        <p:txBody>
          <a:bodyPr>
            <a:normAutofit/>
          </a:bodyPr>
          <a:lstStyle/>
          <a:p>
            <a:pPr algn="ctr"/>
            <a:r>
              <a:rPr lang="ru-RU" sz="6600" dirty="0" err="1" smtClean="0">
                <a:solidFill>
                  <a:srgbClr val="FF0000"/>
                </a:solidFill>
                <a:effectLst/>
              </a:rPr>
              <a:t>Дякую</a:t>
            </a:r>
            <a:r>
              <a:rPr lang="ru-RU" sz="6600" dirty="0" smtClean="0">
                <a:solidFill>
                  <a:srgbClr val="FF0000"/>
                </a:solidFill>
                <a:effectLst/>
              </a:rPr>
              <a:t> за </a:t>
            </a:r>
            <a:r>
              <a:rPr lang="ru-RU" sz="6600" dirty="0" err="1" smtClean="0">
                <a:solidFill>
                  <a:srgbClr val="FF0000"/>
                </a:solidFill>
                <a:effectLst/>
              </a:rPr>
              <a:t>увагу</a:t>
            </a:r>
            <a:r>
              <a:rPr lang="ru-RU" sz="6600" dirty="0" smtClean="0">
                <a:solidFill>
                  <a:srgbClr val="FF0000"/>
                </a:solidFill>
                <a:effectLst/>
              </a:rPr>
              <a:t>!</a:t>
            </a:r>
            <a:endParaRPr lang="ru-RU" sz="6600" dirty="0">
              <a:solidFill>
                <a:srgbClr val="FF0000"/>
              </a:solidFill>
              <a:effectLst/>
            </a:endParaRPr>
          </a:p>
        </p:txBody>
      </p:sp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  <p:pic>
        <p:nvPicPr>
          <p:cNvPr id="8" name="Рисунок 7" descr="lenta-strichka-ukrayinskij-prapor-z-sonyashnikami-i-kalinoyu-e1509634461182-1024x316.png"/>
          <p:cNvPicPr>
            <a:picLocks noChangeAspect="1"/>
          </p:cNvPicPr>
          <p:nvPr/>
        </p:nvPicPr>
        <p:blipFill>
          <a:blip r:embed="rId3" cstate="print"/>
          <a:srcRect r="17136"/>
          <a:stretch>
            <a:fillRect/>
          </a:stretch>
        </p:blipFill>
        <p:spPr>
          <a:xfrm>
            <a:off x="251520" y="3284984"/>
            <a:ext cx="8496944" cy="32538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effectLst/>
              </a:rPr>
              <a:t>Епіграф</a:t>
            </a:r>
            <a:r>
              <a:rPr lang="ru-RU" sz="2800" dirty="0" smtClean="0">
                <a:solidFill>
                  <a:srgbClr val="FF0000"/>
                </a:solidFill>
                <a:effectLst/>
              </a:rPr>
              <a:t>  </a:t>
            </a:r>
            <a:r>
              <a:rPr lang="ru-RU" sz="3200" dirty="0" smtClean="0">
                <a:solidFill>
                  <a:srgbClr val="FF0000"/>
                </a:solidFill>
                <a:effectLst/>
              </a:rPr>
              <a:t>до уроку</a:t>
            </a:r>
            <a:endParaRPr lang="uk-UA" sz="32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556792"/>
            <a:ext cx="6480720" cy="4235301"/>
          </a:xfrm>
        </p:spPr>
        <p:txBody>
          <a:bodyPr/>
          <a:lstStyle/>
          <a:p>
            <a:pPr>
              <a:buNone/>
            </a:pPr>
            <a:r>
              <a:rPr lang="uk-UA" b="1" i="1" dirty="0" smtClean="0"/>
              <a:t>Усе моє – дороги, явори.</a:t>
            </a:r>
          </a:p>
          <a:p>
            <a:pPr>
              <a:buNone/>
            </a:pPr>
            <a:r>
              <a:rPr lang="uk-UA" b="1" i="1" dirty="0" smtClean="0"/>
              <a:t>Усе моє – все зветься Україна.</a:t>
            </a:r>
          </a:p>
          <a:p>
            <a:pPr>
              <a:buNone/>
            </a:pPr>
            <a:r>
              <a:rPr lang="uk-UA" b="1" i="1" dirty="0" smtClean="0"/>
              <a:t>Така краса, висока і нетлінна,</a:t>
            </a:r>
          </a:p>
          <a:p>
            <a:pPr>
              <a:buNone/>
            </a:pPr>
            <a:r>
              <a:rPr lang="uk-UA" b="1" i="1" dirty="0" smtClean="0"/>
              <a:t>Що хоч спинись і з Богом говори.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               </a:t>
            </a:r>
          </a:p>
          <a:p>
            <a:pPr algn="r">
              <a:buNone/>
            </a:pPr>
            <a:r>
              <a:rPr lang="uk-UA" dirty="0" smtClean="0"/>
              <a:t> </a:t>
            </a:r>
            <a:r>
              <a:rPr lang="uk-UA" i="1" dirty="0" smtClean="0"/>
              <a:t>Ліна Костенко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</p:txBody>
      </p:sp>
      <p:pic>
        <p:nvPicPr>
          <p:cNvPr id="4" name="Рисунок 3" descr="ukrayinska-simvolika-prapor-Ukrayini-kviti-zhovto-sinya-strich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50946"/>
            <a:ext cx="4608512" cy="3007054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121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64896" cy="1243608"/>
          </a:xfrm>
          <a:effectLst/>
        </p:spPr>
        <p:txBody>
          <a:bodyPr>
            <a:normAutofit fontScale="90000"/>
          </a:bodyPr>
          <a:lstStyle/>
          <a:p>
            <a:pPr algn="l"/>
            <a:r>
              <a:rPr lang="uk-UA" sz="3400" dirty="0" smtClean="0">
                <a:solidFill>
                  <a:srgbClr val="FF0000"/>
                </a:solidFill>
                <a:effectLst/>
              </a:rPr>
              <a:t>Творча робота. </a:t>
            </a:r>
            <a:r>
              <a:rPr lang="uk-UA" sz="3400" dirty="0" smtClean="0">
                <a:solidFill>
                  <a:srgbClr val="002060"/>
                </a:solidFill>
                <a:effectLst/>
              </a:rPr>
              <a:t>Лексичне моделювання </a:t>
            </a:r>
            <a:r>
              <a:rPr lang="uk-UA" sz="2900" b="1" dirty="0" smtClean="0">
                <a:effectLst/>
              </a:rPr>
              <a:t/>
            </a:r>
            <a:br>
              <a:rPr lang="uk-UA" sz="2900" b="1" dirty="0" smtClean="0">
                <a:effectLst/>
              </a:rPr>
            </a:br>
            <a:r>
              <a:rPr lang="uk-UA" sz="2700" b="1" i="1" dirty="0" smtClean="0">
                <a:effectLst/>
              </a:rPr>
              <a:t>Поширити речення прикметниками, </a:t>
            </a:r>
            <a:br>
              <a:rPr lang="uk-UA" sz="2700" b="1" i="1" dirty="0" smtClean="0">
                <a:effectLst/>
              </a:rPr>
            </a:br>
            <a:r>
              <a:rPr lang="uk-UA" sz="2700" b="1" i="1" dirty="0" smtClean="0">
                <a:effectLst/>
              </a:rPr>
              <a:t>визначити рід, число, відмінок прикметника.</a:t>
            </a:r>
            <a:endParaRPr lang="uk-UA" sz="2700" b="1" i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7776864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uk-UA" b="1" dirty="0" smtClean="0"/>
              <a:t>… небо, …  … поля, …сади, …діброви – це наша Україна.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uk-UA" b="1" dirty="0" smtClean="0"/>
              <a:t>… історія нашої … країни,яку мужньо захищали … </a:t>
            </a:r>
            <a:br>
              <a:rPr lang="uk-UA" b="1" dirty="0" smtClean="0"/>
            </a:br>
            <a:r>
              <a:rPr lang="uk-UA" b="1" dirty="0" smtClean="0"/>
              <a:t>й … козаки – запорожці.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uk-UA" b="1" dirty="0"/>
              <a:t> </a:t>
            </a:r>
            <a:r>
              <a:rPr lang="uk-UA" b="1" dirty="0" smtClean="0"/>
              <a:t>Україну у світі шанують за те, що живуть тут … … люди, які мають … мову, … культуру.</a:t>
            </a:r>
          </a:p>
          <a:p>
            <a:endParaRPr lang="uk-UA" dirty="0"/>
          </a:p>
          <a:p>
            <a:endParaRPr lang="uk-UA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  <a:effectLst/>
              </a:rPr>
              <a:t>Гра </a:t>
            </a:r>
            <a:r>
              <a:rPr lang="uk-UA" dirty="0" err="1" smtClean="0">
                <a:solidFill>
                  <a:srgbClr val="FF0000"/>
                </a:solidFill>
                <a:effectLst/>
              </a:rPr>
              <a:t>“Літературна</a:t>
            </a:r>
            <a:r>
              <a:rPr lang="uk-UA" dirty="0" smtClean="0">
                <a:solidFill>
                  <a:srgbClr val="FF0000"/>
                </a:solidFill>
                <a:effectLst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effectLst/>
              </a:rPr>
              <a:t>мозаїка”</a:t>
            </a:r>
            <a:endParaRPr lang="uk-UA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554162"/>
            <a:ext cx="712879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b="1" dirty="0" smtClean="0"/>
              <a:t>Пішов козак світ за очі;</a:t>
            </a:r>
          </a:p>
          <a:p>
            <a:pPr>
              <a:buNone/>
            </a:pPr>
            <a:r>
              <a:rPr lang="uk-UA" b="1" dirty="0" smtClean="0"/>
              <a:t>Грає … море,</a:t>
            </a:r>
          </a:p>
          <a:p>
            <a:pPr>
              <a:buNone/>
            </a:pPr>
            <a:r>
              <a:rPr lang="uk-UA" b="1" dirty="0" smtClean="0"/>
              <a:t>Грає серце …,</a:t>
            </a:r>
          </a:p>
          <a:p>
            <a:pPr>
              <a:buNone/>
            </a:pPr>
            <a:r>
              <a:rPr lang="uk-UA" b="1" dirty="0" smtClean="0"/>
              <a:t>А думка говорить:</a:t>
            </a:r>
          </a:p>
          <a:p>
            <a:pPr>
              <a:buNone/>
            </a:pPr>
            <a:r>
              <a:rPr lang="uk-UA" b="1" dirty="0" err="1" smtClean="0"/>
              <a:t>“Куди</a:t>
            </a:r>
            <a:r>
              <a:rPr lang="uk-UA" b="1" dirty="0" smtClean="0"/>
              <a:t> ти йдеш не спитавшись?</a:t>
            </a:r>
          </a:p>
          <a:p>
            <a:pPr>
              <a:buNone/>
            </a:pPr>
            <a:r>
              <a:rPr lang="uk-UA" b="1" dirty="0" smtClean="0"/>
              <a:t>На кого покинув</a:t>
            </a:r>
          </a:p>
          <a:p>
            <a:pPr>
              <a:buNone/>
            </a:pPr>
            <a:r>
              <a:rPr lang="uk-UA" b="1" dirty="0" smtClean="0"/>
              <a:t>Батька,неньку ….</a:t>
            </a:r>
          </a:p>
          <a:p>
            <a:pPr>
              <a:buNone/>
            </a:pPr>
            <a:r>
              <a:rPr lang="uk-UA" b="1" dirty="0" smtClean="0"/>
              <a:t>… дівчину?”</a:t>
            </a:r>
            <a:endParaRPr lang="uk-UA" b="1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8316416" cy="8382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  <a:effectLst/>
              </a:rPr>
              <a:t>Літературна мозаїка</a:t>
            </a:r>
            <a:endParaRPr lang="uk-UA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28801"/>
            <a:ext cx="7560840" cy="3456384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За тобою завше будуть мандрувати</a:t>
            </a:r>
          </a:p>
          <a:p>
            <a:pPr>
              <a:buNone/>
            </a:pPr>
            <a:r>
              <a:rPr lang="uk-UA" b="1" dirty="0" smtClean="0"/>
              <a:t>Очі материнські і білява хата.</a:t>
            </a:r>
          </a:p>
          <a:p>
            <a:pPr>
              <a:buNone/>
            </a:pPr>
            <a:r>
              <a:rPr lang="uk-UA" b="1" dirty="0" smtClean="0"/>
              <a:t>Можна все на світі вибирати, сину,</a:t>
            </a:r>
          </a:p>
          <a:p>
            <a:pPr>
              <a:buNone/>
            </a:pPr>
            <a:r>
              <a:rPr lang="uk-UA" b="1" dirty="0" smtClean="0"/>
              <a:t>Вибрати не можна тільки Батьківщину.</a:t>
            </a:r>
          </a:p>
          <a:p>
            <a:pPr algn="r">
              <a:buNone/>
            </a:pPr>
            <a:r>
              <a:rPr lang="uk-UA" i="1" dirty="0" smtClean="0"/>
              <a:t>Василь Симоненко</a:t>
            </a:r>
            <a:endParaRPr lang="uk-UA" i="1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ukrayinska-simvolika-prapor-Ukrayini-kviti-zhovto-sinya-strich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05064"/>
            <a:ext cx="4139952" cy="2701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400" dirty="0" smtClean="0">
                <a:solidFill>
                  <a:srgbClr val="FF0000"/>
                </a:solidFill>
                <a:effectLst/>
              </a:rPr>
              <a:t>Морфологічний розбір прикметника</a:t>
            </a:r>
            <a:endParaRPr lang="uk-UA" sz="34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4162"/>
            <a:ext cx="7776864" cy="4525963"/>
          </a:xfrm>
        </p:spPr>
        <p:txBody>
          <a:bodyPr>
            <a:normAutofit/>
          </a:bodyPr>
          <a:lstStyle/>
          <a:p>
            <a:pPr indent="11113">
              <a:buNone/>
            </a:pPr>
            <a:r>
              <a:rPr lang="uk-UA" sz="2400" b="1" dirty="0" smtClean="0"/>
              <a:t>1. Частина мови.</a:t>
            </a:r>
          </a:p>
          <a:p>
            <a:pPr marL="722313" indent="-368300">
              <a:buNone/>
            </a:pPr>
            <a:r>
              <a:rPr lang="uk-UA" sz="2400" b="1" dirty="0" smtClean="0"/>
              <a:t>2. Початкова форма (називний відмінок однини чоловічого роду).</a:t>
            </a:r>
          </a:p>
          <a:p>
            <a:pPr marL="722313" indent="-368300">
              <a:buNone/>
            </a:pPr>
            <a:r>
              <a:rPr lang="uk-UA" sz="2400" b="1" dirty="0" smtClean="0"/>
              <a:t>3. Група за значенням (якісний, відносний чи присвійний).</a:t>
            </a:r>
          </a:p>
          <a:p>
            <a:pPr indent="11113">
              <a:buNone/>
            </a:pPr>
            <a:r>
              <a:rPr lang="uk-UA" sz="2400" b="1" dirty="0" smtClean="0"/>
              <a:t>4. Ступінь порівняння і форма (якщо є).</a:t>
            </a:r>
          </a:p>
          <a:p>
            <a:pPr indent="11113">
              <a:buNone/>
            </a:pPr>
            <a:r>
              <a:rPr lang="uk-UA" sz="2400" b="1" dirty="0" smtClean="0"/>
              <a:t>5. Форма повна чи коротка.</a:t>
            </a:r>
          </a:p>
          <a:p>
            <a:pPr indent="11113">
              <a:buNone/>
            </a:pPr>
            <a:r>
              <a:rPr lang="uk-UA" sz="2400" b="1" dirty="0" smtClean="0"/>
              <a:t>6. Рід, число, відмінок.</a:t>
            </a:r>
          </a:p>
          <a:p>
            <a:pPr indent="11113">
              <a:buNone/>
            </a:pPr>
            <a:r>
              <a:rPr lang="uk-UA" sz="2400" b="1" dirty="0" smtClean="0"/>
              <a:t>7. Група тверда чи м</a:t>
            </a:r>
            <a:r>
              <a:rPr lang="en-US" sz="2400" b="1" dirty="0" smtClean="0"/>
              <a:t>’</a:t>
            </a:r>
            <a:r>
              <a:rPr lang="uk-UA" sz="2400" b="1" dirty="0" smtClean="0"/>
              <a:t>яка.</a:t>
            </a:r>
          </a:p>
          <a:p>
            <a:pPr indent="11113">
              <a:buNone/>
            </a:pPr>
            <a:r>
              <a:rPr lang="uk-UA" sz="2400" b="1" dirty="0" smtClean="0"/>
              <a:t>8. Синтаксична роль.</a:t>
            </a:r>
            <a:endParaRPr lang="uk-UA" sz="2400" b="1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694184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  <a:effectLst/>
              </a:rPr>
              <a:t>Гра  </a:t>
            </a:r>
            <a:r>
              <a:rPr lang="uk-UA" dirty="0" err="1" smtClean="0">
                <a:solidFill>
                  <a:srgbClr val="FF0000"/>
                </a:solidFill>
                <a:effectLst/>
              </a:rPr>
              <a:t>“Чи</a:t>
            </a:r>
            <a:r>
              <a:rPr lang="uk-UA" dirty="0" smtClean="0">
                <a:solidFill>
                  <a:srgbClr val="FF0000"/>
                </a:solidFill>
                <a:effectLst/>
              </a:rPr>
              <a:t> знаєш ти свою Україну?”</a:t>
            </a:r>
            <a:endParaRPr lang="uk-UA" dirty="0">
              <a:solidFill>
                <a:srgbClr val="FF0000"/>
              </a:solidFill>
              <a:effectLst/>
            </a:endParaRPr>
          </a:p>
        </p:txBody>
      </p:sp>
      <p:pic>
        <p:nvPicPr>
          <p:cNvPr id="4" name="Содержимое 3" descr="physical-map-of-ukrain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538476" y="1171783"/>
            <a:ext cx="8067048" cy="5432135"/>
          </a:xfr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121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rgbClr val="FF0000"/>
                </a:solidFill>
                <a:effectLst/>
              </a:rPr>
              <a:t>Скласти речення </a:t>
            </a:r>
            <a:r>
              <a:rPr lang="uk-UA" sz="3200" dirty="0" smtClean="0">
                <a:solidFill>
                  <a:srgbClr val="002060"/>
                </a:solidFill>
                <a:effectLst/>
              </a:rPr>
              <a:t>з прикметниками</a:t>
            </a:r>
            <a:br>
              <a:rPr lang="uk-UA" sz="3200" dirty="0" smtClean="0">
                <a:solidFill>
                  <a:srgbClr val="002060"/>
                </a:solidFill>
                <a:effectLst/>
              </a:rPr>
            </a:br>
            <a:r>
              <a:rPr lang="uk-UA" sz="3200" dirty="0" smtClean="0">
                <a:solidFill>
                  <a:srgbClr val="002060"/>
                </a:solidFill>
                <a:effectLst/>
              </a:rPr>
              <a:t>у вищому та найвищому ступені</a:t>
            </a:r>
            <a:endParaRPr lang="uk-UA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44824"/>
            <a:ext cx="6264696" cy="3947269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1. Річка Дніпро.</a:t>
            </a:r>
          </a:p>
          <a:p>
            <a:pPr>
              <a:buNone/>
            </a:pPr>
            <a:r>
              <a:rPr lang="uk-UA" b="1" dirty="0" smtClean="0"/>
              <a:t>2. Гори Карпати.</a:t>
            </a:r>
          </a:p>
          <a:p>
            <a:pPr>
              <a:buNone/>
            </a:pPr>
            <a:r>
              <a:rPr lang="uk-UA" b="1" dirty="0" smtClean="0"/>
              <a:t>3. Чорне та Азовське море.</a:t>
            </a:r>
          </a:p>
          <a:p>
            <a:pPr>
              <a:buNone/>
            </a:pPr>
            <a:r>
              <a:rPr lang="uk-UA" b="1" dirty="0" smtClean="0"/>
              <a:t>4. Луганська область.</a:t>
            </a:r>
          </a:p>
          <a:p>
            <a:pPr>
              <a:buNone/>
            </a:pPr>
            <a:r>
              <a:rPr lang="uk-UA" b="1" dirty="0" smtClean="0"/>
              <a:t>5. Місто Київ.</a:t>
            </a:r>
            <a:endParaRPr lang="uk-UA" b="1" dirty="0"/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ukrayinska-simvolika-prapor-Ukrayini-kviti-zhovto-sinya-strich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788024" y="3933056"/>
            <a:ext cx="4139952" cy="270131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7200"/>
            <a:ext cx="8812088" cy="8382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  <a:effectLst/>
              </a:rPr>
              <a:t>Граматичне редагування</a:t>
            </a:r>
            <a:endParaRPr lang="uk-UA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554162"/>
            <a:ext cx="7416824" cy="452596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b="1" dirty="0" smtClean="0"/>
              <a:t>Саме цінне і саме дорожче на світі – це мати й батько. </a:t>
            </a:r>
            <a:r>
              <a:rPr lang="uk-UA" b="1" dirty="0" err="1" smtClean="0"/>
              <a:t>Солодкіший</a:t>
            </a:r>
            <a:r>
              <a:rPr lang="uk-UA" b="1" dirty="0" smtClean="0"/>
              <a:t> за все – плід праці. Немає </a:t>
            </a:r>
            <a:r>
              <a:rPr lang="uk-UA" b="1" dirty="0" err="1" smtClean="0"/>
              <a:t>великішого</a:t>
            </a:r>
            <a:r>
              <a:rPr lang="uk-UA" b="1" dirty="0" smtClean="0"/>
              <a:t> дива, як прекрасна хлібна нива! У кого мати найбільш ріднесенька, у того й сорочка найбільш чистесенька.</a:t>
            </a:r>
            <a:endParaRPr lang="uk-UA" b="1" dirty="0"/>
          </a:p>
        </p:txBody>
      </p:sp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8711952" y="0"/>
            <a:ext cx="432048" cy="6858000"/>
          </a:xfrm>
          <a:prstGeom prst="rect">
            <a:avLst/>
          </a:prstGeom>
        </p:spPr>
      </p:pic>
      <p:pic>
        <p:nvPicPr>
          <p:cNvPr id="6" name="Рисунок 5" descr="121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12" r="8126" b="1701"/>
          <a:stretch>
            <a:fillRect/>
          </a:stretch>
        </p:blipFill>
        <p:spPr>
          <a:xfrm>
            <a:off x="0" y="0"/>
            <a:ext cx="432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243</TotalTime>
  <Words>402</Words>
  <Application>Microsoft Office PowerPoint</Application>
  <PresentationFormat>Экран (4:3)</PresentationFormat>
  <Paragraphs>64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Тема уроку</vt:lpstr>
      <vt:lpstr>Епіграф  до уроку</vt:lpstr>
      <vt:lpstr>Творча робота. Лексичне моделювання  Поширити речення прикметниками,  визначити рід, число, відмінок прикметника.</vt:lpstr>
      <vt:lpstr>Гра “Літературна мозаїка”</vt:lpstr>
      <vt:lpstr>Літературна мозаїка</vt:lpstr>
      <vt:lpstr>Морфологічний розбір прикметника</vt:lpstr>
      <vt:lpstr>Гра  “Чи знаєш ти свою Україну?”</vt:lpstr>
      <vt:lpstr>Скласти речення з прикметниками у вищому та найвищому ступені</vt:lpstr>
      <vt:lpstr>Граматичне редагування</vt:lpstr>
      <vt:lpstr>Орфографічна хвилинка</vt:lpstr>
      <vt:lpstr>Робота в парах.  Перевірка написаного</vt:lpstr>
      <vt:lpstr>Слайд 12</vt:lpstr>
      <vt:lpstr>Домашнє завдання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 Узагальнення вивченого про прикметник</dc:title>
  <dc:creator>UserDW</dc:creator>
  <cp:lastModifiedBy>SamLab.ws</cp:lastModifiedBy>
  <cp:revision>28</cp:revision>
  <dcterms:created xsi:type="dcterms:W3CDTF">2018-12-11T08:05:05Z</dcterms:created>
  <dcterms:modified xsi:type="dcterms:W3CDTF">2018-12-13T11:22:03Z</dcterms:modified>
</cp:coreProperties>
</file>