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8" r:id="rId3"/>
    <p:sldId id="289" r:id="rId4"/>
    <p:sldId id="260" r:id="rId5"/>
    <p:sldId id="278" r:id="rId6"/>
    <p:sldId id="265" r:id="rId7"/>
    <p:sldId id="276" r:id="rId8"/>
    <p:sldId id="268" r:id="rId9"/>
    <p:sldId id="291" r:id="rId10"/>
    <p:sldId id="287" r:id="rId11"/>
    <p:sldId id="288" r:id="rId12"/>
    <p:sldId id="284" r:id="rId13"/>
    <p:sldId id="293" r:id="rId1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CFCFC"/>
    <a:srgbClr val="808080"/>
    <a:srgbClr val="FDF58D"/>
    <a:srgbClr val="E8E8E8"/>
    <a:srgbClr val="FFD84B"/>
    <a:srgbClr val="CC3300"/>
    <a:srgbClr val="FFC3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60"/>
  </p:normalViewPr>
  <p:slideViewPr>
    <p:cSldViewPr>
      <p:cViewPr varScale="1">
        <p:scale>
          <a:sx n="69" d="100"/>
          <a:sy n="69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C60D59F-8289-4BF7-98C7-7ADCB6F4654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96272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564B805-700F-4869-B166-81DC1E11B4E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78816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CB84EB-2DE5-4407-9B54-A5F123D6DDC5}" type="slidenum">
              <a:rPr lang="en-US" altLang="ru-RU"/>
              <a:pPr/>
              <a:t>4</a:t>
            </a:fld>
            <a:endParaRPr lang="en-US" altLang="ru-RU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ru-RU"/>
              <a:t>Content Layouts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Freeform 40"/>
          <p:cNvSpPr>
            <a:spLocks/>
          </p:cNvSpPr>
          <p:nvPr/>
        </p:nvSpPr>
        <p:spPr bwMode="gray">
          <a:xfrm>
            <a:off x="0" y="6048375"/>
            <a:ext cx="2762250" cy="809625"/>
          </a:xfrm>
          <a:custGeom>
            <a:avLst/>
            <a:gdLst>
              <a:gd name="T0" fmla="*/ 0 w 1740"/>
              <a:gd name="T1" fmla="*/ 0 h 510"/>
              <a:gd name="T2" fmla="*/ 0 w 1740"/>
              <a:gd name="T3" fmla="*/ 510 h 510"/>
              <a:gd name="T4" fmla="*/ 1740 w 1740"/>
              <a:gd name="T5" fmla="*/ 510 h 510"/>
              <a:gd name="T6" fmla="*/ 1595 w 1740"/>
              <a:gd name="T7" fmla="*/ 30 h 510"/>
              <a:gd name="T8" fmla="*/ 0 w 1740"/>
              <a:gd name="T9" fmla="*/ 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0" h="510">
                <a:moveTo>
                  <a:pt x="0" y="0"/>
                </a:moveTo>
                <a:lnTo>
                  <a:pt x="0" y="510"/>
                </a:lnTo>
                <a:cubicBezTo>
                  <a:pt x="0" y="510"/>
                  <a:pt x="870" y="510"/>
                  <a:pt x="1740" y="510"/>
                </a:cubicBezTo>
                <a:cubicBezTo>
                  <a:pt x="1650" y="258"/>
                  <a:pt x="1595" y="30"/>
                  <a:pt x="1595" y="30"/>
                </a:cubicBezTo>
                <a:cubicBezTo>
                  <a:pt x="798" y="54"/>
                  <a:pt x="0" y="0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13" name="Freeform 41"/>
          <p:cNvSpPr>
            <a:spLocks/>
          </p:cNvSpPr>
          <p:nvPr/>
        </p:nvSpPr>
        <p:spPr bwMode="gray">
          <a:xfrm>
            <a:off x="2590800" y="4705350"/>
            <a:ext cx="6400800" cy="2152650"/>
          </a:xfrm>
          <a:custGeom>
            <a:avLst/>
            <a:gdLst>
              <a:gd name="T0" fmla="*/ 1116 w 4032"/>
              <a:gd name="T1" fmla="*/ 0 h 1356"/>
              <a:gd name="T2" fmla="*/ 3840 w 4032"/>
              <a:gd name="T3" fmla="*/ 636 h 1356"/>
              <a:gd name="T4" fmla="*/ 4032 w 4032"/>
              <a:gd name="T5" fmla="*/ 1356 h 1356"/>
              <a:gd name="T6" fmla="*/ 288 w 4032"/>
              <a:gd name="T7" fmla="*/ 1356 h 1356"/>
              <a:gd name="T8" fmla="*/ 0 w 4032"/>
              <a:gd name="T9" fmla="*/ 828 h 1356"/>
              <a:gd name="T10" fmla="*/ 1116 w 4032"/>
              <a:gd name="T11" fmla="*/ 0 h 1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32" h="1356">
                <a:moveTo>
                  <a:pt x="1116" y="0"/>
                </a:moveTo>
                <a:cubicBezTo>
                  <a:pt x="2370" y="1254"/>
                  <a:pt x="3840" y="636"/>
                  <a:pt x="3840" y="636"/>
                </a:cubicBezTo>
                <a:cubicBezTo>
                  <a:pt x="4032" y="966"/>
                  <a:pt x="4032" y="1356"/>
                  <a:pt x="4032" y="1356"/>
                </a:cubicBezTo>
                <a:cubicBezTo>
                  <a:pt x="4032" y="1356"/>
                  <a:pt x="2160" y="1356"/>
                  <a:pt x="288" y="1356"/>
                </a:cubicBezTo>
                <a:cubicBezTo>
                  <a:pt x="120" y="1140"/>
                  <a:pt x="0" y="828"/>
                  <a:pt x="0" y="828"/>
                </a:cubicBezTo>
                <a:lnTo>
                  <a:pt x="1116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14" name="Freeform 42"/>
          <p:cNvSpPr>
            <a:spLocks/>
          </p:cNvSpPr>
          <p:nvPr/>
        </p:nvSpPr>
        <p:spPr bwMode="gray">
          <a:xfrm>
            <a:off x="4400550" y="781050"/>
            <a:ext cx="4743450" cy="5048250"/>
          </a:xfrm>
          <a:custGeom>
            <a:avLst/>
            <a:gdLst>
              <a:gd name="T0" fmla="*/ 510 w 2988"/>
              <a:gd name="T1" fmla="*/ 1098 h 3180"/>
              <a:gd name="T2" fmla="*/ 2280 w 2988"/>
              <a:gd name="T3" fmla="*/ 0 h 3180"/>
              <a:gd name="T4" fmla="*/ 2988 w 2988"/>
              <a:gd name="T5" fmla="*/ 342 h 3180"/>
              <a:gd name="T6" fmla="*/ 2988 w 2988"/>
              <a:gd name="T7" fmla="*/ 2772 h 3180"/>
              <a:gd name="T8" fmla="*/ 1452 w 2988"/>
              <a:gd name="T9" fmla="*/ 3060 h 3180"/>
              <a:gd name="T10" fmla="*/ 0 w 2988"/>
              <a:gd name="T11" fmla="*/ 2406 h 3180"/>
              <a:gd name="T12" fmla="*/ 510 w 2988"/>
              <a:gd name="T13" fmla="*/ 1098 h 3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88" h="3180">
                <a:moveTo>
                  <a:pt x="510" y="1098"/>
                </a:moveTo>
                <a:cubicBezTo>
                  <a:pt x="1710" y="840"/>
                  <a:pt x="2280" y="0"/>
                  <a:pt x="2280" y="0"/>
                </a:cubicBezTo>
                <a:cubicBezTo>
                  <a:pt x="2700" y="96"/>
                  <a:pt x="2988" y="342"/>
                  <a:pt x="2988" y="342"/>
                </a:cubicBezTo>
                <a:lnTo>
                  <a:pt x="2988" y="2772"/>
                </a:lnTo>
                <a:cubicBezTo>
                  <a:pt x="2988" y="2772"/>
                  <a:pt x="2202" y="3180"/>
                  <a:pt x="1452" y="3060"/>
                </a:cubicBezTo>
                <a:cubicBezTo>
                  <a:pt x="636" y="2940"/>
                  <a:pt x="0" y="2406"/>
                  <a:pt x="0" y="2406"/>
                </a:cubicBezTo>
                <a:lnTo>
                  <a:pt x="510" y="109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15" name="Freeform 43"/>
          <p:cNvSpPr>
            <a:spLocks/>
          </p:cNvSpPr>
          <p:nvPr/>
        </p:nvSpPr>
        <p:spPr bwMode="gray">
          <a:xfrm>
            <a:off x="4800600" y="0"/>
            <a:ext cx="3276600" cy="2409825"/>
          </a:xfrm>
          <a:custGeom>
            <a:avLst/>
            <a:gdLst>
              <a:gd name="T0" fmla="*/ 0 w 2064"/>
              <a:gd name="T1" fmla="*/ 0 h 1518"/>
              <a:gd name="T2" fmla="*/ 276 w 2064"/>
              <a:gd name="T3" fmla="*/ 1518 h 1518"/>
              <a:gd name="T4" fmla="*/ 2064 w 2064"/>
              <a:gd name="T5" fmla="*/ 0 h 1518"/>
              <a:gd name="T6" fmla="*/ 0 w 2064"/>
              <a:gd name="T7" fmla="*/ 0 h 1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64" h="1518">
                <a:moveTo>
                  <a:pt x="0" y="0"/>
                </a:moveTo>
                <a:cubicBezTo>
                  <a:pt x="0" y="0"/>
                  <a:pt x="138" y="759"/>
                  <a:pt x="276" y="1518"/>
                </a:cubicBezTo>
                <a:cubicBezTo>
                  <a:pt x="1518" y="1194"/>
                  <a:pt x="2064" y="0"/>
                  <a:pt x="206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51" name="Freeform 79"/>
          <p:cNvSpPr>
            <a:spLocks/>
          </p:cNvSpPr>
          <p:nvPr/>
        </p:nvSpPr>
        <p:spPr bwMode="gray">
          <a:xfrm>
            <a:off x="0" y="0"/>
            <a:ext cx="6583363" cy="7267575"/>
          </a:xfrm>
          <a:custGeom>
            <a:avLst/>
            <a:gdLst>
              <a:gd name="T0" fmla="*/ 0 w 4014"/>
              <a:gd name="T1" fmla="*/ 0 h 4455"/>
              <a:gd name="T2" fmla="*/ 3612 w 4014"/>
              <a:gd name="T3" fmla="*/ 0 h 4455"/>
              <a:gd name="T4" fmla="*/ 3222 w 4014"/>
              <a:gd name="T5" fmla="*/ 3042 h 4455"/>
              <a:gd name="T6" fmla="*/ 0 w 4014"/>
              <a:gd name="T7" fmla="*/ 3744 h 4455"/>
              <a:gd name="T8" fmla="*/ 0 w 4014"/>
              <a:gd name="T9" fmla="*/ 0 h 4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17" name="Freeform 45"/>
          <p:cNvSpPr>
            <a:spLocks/>
          </p:cNvSpPr>
          <p:nvPr/>
        </p:nvSpPr>
        <p:spPr bwMode="gray">
          <a:xfrm>
            <a:off x="0" y="0"/>
            <a:ext cx="6372225" cy="7072313"/>
          </a:xfrm>
          <a:custGeom>
            <a:avLst/>
            <a:gdLst>
              <a:gd name="T0" fmla="*/ 0 w 4014"/>
              <a:gd name="T1" fmla="*/ 0 h 4455"/>
              <a:gd name="T2" fmla="*/ 3612 w 4014"/>
              <a:gd name="T3" fmla="*/ 0 h 4455"/>
              <a:gd name="T4" fmla="*/ 3222 w 4014"/>
              <a:gd name="T5" fmla="*/ 3042 h 4455"/>
              <a:gd name="T6" fmla="*/ 0 w 4014"/>
              <a:gd name="T7" fmla="*/ 3744 h 4455"/>
              <a:gd name="T8" fmla="*/ 0 w 4014"/>
              <a:gd name="T9" fmla="*/ 0 h 4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2549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19" name="Line 47"/>
          <p:cNvSpPr>
            <a:spLocks noChangeShapeType="1"/>
          </p:cNvSpPr>
          <p:nvPr/>
        </p:nvSpPr>
        <p:spPr bwMode="gray">
          <a:xfrm>
            <a:off x="250825" y="1588"/>
            <a:ext cx="0" cy="6015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20" name="Line 48"/>
          <p:cNvSpPr>
            <a:spLocks noChangeShapeType="1"/>
          </p:cNvSpPr>
          <p:nvPr/>
        </p:nvSpPr>
        <p:spPr bwMode="gray">
          <a:xfrm>
            <a:off x="1293813" y="1588"/>
            <a:ext cx="0" cy="62071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21" name="Line 49"/>
          <p:cNvSpPr>
            <a:spLocks noChangeShapeType="1"/>
          </p:cNvSpPr>
          <p:nvPr/>
        </p:nvSpPr>
        <p:spPr bwMode="gray">
          <a:xfrm>
            <a:off x="2338388" y="1588"/>
            <a:ext cx="0" cy="61833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22" name="Line 50"/>
          <p:cNvSpPr>
            <a:spLocks noChangeShapeType="1"/>
          </p:cNvSpPr>
          <p:nvPr/>
        </p:nvSpPr>
        <p:spPr bwMode="gray">
          <a:xfrm>
            <a:off x="3382963" y="1588"/>
            <a:ext cx="0" cy="5972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23" name="Line 51"/>
          <p:cNvSpPr>
            <a:spLocks noChangeShapeType="1"/>
          </p:cNvSpPr>
          <p:nvPr/>
        </p:nvSpPr>
        <p:spPr bwMode="gray">
          <a:xfrm>
            <a:off x="4427538" y="1588"/>
            <a:ext cx="0" cy="54498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25" name="Line 53"/>
          <p:cNvSpPr>
            <a:spLocks noChangeShapeType="1"/>
          </p:cNvSpPr>
          <p:nvPr/>
        </p:nvSpPr>
        <p:spPr bwMode="gray">
          <a:xfrm rot="5400000">
            <a:off x="2913063" y="-2654300"/>
            <a:ext cx="0" cy="58134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26" name="Line 54"/>
          <p:cNvSpPr>
            <a:spLocks noChangeShapeType="1"/>
          </p:cNvSpPr>
          <p:nvPr/>
        </p:nvSpPr>
        <p:spPr bwMode="gray">
          <a:xfrm rot="5400000">
            <a:off x="3006725" y="-1682750"/>
            <a:ext cx="0" cy="60007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27" name="Line 55"/>
          <p:cNvSpPr>
            <a:spLocks noChangeShapeType="1"/>
          </p:cNvSpPr>
          <p:nvPr/>
        </p:nvSpPr>
        <p:spPr bwMode="gray">
          <a:xfrm rot="5400000">
            <a:off x="3011488" y="-622300"/>
            <a:ext cx="0" cy="60102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28" name="Line 56"/>
          <p:cNvSpPr>
            <a:spLocks noChangeShapeType="1"/>
          </p:cNvSpPr>
          <p:nvPr/>
        </p:nvSpPr>
        <p:spPr bwMode="gray">
          <a:xfrm rot="5400000">
            <a:off x="2907507" y="548481"/>
            <a:ext cx="0" cy="58023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29" name="Line 57"/>
          <p:cNvSpPr>
            <a:spLocks noChangeShapeType="1"/>
          </p:cNvSpPr>
          <p:nvPr/>
        </p:nvSpPr>
        <p:spPr bwMode="gray">
          <a:xfrm rot="5400000">
            <a:off x="2666207" y="1854993"/>
            <a:ext cx="0" cy="53197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30" name="Line 58"/>
          <p:cNvSpPr>
            <a:spLocks noChangeShapeType="1"/>
          </p:cNvSpPr>
          <p:nvPr/>
        </p:nvSpPr>
        <p:spPr bwMode="gray">
          <a:xfrm rot="5400000">
            <a:off x="2115344" y="3472656"/>
            <a:ext cx="0" cy="42179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31" name="Rectangle 59"/>
          <p:cNvSpPr>
            <a:spLocks noChangeArrowheads="1"/>
          </p:cNvSpPr>
          <p:nvPr/>
        </p:nvSpPr>
        <p:spPr bwMode="gray">
          <a:xfrm>
            <a:off x="2362200" y="277813"/>
            <a:ext cx="1012825" cy="1025525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32" name="Rectangle 60"/>
          <p:cNvSpPr>
            <a:spLocks noChangeArrowheads="1"/>
          </p:cNvSpPr>
          <p:nvPr/>
        </p:nvSpPr>
        <p:spPr bwMode="gray">
          <a:xfrm>
            <a:off x="285750" y="2427288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33" name="Rectangle 61"/>
          <p:cNvSpPr>
            <a:spLocks noChangeArrowheads="1"/>
          </p:cNvSpPr>
          <p:nvPr/>
        </p:nvSpPr>
        <p:spPr bwMode="gray">
          <a:xfrm>
            <a:off x="0" y="271463"/>
            <a:ext cx="250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34" name="Rectangle 62"/>
          <p:cNvSpPr>
            <a:spLocks noChangeArrowheads="1"/>
          </p:cNvSpPr>
          <p:nvPr/>
        </p:nvSpPr>
        <p:spPr bwMode="gray">
          <a:xfrm>
            <a:off x="1331913" y="1588"/>
            <a:ext cx="1012825" cy="23495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36" name="Freeform 64"/>
          <p:cNvSpPr>
            <a:spLocks/>
          </p:cNvSpPr>
          <p:nvPr/>
        </p:nvSpPr>
        <p:spPr bwMode="gray">
          <a:xfrm>
            <a:off x="2365375" y="4541838"/>
            <a:ext cx="1009650" cy="1033462"/>
          </a:xfrm>
          <a:custGeom>
            <a:avLst/>
            <a:gdLst>
              <a:gd name="T0" fmla="*/ 0 w 636"/>
              <a:gd name="T1" fmla="*/ 0 h 651"/>
              <a:gd name="T2" fmla="*/ 0 w 636"/>
              <a:gd name="T3" fmla="*/ 645 h 651"/>
              <a:gd name="T4" fmla="*/ 636 w 636"/>
              <a:gd name="T5" fmla="*/ 651 h 651"/>
              <a:gd name="T6" fmla="*/ 632 w 636"/>
              <a:gd name="T7" fmla="*/ 0 h 651"/>
              <a:gd name="T8" fmla="*/ 0 w 636"/>
              <a:gd name="T9" fmla="*/ 0 h 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6" h="651">
                <a:moveTo>
                  <a:pt x="0" y="0"/>
                </a:moveTo>
                <a:lnTo>
                  <a:pt x="0" y="645"/>
                </a:lnTo>
                <a:lnTo>
                  <a:pt x="636" y="651"/>
                </a:lnTo>
                <a:lnTo>
                  <a:pt x="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gray">
          <a:xfrm>
            <a:off x="285750" y="243522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3375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itchFamily="18" charset="0"/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07150"/>
            <a:ext cx="2895600" cy="31432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fld id="{F8C72F9A-8B78-4818-BC8A-A0882BF7BD8C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3110" name="Text Box 38"/>
          <p:cNvSpPr txBox="1">
            <a:spLocks noChangeArrowheads="1"/>
          </p:cNvSpPr>
          <p:nvPr/>
        </p:nvSpPr>
        <p:spPr bwMode="gray">
          <a:xfrm>
            <a:off x="333375" y="4714875"/>
            <a:ext cx="130333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ru-RU" sz="2200">
                <a:latin typeface="Arial Black" pitchFamily="34" charset="0"/>
              </a:rPr>
              <a:t>L/O/G/O</a:t>
            </a:r>
          </a:p>
        </p:txBody>
      </p:sp>
      <p:grpSp>
        <p:nvGrpSpPr>
          <p:cNvPr id="3143" name="Group 71"/>
          <p:cNvGrpSpPr>
            <a:grpSpLocks/>
          </p:cNvGrpSpPr>
          <p:nvPr/>
        </p:nvGrpSpPr>
        <p:grpSpPr bwMode="auto">
          <a:xfrm>
            <a:off x="8077200" y="0"/>
            <a:ext cx="1076325" cy="6858000"/>
            <a:chOff x="5088" y="0"/>
            <a:chExt cx="678" cy="4320"/>
          </a:xfrm>
        </p:grpSpPr>
        <p:sp>
          <p:nvSpPr>
            <p:cNvPr id="3138" name="Freeform 66"/>
            <p:cNvSpPr>
              <a:spLocks/>
            </p:cNvSpPr>
            <p:nvPr userDrawn="1"/>
          </p:nvSpPr>
          <p:spPr bwMode="gray">
            <a:xfrm>
              <a:off x="5088" y="0"/>
              <a:ext cx="672" cy="702"/>
            </a:xfrm>
            <a:custGeom>
              <a:avLst/>
              <a:gdLst>
                <a:gd name="T0" fmla="*/ 0 w 672"/>
                <a:gd name="T1" fmla="*/ 432 h 720"/>
                <a:gd name="T2" fmla="*/ 288 w 672"/>
                <a:gd name="T3" fmla="*/ 0 h 720"/>
                <a:gd name="T4" fmla="*/ 672 w 672"/>
                <a:gd name="T5" fmla="*/ 0 h 720"/>
                <a:gd name="T6" fmla="*/ 672 w 672"/>
                <a:gd name="T7" fmla="*/ 720 h 720"/>
                <a:gd name="T8" fmla="*/ 0 w 672"/>
                <a:gd name="T9" fmla="*/ 432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2" h="720">
                  <a:moveTo>
                    <a:pt x="0" y="432"/>
                  </a:moveTo>
                  <a:cubicBezTo>
                    <a:pt x="186" y="216"/>
                    <a:pt x="288" y="0"/>
                    <a:pt x="288" y="0"/>
                  </a:cubicBezTo>
                  <a:lnTo>
                    <a:pt x="672" y="0"/>
                  </a:lnTo>
                  <a:lnTo>
                    <a:pt x="672" y="720"/>
                  </a:lnTo>
                  <a:cubicBezTo>
                    <a:pt x="672" y="720"/>
                    <a:pt x="384" y="516"/>
                    <a:pt x="0" y="432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39" name="Freeform 67"/>
            <p:cNvSpPr>
              <a:spLocks/>
            </p:cNvSpPr>
            <p:nvPr userDrawn="1"/>
          </p:nvSpPr>
          <p:spPr bwMode="gray">
            <a:xfrm>
              <a:off x="5602" y="3496"/>
              <a:ext cx="164" cy="824"/>
            </a:xfrm>
            <a:custGeom>
              <a:avLst/>
              <a:gdLst>
                <a:gd name="T0" fmla="*/ 206 w 212"/>
                <a:gd name="T1" fmla="*/ 0 h 824"/>
                <a:gd name="T2" fmla="*/ 0 w 212"/>
                <a:gd name="T3" fmla="*/ 82 h 824"/>
                <a:gd name="T4" fmla="*/ 168 w 212"/>
                <a:gd name="T5" fmla="*/ 824 h 824"/>
                <a:gd name="T6" fmla="*/ 212 w 212"/>
                <a:gd name="T7" fmla="*/ 822 h 824"/>
                <a:gd name="T8" fmla="*/ 206 w 212"/>
                <a:gd name="T9" fmla="*/ 0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824">
                  <a:moveTo>
                    <a:pt x="206" y="0"/>
                  </a:moveTo>
                  <a:cubicBezTo>
                    <a:pt x="104" y="54"/>
                    <a:pt x="0" y="82"/>
                    <a:pt x="0" y="82"/>
                  </a:cubicBezTo>
                  <a:cubicBezTo>
                    <a:pt x="0" y="82"/>
                    <a:pt x="148" y="378"/>
                    <a:pt x="168" y="824"/>
                  </a:cubicBezTo>
                  <a:lnTo>
                    <a:pt x="212" y="822"/>
                  </a:lnTo>
                  <a:cubicBezTo>
                    <a:pt x="212" y="822"/>
                    <a:pt x="209" y="411"/>
                    <a:pt x="206" y="0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52" name="Rectangle 80"/>
          <p:cNvSpPr>
            <a:spLocks noChangeArrowheads="1"/>
          </p:cNvSpPr>
          <p:nvPr/>
        </p:nvSpPr>
        <p:spPr bwMode="gray">
          <a:xfrm>
            <a:off x="5495925" y="1333500"/>
            <a:ext cx="660400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53" name="Line 81"/>
          <p:cNvSpPr>
            <a:spLocks noChangeShapeType="1"/>
          </p:cNvSpPr>
          <p:nvPr/>
        </p:nvSpPr>
        <p:spPr bwMode="gray">
          <a:xfrm>
            <a:off x="5480050" y="1588"/>
            <a:ext cx="0" cy="42386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54" name="Rectangle 82"/>
          <p:cNvSpPr>
            <a:spLocks noChangeArrowheads="1"/>
          </p:cNvSpPr>
          <p:nvPr/>
        </p:nvSpPr>
        <p:spPr bwMode="gray">
          <a:xfrm>
            <a:off x="4457700" y="349567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33375" y="1884363"/>
            <a:ext cx="8229600" cy="1470025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pic>
        <p:nvPicPr>
          <p:cNvPr id="3155" name="Picture 83" descr="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393398">
            <a:off x="2667000" y="609600"/>
            <a:ext cx="2663825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3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3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3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3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31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9" presetClass="emph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9" presetClass="emph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9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6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" grpId="0" animBg="1"/>
      <p:bldP spid="3112" grpId="1" animBg="1"/>
      <p:bldP spid="3112" grpId="2" animBg="1"/>
      <p:bldP spid="3112" grpId="3" animBg="1"/>
      <p:bldP spid="3113" grpId="0" animBg="1"/>
      <p:bldP spid="3113" grpId="1" animBg="1"/>
      <p:bldP spid="3113" grpId="2" animBg="1"/>
      <p:bldP spid="3113" grpId="3" animBg="1"/>
      <p:bldP spid="3114" grpId="0" animBg="1"/>
      <p:bldP spid="3114" grpId="1" animBg="1"/>
      <p:bldP spid="3114" grpId="2" animBg="1"/>
      <p:bldP spid="3114" grpId="3" animBg="1"/>
      <p:bldP spid="3115" grpId="0" animBg="1"/>
      <p:bldP spid="3115" grpId="1" animBg="1"/>
      <p:bldP spid="3115" grpId="2" animBg="1"/>
      <p:bldP spid="3115" grpId="3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D787B8-EBAC-4E43-9535-D73A1571600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43021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30C5E5-3A92-42C7-A04F-73BA5E11532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45898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A58F9E2-4E49-4132-A42A-2D512CDAA85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78750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2A631AA-C6AC-4076-9005-656EF313445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71582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DD14815-BCF4-4A00-9C38-AB573FFA0B2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97526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31ADF1F-D885-4CEF-ACF4-05C29B63242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10824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71FFFB8-D7B6-4C46-9FE2-D3F4BDE805F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3433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7A4192-7A50-42E9-B958-6AA29F9445D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85389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51AE73-2420-42E5-AC9E-AE4A621B0B7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83815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869579-3FC9-47E5-A5B9-8DBEFCAF660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05170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71469-8619-45DD-826B-A3931C9D331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00030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DC656-443D-4F27-B8D9-41DEFD14B89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15275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BFF07-8598-4B23-AD3D-4022C6FCC45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52020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287722-C956-4196-AF7D-BFF724B0F19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07995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1CDB05-5565-4B88-AE99-36A503D3324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42782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>
              <a:gd name="T0" fmla="*/ 5766 w 5768"/>
              <a:gd name="T1" fmla="*/ 605 h 4329"/>
              <a:gd name="T2" fmla="*/ 5768 w 5768"/>
              <a:gd name="T3" fmla="*/ 4325 h 4329"/>
              <a:gd name="T4" fmla="*/ 1082 w 5768"/>
              <a:gd name="T5" fmla="*/ 4329 h 4329"/>
              <a:gd name="T6" fmla="*/ 13 w 5768"/>
              <a:gd name="T7" fmla="*/ 3351 h 4329"/>
              <a:gd name="T8" fmla="*/ 0 w 5768"/>
              <a:gd name="T9" fmla="*/ 0 h 4329"/>
              <a:gd name="T10" fmla="*/ 2428 w 5768"/>
              <a:gd name="T11" fmla="*/ 7 h 4329"/>
              <a:gd name="T12" fmla="*/ 5766 w 5768"/>
              <a:gd name="T13" fmla="*/ 605 h 4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>
              <a:gd name="T0" fmla="*/ 0 w 1089"/>
              <a:gd name="T1" fmla="*/ 0 h 1100"/>
              <a:gd name="T2" fmla="*/ 0 w 1089"/>
              <a:gd name="T3" fmla="*/ 1100 h 1100"/>
              <a:gd name="T4" fmla="*/ 1089 w 1089"/>
              <a:gd name="T5" fmla="*/ 1100 h 1100"/>
              <a:gd name="T6" fmla="*/ 0 w 1089"/>
              <a:gd name="T7" fmla="*/ 0 h 1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0973AEA-418F-47AE-852E-DC399112B714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060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>
              <a:gd name="T0" fmla="*/ 3130 w 3130"/>
              <a:gd name="T1" fmla="*/ 453 h 453"/>
              <a:gd name="T2" fmla="*/ 3130 w 3130"/>
              <a:gd name="T3" fmla="*/ 0 h 453"/>
              <a:gd name="T4" fmla="*/ 0 w 3130"/>
              <a:gd name="T5" fmla="*/ 0 h 453"/>
              <a:gd name="T6" fmla="*/ 3130 w 3130"/>
              <a:gd name="T7" fmla="*/ 45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25438"/>
            <a:ext cx="8229600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pic>
        <p:nvPicPr>
          <p:cNvPr id="1061" name="Picture 37" descr="water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 animBg="1"/>
      <p:bldP spid="1060" grpId="0" animBg="1"/>
      <p:bldP spid="1026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395536" y="1988840"/>
            <a:ext cx="8280920" cy="3384376"/>
          </a:xfrm>
        </p:spPr>
        <p:txBody>
          <a:bodyPr/>
          <a:lstStyle/>
          <a:p>
            <a:r>
              <a:rPr lang="ru-RU" altLang="ru-RU" sz="3000" dirty="0" smtClean="0">
                <a:solidFill>
                  <a:schemeClr val="tx1"/>
                </a:solidFill>
              </a:rPr>
              <a:t/>
            </a:r>
            <a:br>
              <a:rPr lang="ru-RU" altLang="ru-RU" sz="3000" dirty="0" smtClean="0">
                <a:solidFill>
                  <a:schemeClr val="tx1"/>
                </a:solidFill>
              </a:rPr>
            </a:br>
            <a:r>
              <a:rPr lang="ru-RU" altLang="ru-RU" sz="3000" dirty="0" smtClean="0"/>
              <a:t/>
            </a:r>
            <a:br>
              <a:rPr lang="ru-RU" altLang="ru-RU" sz="3000" dirty="0" smtClean="0"/>
            </a:br>
            <a:r>
              <a:rPr lang="ru-RU" altLang="ru-RU" sz="4400" i="1" dirty="0">
                <a:solidFill>
                  <a:srgbClr val="C00000"/>
                </a:solidFill>
              </a:rPr>
              <a:t>Тема уроку:</a:t>
            </a:r>
            <a:r>
              <a:rPr lang="ru-RU" altLang="ru-RU" sz="4400" i="1" dirty="0" smtClean="0">
                <a:solidFill>
                  <a:srgbClr val="C00000"/>
                </a:solidFill>
              </a:rPr>
              <a:t> </a:t>
            </a:r>
            <a:br>
              <a:rPr lang="ru-RU" altLang="ru-RU" sz="4400" i="1" dirty="0" smtClean="0">
                <a:solidFill>
                  <a:srgbClr val="C00000"/>
                </a:solidFill>
              </a:rPr>
            </a:br>
            <a:r>
              <a:rPr lang="ru-RU" altLang="ru-RU" sz="3200" dirty="0" err="1" smtClean="0">
                <a:solidFill>
                  <a:schemeClr val="tx1"/>
                </a:solidFill>
              </a:rPr>
              <a:t>Види</a:t>
            </a:r>
            <a:r>
              <a:rPr lang="ru-RU" altLang="ru-RU" sz="3200" dirty="0" smtClean="0">
                <a:solidFill>
                  <a:schemeClr val="tx1"/>
                </a:solidFill>
              </a:rPr>
              <a:t> </a:t>
            </a:r>
            <a:r>
              <a:rPr lang="uk-UA" altLang="ru-RU" sz="3200" dirty="0">
                <a:solidFill>
                  <a:schemeClr val="tx1"/>
                </a:solidFill>
              </a:rPr>
              <a:t>і</a:t>
            </a:r>
            <a:r>
              <a:rPr lang="ru-RU" altLang="ru-RU" sz="3200" dirty="0" smtClean="0">
                <a:solidFill>
                  <a:schemeClr val="tx1"/>
                </a:solidFill>
              </a:rPr>
              <a:t> </a:t>
            </a:r>
            <a:r>
              <a:rPr lang="ru-RU" altLang="ru-RU" sz="3200" dirty="0" err="1" smtClean="0">
                <a:solidFill>
                  <a:schemeClr val="tx1"/>
                </a:solidFill>
              </a:rPr>
              <a:t>фасони</a:t>
            </a:r>
            <a:r>
              <a:rPr lang="ru-RU" altLang="ru-RU" sz="3200" dirty="0" smtClean="0">
                <a:solidFill>
                  <a:schemeClr val="tx1"/>
                </a:solidFill>
              </a:rPr>
              <a:t> </a:t>
            </a:r>
            <a:r>
              <a:rPr lang="ru-RU" altLang="ru-RU" sz="3200" dirty="0" err="1" smtClean="0">
                <a:solidFill>
                  <a:schemeClr val="tx1"/>
                </a:solidFill>
              </a:rPr>
              <a:t>корсетних</a:t>
            </a:r>
            <a:r>
              <a:rPr lang="ru-RU" altLang="ru-RU" sz="3200" dirty="0" smtClean="0">
                <a:solidFill>
                  <a:schemeClr val="tx1"/>
                </a:solidFill>
              </a:rPr>
              <a:t> </a:t>
            </a:r>
            <a:r>
              <a:rPr lang="ru-RU" altLang="ru-RU" sz="3200" dirty="0" err="1" smtClean="0">
                <a:solidFill>
                  <a:schemeClr val="tx1"/>
                </a:solidFill>
              </a:rPr>
              <a:t>виробів</a:t>
            </a:r>
            <a:r>
              <a:rPr lang="ru-RU" altLang="ru-RU" sz="3200" dirty="0" smtClean="0">
                <a:solidFill>
                  <a:schemeClr val="tx1"/>
                </a:solidFill>
              </a:rPr>
              <a:t>, </a:t>
            </a:r>
            <a:r>
              <a:rPr lang="ru-RU" altLang="ru-RU" sz="3200" dirty="0" err="1" smtClean="0">
                <a:solidFill>
                  <a:schemeClr val="tx1"/>
                </a:solidFill>
              </a:rPr>
              <a:t>їх</a:t>
            </a:r>
            <a:r>
              <a:rPr lang="ru-RU" altLang="ru-RU" sz="3200" dirty="0" smtClean="0">
                <a:solidFill>
                  <a:schemeClr val="tx1"/>
                </a:solidFill>
              </a:rPr>
              <a:t> характеристика, </a:t>
            </a:r>
            <a:r>
              <a:rPr lang="ru-RU" altLang="ru-RU" sz="3200" dirty="0" err="1" smtClean="0">
                <a:solidFill>
                  <a:schemeClr val="tx1"/>
                </a:solidFill>
              </a:rPr>
              <a:t>вимоги</a:t>
            </a:r>
            <a:r>
              <a:rPr lang="ru-RU" altLang="ru-RU" sz="3200" dirty="0" smtClean="0">
                <a:solidFill>
                  <a:schemeClr val="tx1"/>
                </a:solidFill>
              </a:rPr>
              <a:t> до </a:t>
            </a:r>
            <a:r>
              <a:rPr lang="ru-RU" altLang="ru-RU" sz="3200" dirty="0" err="1" smtClean="0">
                <a:solidFill>
                  <a:schemeClr val="tx1"/>
                </a:solidFill>
              </a:rPr>
              <a:t>вказаного</a:t>
            </a:r>
            <a:r>
              <a:rPr lang="ru-RU" altLang="ru-RU" sz="3200" dirty="0" smtClean="0">
                <a:solidFill>
                  <a:schemeClr val="tx1"/>
                </a:solidFill>
              </a:rPr>
              <a:t> </a:t>
            </a:r>
            <a:r>
              <a:rPr lang="ru-RU" altLang="ru-RU" sz="3200" dirty="0" err="1" smtClean="0">
                <a:solidFill>
                  <a:schemeClr val="tx1"/>
                </a:solidFill>
              </a:rPr>
              <a:t>асортименту</a:t>
            </a:r>
            <a:r>
              <a:rPr lang="ru-RU" altLang="ru-RU" sz="3200" dirty="0" smtClean="0">
                <a:solidFill>
                  <a:schemeClr val="tx1"/>
                </a:solidFill>
              </a:rPr>
              <a:t> </a:t>
            </a:r>
            <a:r>
              <a:rPr lang="ru-RU" altLang="ru-RU" sz="3200" dirty="0" err="1" smtClean="0">
                <a:solidFill>
                  <a:schemeClr val="tx1"/>
                </a:solidFill>
              </a:rPr>
              <a:t>виробів</a:t>
            </a:r>
            <a:r>
              <a:rPr lang="ru-RU" alt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ru-RU" dirty="0">
                <a:solidFill>
                  <a:srgbClr val="000000"/>
                </a:solidFill>
              </a:rPr>
              <a:t/>
            </a:r>
            <a:br>
              <a:rPr lang="en-US" altLang="ru-RU" dirty="0">
                <a:solidFill>
                  <a:srgbClr val="000000"/>
                </a:solidFill>
              </a:rPr>
            </a:br>
            <a:endParaRPr lang="en-US" alt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24128" y="5661248"/>
            <a:ext cx="3168352" cy="1008112"/>
          </a:xfrm>
        </p:spPr>
        <p:txBody>
          <a:bodyPr/>
          <a:lstStyle/>
          <a:p>
            <a:r>
              <a:rPr lang="uk-UA" altLang="ru-RU" sz="1800" b="1" i="1" dirty="0" smtClean="0">
                <a:solidFill>
                  <a:srgbClr val="C00000"/>
                </a:solidFill>
                <a:latin typeface="+mn-lt"/>
              </a:rPr>
              <a:t>Підготувала:</a:t>
            </a:r>
          </a:p>
          <a:p>
            <a:r>
              <a:rPr lang="uk-UA" altLang="ru-RU" sz="1800" b="1" dirty="0" smtClean="0">
                <a:latin typeface="+mn-lt"/>
              </a:rPr>
              <a:t>Викладач спец.предметів</a:t>
            </a:r>
          </a:p>
          <a:p>
            <a:r>
              <a:rPr lang="uk-UA" altLang="ru-RU" sz="1800" b="1" dirty="0" smtClean="0">
                <a:latin typeface="+mn-lt"/>
              </a:rPr>
              <a:t>Славопас О.М.</a:t>
            </a:r>
            <a:endParaRPr lang="en-US" altLang="ru-RU" sz="18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39" y="404664"/>
            <a:ext cx="8229600" cy="927100"/>
          </a:xfrm>
        </p:spPr>
        <p:txBody>
          <a:bodyPr/>
          <a:lstStyle/>
          <a:p>
            <a:pPr algn="ctr"/>
            <a:r>
              <a:rPr lang="uk-UA" altLang="ru-RU" sz="2700" i="1" dirty="0">
                <a:solidFill>
                  <a:srgbClr val="CC3300"/>
                </a:solidFill>
              </a:rPr>
              <a:t>Види корсетних виробів поясної </a:t>
            </a:r>
            <a:r>
              <a:rPr lang="uk-UA" altLang="ru-RU" sz="2700" i="1" dirty="0" smtClean="0">
                <a:solidFill>
                  <a:srgbClr val="CC3300"/>
                </a:solidFill>
              </a:rPr>
              <a:t>групи</a:t>
            </a:r>
            <a:endParaRPr lang="ru-RU" dirty="0"/>
          </a:p>
        </p:txBody>
      </p:sp>
      <p:pic>
        <p:nvPicPr>
          <p:cNvPr id="890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3470" y="1520799"/>
            <a:ext cx="1864292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3" name="Рисунок 30" descr="Описание: http://ok-t.ru/studopedia/baza8/594449834443.files/image07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20799"/>
            <a:ext cx="1908652" cy="36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4" name="Рисунок 31" descr="Описание: http://ok-t.ru/studopedia/baza8/594449834443.files/image077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66799"/>
            <a:ext cx="1880546" cy="37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5" name="Рисунок 32" descr="Описание: http://ok-t.ru/studopedia/baza8/594449834443.files/image079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608656"/>
            <a:ext cx="187122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7"/>
          <p:cNvSpPr txBox="1">
            <a:spLocks noChangeArrowheads="1"/>
          </p:cNvSpPr>
          <p:nvPr/>
        </p:nvSpPr>
        <p:spPr bwMode="gray">
          <a:xfrm>
            <a:off x="375710" y="5137789"/>
            <a:ext cx="83529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3333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ru-RU" b="1" dirty="0"/>
              <a:t> </a:t>
            </a:r>
            <a:r>
              <a:rPr lang="uk-UA" altLang="ru-RU" b="1" dirty="0" smtClean="0"/>
              <a:t>          </a:t>
            </a:r>
            <a:r>
              <a:rPr lang="uk-UA" altLang="ru-RU" sz="2000" b="1" dirty="0" smtClean="0"/>
              <a:t>а                               </a:t>
            </a:r>
            <a:r>
              <a:rPr lang="ru-RU" altLang="ru-RU" sz="2000" b="1" dirty="0" smtClean="0"/>
              <a:t>б                            в                               г </a:t>
            </a: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gray">
          <a:xfrm>
            <a:off x="1140322" y="5867980"/>
            <a:ext cx="79928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3333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ru-RU" b="1" dirty="0"/>
              <a:t> </a:t>
            </a:r>
            <a:r>
              <a:rPr lang="uk-UA" altLang="ru-RU" b="1" dirty="0" smtClean="0"/>
              <a:t>а – </a:t>
            </a:r>
            <a:r>
              <a:rPr lang="ru-RU" altLang="ru-RU" b="1" dirty="0" smtClean="0"/>
              <a:t>пояс для </a:t>
            </a:r>
            <a:r>
              <a:rPr lang="ru-RU" altLang="ru-RU" b="1" dirty="0" err="1" smtClean="0"/>
              <a:t>панчох</a:t>
            </a:r>
            <a:r>
              <a:rPr lang="ru-RU" altLang="ru-RU" b="1" dirty="0" smtClean="0"/>
              <a:t>;   б – </a:t>
            </a:r>
            <a:r>
              <a:rPr lang="ru-RU" altLang="ru-RU" b="1" dirty="0" err="1" smtClean="0"/>
              <a:t>напівкорсет</a:t>
            </a:r>
            <a:r>
              <a:rPr lang="ru-RU" altLang="ru-RU" b="1" dirty="0" smtClean="0"/>
              <a:t>;   в –  корсет;   г – пояс -труси</a:t>
            </a:r>
          </a:p>
        </p:txBody>
      </p:sp>
    </p:spTree>
    <p:extLst>
      <p:ext uri="{BB962C8B-B14F-4D97-AF65-F5344CB8AC3E}">
        <p14:creationId xmlns:p14="http://schemas.microsoft.com/office/powerpoint/2010/main" val="117524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8229600" cy="927100"/>
          </a:xfrm>
        </p:spPr>
        <p:txBody>
          <a:bodyPr/>
          <a:lstStyle/>
          <a:p>
            <a:pPr algn="ctr"/>
            <a:r>
              <a:rPr lang="ru-RU" sz="2700" i="1" dirty="0" err="1" smtClean="0"/>
              <a:t>Види</a:t>
            </a:r>
            <a:r>
              <a:rPr lang="ru-RU" sz="2700" i="1" dirty="0" smtClean="0"/>
              <a:t> </a:t>
            </a:r>
            <a:r>
              <a:rPr lang="ru-RU" sz="2700" i="1" dirty="0" err="1" smtClean="0"/>
              <a:t>корсетних</a:t>
            </a:r>
            <a:r>
              <a:rPr lang="ru-RU" sz="2700" i="1" dirty="0" smtClean="0"/>
              <a:t> </a:t>
            </a:r>
            <a:r>
              <a:rPr lang="ru-RU" sz="2700" i="1" dirty="0" err="1" smtClean="0"/>
              <a:t>виробів</a:t>
            </a:r>
            <a:r>
              <a:rPr lang="ru-RU" sz="2700" i="1" dirty="0" smtClean="0"/>
              <a:t> </a:t>
            </a:r>
            <a:r>
              <a:rPr lang="ru-RU" sz="2700" i="1" dirty="0" err="1" smtClean="0"/>
              <a:t>корпусної</a:t>
            </a:r>
            <a:r>
              <a:rPr lang="ru-RU" sz="2700" i="1" dirty="0" smtClean="0"/>
              <a:t> </a:t>
            </a:r>
            <a:r>
              <a:rPr lang="ru-RU" sz="2700" i="1" dirty="0" err="1" smtClean="0"/>
              <a:t>групи</a:t>
            </a:r>
            <a:endParaRPr lang="ru-RU" sz="2700" i="1" dirty="0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95535" y="1772816"/>
            <a:ext cx="1778767" cy="33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2627782" y="1916816"/>
            <a:ext cx="1733528" cy="33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4854424" y="1826816"/>
            <a:ext cx="1738755" cy="34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1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7164284" y="1863234"/>
            <a:ext cx="1675374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17"/>
          <p:cNvSpPr txBox="1">
            <a:spLocks noChangeArrowheads="1"/>
          </p:cNvSpPr>
          <p:nvPr/>
        </p:nvSpPr>
        <p:spPr bwMode="gray">
          <a:xfrm>
            <a:off x="1043608" y="5867980"/>
            <a:ext cx="83056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3333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ru-RU" b="1" dirty="0"/>
              <a:t> </a:t>
            </a:r>
            <a:r>
              <a:rPr lang="ru-RU" altLang="ru-RU" b="1" dirty="0" smtClean="0"/>
              <a:t>а – </a:t>
            </a:r>
            <a:r>
              <a:rPr lang="ru-RU" altLang="ru-RU" b="1" dirty="0" err="1" smtClean="0"/>
              <a:t>грація</a:t>
            </a:r>
            <a:r>
              <a:rPr lang="ru-RU" altLang="ru-RU" b="1" dirty="0"/>
              <a:t>;</a:t>
            </a:r>
            <a:r>
              <a:rPr lang="ru-RU" altLang="ru-RU" b="1" dirty="0" smtClean="0"/>
              <a:t>    б – </a:t>
            </a:r>
            <a:r>
              <a:rPr lang="ru-RU" altLang="ru-RU" b="1" dirty="0" err="1" smtClean="0"/>
              <a:t>грація</a:t>
            </a:r>
            <a:r>
              <a:rPr lang="ru-RU" altLang="ru-RU" b="1" dirty="0" smtClean="0"/>
              <a:t>-труси;   в – </a:t>
            </a:r>
            <a:r>
              <a:rPr lang="ru-RU" altLang="ru-RU" b="1" dirty="0" err="1" smtClean="0"/>
              <a:t>грація-панталони</a:t>
            </a:r>
            <a:r>
              <a:rPr lang="ru-RU" altLang="ru-RU" b="1" dirty="0"/>
              <a:t>;</a:t>
            </a:r>
            <a:r>
              <a:rPr lang="ru-RU" altLang="ru-RU" b="1" dirty="0" smtClean="0"/>
              <a:t>    г – </a:t>
            </a:r>
            <a:r>
              <a:rPr lang="ru-RU" altLang="ru-RU" b="1" dirty="0" err="1" smtClean="0"/>
              <a:t>напівграція</a:t>
            </a:r>
            <a:endParaRPr lang="ru-RU" altLang="ru-RU" b="1" dirty="0" smtClean="0"/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gray">
          <a:xfrm>
            <a:off x="395535" y="5124675"/>
            <a:ext cx="79928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3333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ru-RU" b="1" dirty="0"/>
              <a:t> </a:t>
            </a:r>
            <a:r>
              <a:rPr lang="uk-UA" altLang="ru-RU" b="1" dirty="0" smtClean="0"/>
              <a:t>             </a:t>
            </a:r>
            <a:r>
              <a:rPr lang="uk-UA" altLang="ru-RU" sz="2000" b="1" dirty="0" smtClean="0"/>
              <a:t>а                             </a:t>
            </a:r>
            <a:r>
              <a:rPr lang="ru-RU" altLang="ru-RU" sz="2000" b="1" dirty="0" smtClean="0"/>
              <a:t>б                             в                               г</a:t>
            </a:r>
          </a:p>
        </p:txBody>
      </p:sp>
    </p:spTree>
    <p:extLst>
      <p:ext uri="{BB962C8B-B14F-4D97-AF65-F5344CB8AC3E}">
        <p14:creationId xmlns:p14="http://schemas.microsoft.com/office/powerpoint/2010/main" val="371913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AutoShape 3"/>
          <p:cNvSpPr>
            <a:spLocks noChangeArrowheads="1"/>
          </p:cNvSpPr>
          <p:nvPr/>
        </p:nvSpPr>
        <p:spPr bwMode="ltGray">
          <a:xfrm>
            <a:off x="2159000" y="2482850"/>
            <a:ext cx="5293320" cy="914400"/>
          </a:xfrm>
          <a:prstGeom prst="homePlate">
            <a:avLst>
              <a:gd name="adj" fmla="val 5155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70196"/>
                  <a:invGamma/>
                </a:schemeClr>
              </a:gs>
            </a:gsLst>
            <a:lin ang="0" scaled="1"/>
          </a:gradFill>
          <a:ln w="19050">
            <a:miter lim="800000"/>
            <a:headEnd/>
            <a:tailEnd/>
          </a:ln>
          <a:effectLst/>
          <a:scene3d>
            <a:camera prst="legacyObliqueBottomLeft"/>
            <a:lightRig rig="legacyFlat3" dir="b"/>
          </a:scene3d>
          <a:sp3d extrusionH="430200" prstMaterial="legacyMetal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grpSp>
        <p:nvGrpSpPr>
          <p:cNvPr id="86020" name="Group 4"/>
          <p:cNvGrpSpPr>
            <a:grpSpLocks/>
          </p:cNvGrpSpPr>
          <p:nvPr/>
        </p:nvGrpSpPr>
        <p:grpSpPr bwMode="auto">
          <a:xfrm>
            <a:off x="1508125" y="2452688"/>
            <a:ext cx="1130300" cy="1123950"/>
            <a:chOff x="2161" y="696"/>
            <a:chExt cx="1360" cy="1356"/>
          </a:xfrm>
        </p:grpSpPr>
        <p:grpSp>
          <p:nvGrpSpPr>
            <p:cNvPr id="86021" name="Group 5"/>
            <p:cNvGrpSpPr>
              <a:grpSpLocks/>
            </p:cNvGrpSpPr>
            <p:nvPr/>
          </p:nvGrpSpPr>
          <p:grpSpPr bwMode="auto">
            <a:xfrm>
              <a:off x="2161" y="696"/>
              <a:ext cx="1360" cy="1356"/>
              <a:chOff x="2508" y="1231"/>
              <a:chExt cx="1248" cy="1240"/>
            </a:xfrm>
          </p:grpSpPr>
          <p:sp>
            <p:nvSpPr>
              <p:cNvPr id="86022" name="Oval 6"/>
              <p:cNvSpPr>
                <a:spLocks noChangeArrowheads="1"/>
              </p:cNvSpPr>
              <p:nvPr/>
            </p:nvSpPr>
            <p:spPr bwMode="gray">
              <a:xfrm>
                <a:off x="2508" y="1231"/>
                <a:ext cx="1248" cy="1240"/>
              </a:xfrm>
              <a:prstGeom prst="ellipse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6023" name="Oval 7"/>
              <p:cNvSpPr>
                <a:spLocks noChangeArrowheads="1"/>
              </p:cNvSpPr>
              <p:nvPr/>
            </p:nvSpPr>
            <p:spPr bwMode="gray">
              <a:xfrm>
                <a:off x="2541" y="1256"/>
                <a:ext cx="1190" cy="11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2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6024" name="Oval 8"/>
              <p:cNvSpPr>
                <a:spLocks noChangeArrowheads="1"/>
              </p:cNvSpPr>
              <p:nvPr/>
            </p:nvSpPr>
            <p:spPr bwMode="gray">
              <a:xfrm>
                <a:off x="2590" y="1305"/>
                <a:ext cx="1092" cy="1092"/>
              </a:xfrm>
              <a:prstGeom prst="ellipse">
                <a:avLst/>
              </a:prstGeom>
              <a:solidFill>
                <a:srgbClr val="808080">
                  <a:alpha val="2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6025" name="Oval 9"/>
              <p:cNvSpPr>
                <a:spLocks noChangeArrowheads="1"/>
              </p:cNvSpPr>
              <p:nvPr/>
            </p:nvSpPr>
            <p:spPr bwMode="gray">
              <a:xfrm>
                <a:off x="2623" y="1330"/>
                <a:ext cx="1026" cy="1026"/>
              </a:xfrm>
              <a:prstGeom prst="ellipse">
                <a:avLst/>
              </a:prstGeom>
              <a:solidFill>
                <a:srgbClr val="808080">
                  <a:alpha val="3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6026" name="Oval 10"/>
              <p:cNvSpPr>
                <a:spLocks noChangeArrowheads="1"/>
              </p:cNvSpPr>
              <p:nvPr/>
            </p:nvSpPr>
            <p:spPr bwMode="gray">
              <a:xfrm>
                <a:off x="2637" y="1346"/>
                <a:ext cx="993" cy="99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36078"/>
                      <a:invGamma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6027" name="Oval 11"/>
            <p:cNvSpPr>
              <a:spLocks noChangeArrowheads="1"/>
            </p:cNvSpPr>
            <p:nvPr/>
          </p:nvSpPr>
          <p:spPr bwMode="gray">
            <a:xfrm>
              <a:off x="2322" y="845"/>
              <a:ext cx="1054" cy="105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chemeClr val="bg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2">
                        <a:alpha val="19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6028" name="Rectangle 12"/>
          <p:cNvSpPr>
            <a:spLocks noChangeArrowheads="1"/>
          </p:cNvSpPr>
          <p:nvPr/>
        </p:nvSpPr>
        <p:spPr bwMode="white">
          <a:xfrm>
            <a:off x="1867199" y="2730412"/>
            <a:ext cx="39786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altLang="ru-RU" sz="3000" b="1" dirty="0">
                <a:solidFill>
                  <a:srgbClr val="F8F8F8"/>
                </a:solidFill>
              </a:rPr>
              <a:t>1</a:t>
            </a:r>
            <a:endParaRPr lang="en-US" altLang="ru-RU" sz="3000" b="1" dirty="0">
              <a:solidFill>
                <a:srgbClr val="F8F8F8"/>
              </a:solidFill>
            </a:endParaRPr>
          </a:p>
        </p:txBody>
      </p:sp>
      <p:sp>
        <p:nvSpPr>
          <p:cNvPr id="86029" name="Rectangle 13"/>
          <p:cNvSpPr>
            <a:spLocks noChangeArrowheads="1"/>
          </p:cNvSpPr>
          <p:nvPr/>
        </p:nvSpPr>
        <p:spPr bwMode="auto">
          <a:xfrm>
            <a:off x="2730500" y="2720142"/>
            <a:ext cx="4145756" cy="67710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ru-RU" altLang="ru-RU" sz="2200" b="1" dirty="0" err="1" smtClean="0">
                <a:solidFill>
                  <a:srgbClr val="FFFFFF"/>
                </a:solidFill>
                <a:latin typeface="+mn-lt"/>
              </a:rPr>
              <a:t>Повинні</a:t>
            </a:r>
            <a:r>
              <a:rPr lang="ru-RU" altLang="ru-RU" sz="2200" b="1" dirty="0" smtClean="0">
                <a:solidFill>
                  <a:srgbClr val="FFFFFF"/>
                </a:solidFill>
                <a:latin typeface="+mn-lt"/>
              </a:rPr>
              <a:t> бути </a:t>
            </a:r>
            <a:r>
              <a:rPr lang="ru-RU" altLang="ru-RU" sz="2200" b="1" dirty="0" err="1" smtClean="0">
                <a:solidFill>
                  <a:srgbClr val="FFFFFF"/>
                </a:solidFill>
                <a:latin typeface="+mn-lt"/>
              </a:rPr>
              <a:t>гігієнічними</a:t>
            </a:r>
            <a:endParaRPr lang="ru-RU" altLang="ru-RU" sz="2200" b="1" dirty="0" smtClean="0">
              <a:solidFill>
                <a:srgbClr val="FFFFFF"/>
              </a:solidFill>
              <a:latin typeface="+mn-lt"/>
            </a:endParaRPr>
          </a:p>
          <a:p>
            <a:pPr eaLnBrk="0" hangingPunct="0"/>
            <a:endParaRPr lang="en-US" altLang="ru-RU" sz="1600" dirty="0">
              <a:solidFill>
                <a:srgbClr val="FFFFFF"/>
              </a:solidFill>
            </a:endParaRPr>
          </a:p>
        </p:txBody>
      </p:sp>
      <p:sp>
        <p:nvSpPr>
          <p:cNvPr id="86032" name="AutoShape 16"/>
          <p:cNvSpPr>
            <a:spLocks noChangeArrowheads="1"/>
          </p:cNvSpPr>
          <p:nvPr/>
        </p:nvSpPr>
        <p:spPr bwMode="gray">
          <a:xfrm>
            <a:off x="2159000" y="3800475"/>
            <a:ext cx="6445448" cy="914400"/>
          </a:xfrm>
          <a:prstGeom prst="homePlate">
            <a:avLst>
              <a:gd name="adj" fmla="val 51551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70196"/>
                  <a:invGamma/>
                </a:schemeClr>
              </a:gs>
            </a:gsLst>
            <a:lin ang="0" scaled="1"/>
          </a:gradFill>
          <a:ln w="19050">
            <a:miter lim="800000"/>
            <a:headEnd/>
            <a:tailEnd/>
          </a:ln>
          <a:effectLst/>
          <a:scene3d>
            <a:camera prst="legacyObliqueBottomLeft"/>
            <a:lightRig rig="legacyFlat3" dir="b"/>
          </a:scene3d>
          <a:sp3d extrusionH="430200" prstMaterial="legacyMetal">
            <a:bevelT w="13500" h="13500" prst="angle"/>
            <a:bevelB w="13500" h="13500" prst="angle"/>
            <a:extrusionClr>
              <a:schemeClr val="folHlink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grpSp>
        <p:nvGrpSpPr>
          <p:cNvPr id="86033" name="Group 17"/>
          <p:cNvGrpSpPr>
            <a:grpSpLocks/>
          </p:cNvGrpSpPr>
          <p:nvPr/>
        </p:nvGrpSpPr>
        <p:grpSpPr bwMode="auto">
          <a:xfrm>
            <a:off x="1508125" y="3770313"/>
            <a:ext cx="1130300" cy="1123950"/>
            <a:chOff x="2161" y="696"/>
            <a:chExt cx="1360" cy="1356"/>
          </a:xfrm>
        </p:grpSpPr>
        <p:grpSp>
          <p:nvGrpSpPr>
            <p:cNvPr id="86034" name="Group 18"/>
            <p:cNvGrpSpPr>
              <a:grpSpLocks/>
            </p:cNvGrpSpPr>
            <p:nvPr/>
          </p:nvGrpSpPr>
          <p:grpSpPr bwMode="auto">
            <a:xfrm>
              <a:off x="2161" y="696"/>
              <a:ext cx="1360" cy="1356"/>
              <a:chOff x="2508" y="1231"/>
              <a:chExt cx="1248" cy="1240"/>
            </a:xfrm>
          </p:grpSpPr>
          <p:sp>
            <p:nvSpPr>
              <p:cNvPr id="86035" name="Oval 19"/>
              <p:cNvSpPr>
                <a:spLocks noChangeArrowheads="1"/>
              </p:cNvSpPr>
              <p:nvPr/>
            </p:nvSpPr>
            <p:spPr bwMode="gray">
              <a:xfrm>
                <a:off x="2508" y="1231"/>
                <a:ext cx="1248" cy="1240"/>
              </a:xfrm>
              <a:prstGeom prst="ellipse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6036" name="Oval 20"/>
              <p:cNvSpPr>
                <a:spLocks noChangeArrowheads="1"/>
              </p:cNvSpPr>
              <p:nvPr/>
            </p:nvSpPr>
            <p:spPr bwMode="gray">
              <a:xfrm>
                <a:off x="2541" y="1256"/>
                <a:ext cx="1190" cy="11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2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6037" name="Oval 21"/>
              <p:cNvSpPr>
                <a:spLocks noChangeArrowheads="1"/>
              </p:cNvSpPr>
              <p:nvPr/>
            </p:nvSpPr>
            <p:spPr bwMode="gray">
              <a:xfrm>
                <a:off x="2590" y="1305"/>
                <a:ext cx="1092" cy="1092"/>
              </a:xfrm>
              <a:prstGeom prst="ellipse">
                <a:avLst/>
              </a:prstGeom>
              <a:solidFill>
                <a:srgbClr val="808080">
                  <a:alpha val="2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6038" name="Oval 22"/>
              <p:cNvSpPr>
                <a:spLocks noChangeArrowheads="1"/>
              </p:cNvSpPr>
              <p:nvPr/>
            </p:nvSpPr>
            <p:spPr bwMode="gray">
              <a:xfrm>
                <a:off x="2623" y="1330"/>
                <a:ext cx="1026" cy="1026"/>
              </a:xfrm>
              <a:prstGeom prst="ellipse">
                <a:avLst/>
              </a:prstGeom>
              <a:solidFill>
                <a:srgbClr val="808080">
                  <a:alpha val="3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6039" name="Oval 23"/>
              <p:cNvSpPr>
                <a:spLocks noChangeArrowheads="1"/>
              </p:cNvSpPr>
              <p:nvPr/>
            </p:nvSpPr>
            <p:spPr bwMode="gray">
              <a:xfrm>
                <a:off x="2637" y="1346"/>
                <a:ext cx="993" cy="99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36078"/>
                      <a:invGamma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6040" name="Oval 24"/>
            <p:cNvSpPr>
              <a:spLocks noChangeArrowheads="1"/>
            </p:cNvSpPr>
            <p:nvPr/>
          </p:nvSpPr>
          <p:spPr bwMode="gray">
            <a:xfrm>
              <a:off x="2322" y="845"/>
              <a:ext cx="1054" cy="1054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chemeClr val="bg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2">
                        <a:alpha val="19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6041" name="Rectangle 25"/>
          <p:cNvSpPr>
            <a:spLocks noChangeArrowheads="1"/>
          </p:cNvSpPr>
          <p:nvPr/>
        </p:nvSpPr>
        <p:spPr bwMode="white">
          <a:xfrm>
            <a:off x="1859986" y="4039900"/>
            <a:ext cx="41229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altLang="ru-RU" sz="3200" b="1" dirty="0" smtClean="0">
                <a:solidFill>
                  <a:srgbClr val="F8F8F8"/>
                </a:solidFill>
              </a:rPr>
              <a:t>2</a:t>
            </a:r>
            <a:endParaRPr lang="en-US" altLang="ru-RU" sz="3200" b="1" dirty="0">
              <a:solidFill>
                <a:srgbClr val="F8F8F8"/>
              </a:solidFill>
            </a:endParaRPr>
          </a:p>
        </p:txBody>
      </p:sp>
      <p:sp>
        <p:nvSpPr>
          <p:cNvPr id="86042" name="Rectangle 26"/>
          <p:cNvSpPr>
            <a:spLocks noChangeArrowheads="1"/>
          </p:cNvSpPr>
          <p:nvPr/>
        </p:nvSpPr>
        <p:spPr bwMode="auto">
          <a:xfrm>
            <a:off x="2541516" y="4037767"/>
            <a:ext cx="5918915" cy="66172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ru-RU" altLang="ru-RU" sz="2100" b="1" dirty="0" err="1" smtClean="0">
                <a:solidFill>
                  <a:srgbClr val="FFFFFF"/>
                </a:solidFill>
              </a:rPr>
              <a:t>Зручними</a:t>
            </a:r>
            <a:r>
              <a:rPr lang="ru-RU" altLang="ru-RU" sz="2100" b="1" dirty="0" smtClean="0">
                <a:solidFill>
                  <a:srgbClr val="FFFFFF"/>
                </a:solidFill>
              </a:rPr>
              <a:t> і </a:t>
            </a:r>
            <a:r>
              <a:rPr lang="ru-RU" altLang="ru-RU" sz="2100" b="1" dirty="0" err="1" smtClean="0">
                <a:solidFill>
                  <a:srgbClr val="FFFFFF"/>
                </a:solidFill>
              </a:rPr>
              <a:t>комфортними</a:t>
            </a:r>
            <a:r>
              <a:rPr lang="ru-RU" altLang="ru-RU" sz="2100" b="1" dirty="0" smtClean="0">
                <a:solidFill>
                  <a:srgbClr val="FFFFFF"/>
                </a:solidFill>
              </a:rPr>
              <a:t> при </a:t>
            </a:r>
            <a:r>
              <a:rPr lang="ru-RU" altLang="ru-RU" sz="2100" b="1" dirty="0" err="1" smtClean="0">
                <a:solidFill>
                  <a:srgbClr val="FFFFFF"/>
                </a:solidFill>
              </a:rPr>
              <a:t>експлуатації</a:t>
            </a:r>
            <a:r>
              <a:rPr lang="ru-RU" altLang="ru-RU" sz="2100" b="1" dirty="0" smtClean="0">
                <a:solidFill>
                  <a:srgbClr val="FFFFFF"/>
                </a:solidFill>
              </a:rPr>
              <a:t> </a:t>
            </a:r>
          </a:p>
          <a:p>
            <a:pPr eaLnBrk="0" hangingPunct="0"/>
            <a:endParaRPr lang="en-US" altLang="ru-RU" sz="1600" dirty="0">
              <a:solidFill>
                <a:srgbClr val="FFFFFF"/>
              </a:solidFill>
            </a:endParaRPr>
          </a:p>
        </p:txBody>
      </p:sp>
      <p:sp>
        <p:nvSpPr>
          <p:cNvPr id="86045" name="AutoShape 29"/>
          <p:cNvSpPr>
            <a:spLocks noChangeArrowheads="1"/>
          </p:cNvSpPr>
          <p:nvPr/>
        </p:nvSpPr>
        <p:spPr bwMode="ltGray">
          <a:xfrm>
            <a:off x="2159000" y="5154613"/>
            <a:ext cx="6877496" cy="914400"/>
          </a:xfrm>
          <a:prstGeom prst="homePlate">
            <a:avLst>
              <a:gd name="adj" fmla="val 51551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70196"/>
                  <a:invGamma/>
                </a:schemeClr>
              </a:gs>
            </a:gsLst>
            <a:lin ang="0" scaled="1"/>
          </a:gradFill>
          <a:ln w="19050">
            <a:miter lim="800000"/>
            <a:headEnd/>
            <a:tailEnd/>
          </a:ln>
          <a:effectLst/>
          <a:scene3d>
            <a:camera prst="legacyObliqueBottomLeft"/>
            <a:lightRig rig="legacyFlat3" dir="b"/>
          </a:scene3d>
          <a:sp3d extrusionH="430200" prstMaterial="legacyMetal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grpSp>
        <p:nvGrpSpPr>
          <p:cNvPr id="86046" name="Group 30"/>
          <p:cNvGrpSpPr>
            <a:grpSpLocks/>
          </p:cNvGrpSpPr>
          <p:nvPr/>
        </p:nvGrpSpPr>
        <p:grpSpPr bwMode="auto">
          <a:xfrm>
            <a:off x="1508125" y="5124450"/>
            <a:ext cx="1130300" cy="1123950"/>
            <a:chOff x="2161" y="696"/>
            <a:chExt cx="1360" cy="1356"/>
          </a:xfrm>
        </p:grpSpPr>
        <p:grpSp>
          <p:nvGrpSpPr>
            <p:cNvPr id="86047" name="Group 31"/>
            <p:cNvGrpSpPr>
              <a:grpSpLocks/>
            </p:cNvGrpSpPr>
            <p:nvPr/>
          </p:nvGrpSpPr>
          <p:grpSpPr bwMode="auto">
            <a:xfrm>
              <a:off x="2161" y="696"/>
              <a:ext cx="1360" cy="1356"/>
              <a:chOff x="2508" y="1231"/>
              <a:chExt cx="1248" cy="1240"/>
            </a:xfrm>
          </p:grpSpPr>
          <p:sp>
            <p:nvSpPr>
              <p:cNvPr id="86048" name="Oval 32"/>
              <p:cNvSpPr>
                <a:spLocks noChangeArrowheads="1"/>
              </p:cNvSpPr>
              <p:nvPr/>
            </p:nvSpPr>
            <p:spPr bwMode="gray">
              <a:xfrm>
                <a:off x="2508" y="1231"/>
                <a:ext cx="1248" cy="1240"/>
              </a:xfrm>
              <a:prstGeom prst="ellipse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6049" name="Oval 33"/>
              <p:cNvSpPr>
                <a:spLocks noChangeArrowheads="1"/>
              </p:cNvSpPr>
              <p:nvPr/>
            </p:nvSpPr>
            <p:spPr bwMode="gray">
              <a:xfrm>
                <a:off x="2541" y="1256"/>
                <a:ext cx="1190" cy="11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2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6050" name="Oval 34"/>
              <p:cNvSpPr>
                <a:spLocks noChangeArrowheads="1"/>
              </p:cNvSpPr>
              <p:nvPr/>
            </p:nvSpPr>
            <p:spPr bwMode="gray">
              <a:xfrm>
                <a:off x="2590" y="1305"/>
                <a:ext cx="1092" cy="1092"/>
              </a:xfrm>
              <a:prstGeom prst="ellipse">
                <a:avLst/>
              </a:prstGeom>
              <a:solidFill>
                <a:srgbClr val="808080">
                  <a:alpha val="2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6051" name="Oval 35"/>
              <p:cNvSpPr>
                <a:spLocks noChangeArrowheads="1"/>
              </p:cNvSpPr>
              <p:nvPr/>
            </p:nvSpPr>
            <p:spPr bwMode="gray">
              <a:xfrm>
                <a:off x="2623" y="1330"/>
                <a:ext cx="1026" cy="1026"/>
              </a:xfrm>
              <a:prstGeom prst="ellipse">
                <a:avLst/>
              </a:prstGeom>
              <a:solidFill>
                <a:srgbClr val="808080">
                  <a:alpha val="3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6052" name="Oval 36"/>
              <p:cNvSpPr>
                <a:spLocks noChangeArrowheads="1"/>
              </p:cNvSpPr>
              <p:nvPr/>
            </p:nvSpPr>
            <p:spPr bwMode="gray">
              <a:xfrm>
                <a:off x="2637" y="1346"/>
                <a:ext cx="993" cy="99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36078"/>
                      <a:invGamma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6053" name="Oval 37"/>
            <p:cNvSpPr>
              <a:spLocks noChangeArrowheads="1"/>
            </p:cNvSpPr>
            <p:nvPr/>
          </p:nvSpPr>
          <p:spPr bwMode="gray">
            <a:xfrm>
              <a:off x="2322" y="845"/>
              <a:ext cx="1054" cy="105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chemeClr val="bg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2">
                        <a:alpha val="19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6054" name="Rectangle 38"/>
          <p:cNvSpPr>
            <a:spLocks noChangeArrowheads="1"/>
          </p:cNvSpPr>
          <p:nvPr/>
        </p:nvSpPr>
        <p:spPr bwMode="white">
          <a:xfrm>
            <a:off x="1859986" y="5394037"/>
            <a:ext cx="41229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altLang="ru-RU" sz="3200" b="1" dirty="0" smtClean="0">
                <a:solidFill>
                  <a:srgbClr val="F8F8F8"/>
                </a:solidFill>
              </a:rPr>
              <a:t>3</a:t>
            </a:r>
            <a:endParaRPr lang="en-US" altLang="ru-RU" sz="3200" b="1" dirty="0">
              <a:solidFill>
                <a:srgbClr val="F8F8F8"/>
              </a:solidFill>
            </a:endParaRPr>
          </a:p>
        </p:txBody>
      </p:sp>
      <p:sp>
        <p:nvSpPr>
          <p:cNvPr id="86055" name="Rectangle 39"/>
          <p:cNvSpPr>
            <a:spLocks noChangeArrowheads="1"/>
          </p:cNvSpPr>
          <p:nvPr/>
        </p:nvSpPr>
        <p:spPr bwMode="auto">
          <a:xfrm>
            <a:off x="2730500" y="5259154"/>
            <a:ext cx="5945956" cy="769441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ru-RU" altLang="ru-RU" sz="2200" b="1" dirty="0" err="1">
                <a:solidFill>
                  <a:srgbClr val="FFFFFF"/>
                </a:solidFill>
                <a:latin typeface="+mn-lt"/>
              </a:rPr>
              <a:t>С</a:t>
            </a:r>
            <a:r>
              <a:rPr lang="ru-RU" altLang="ru-RU" sz="2200" b="1" dirty="0" err="1" smtClean="0">
                <a:solidFill>
                  <a:srgbClr val="FFFFFF"/>
                </a:solidFill>
                <a:latin typeface="+mn-lt"/>
              </a:rPr>
              <a:t>воїми</a:t>
            </a:r>
            <a:r>
              <a:rPr lang="ru-RU" altLang="ru-RU" sz="2200" b="1" dirty="0" smtClean="0">
                <a:solidFill>
                  <a:srgbClr val="FFFFFF"/>
                </a:solidFill>
                <a:latin typeface="+mn-lt"/>
              </a:rPr>
              <a:t> </a:t>
            </a:r>
            <a:r>
              <a:rPr lang="ru-RU" altLang="ru-RU" sz="2200" b="1" dirty="0" err="1" smtClean="0">
                <a:solidFill>
                  <a:srgbClr val="FFFFFF"/>
                </a:solidFill>
                <a:latin typeface="+mn-lt"/>
              </a:rPr>
              <a:t>розмірами</a:t>
            </a:r>
            <a:r>
              <a:rPr lang="ru-RU" altLang="ru-RU" sz="2200" b="1" dirty="0" smtClean="0">
                <a:solidFill>
                  <a:srgbClr val="FFFFFF"/>
                </a:solidFill>
                <a:latin typeface="+mn-lt"/>
              </a:rPr>
              <a:t> і формою </a:t>
            </a:r>
            <a:r>
              <a:rPr lang="ru-RU" altLang="ru-RU" sz="2200" b="1" dirty="0" err="1" smtClean="0">
                <a:solidFill>
                  <a:srgbClr val="FFFFFF"/>
                </a:solidFill>
                <a:latin typeface="+mn-lt"/>
              </a:rPr>
              <a:t>відповідати</a:t>
            </a:r>
            <a:r>
              <a:rPr lang="ru-RU" altLang="ru-RU" sz="2200" b="1" dirty="0" smtClean="0">
                <a:solidFill>
                  <a:srgbClr val="FFFFFF"/>
                </a:solidFill>
                <a:latin typeface="+mn-lt"/>
              </a:rPr>
              <a:t> </a:t>
            </a:r>
            <a:r>
              <a:rPr lang="ru-RU" altLang="ru-RU" sz="2200" b="1" dirty="0" err="1" smtClean="0">
                <a:solidFill>
                  <a:srgbClr val="FFFFFF"/>
                </a:solidFill>
                <a:latin typeface="+mn-lt"/>
              </a:rPr>
              <a:t>розмірам</a:t>
            </a:r>
            <a:r>
              <a:rPr lang="ru-RU" altLang="ru-RU" sz="2200" b="1" dirty="0" smtClean="0">
                <a:solidFill>
                  <a:srgbClr val="FFFFFF"/>
                </a:solidFill>
                <a:latin typeface="+mn-lt"/>
              </a:rPr>
              <a:t> і </a:t>
            </a:r>
            <a:r>
              <a:rPr lang="ru-RU" altLang="ru-RU" sz="2200" b="1" dirty="0" err="1" smtClean="0">
                <a:solidFill>
                  <a:srgbClr val="FFFFFF"/>
                </a:solidFill>
                <a:latin typeface="+mn-lt"/>
              </a:rPr>
              <a:t>формі</a:t>
            </a:r>
            <a:r>
              <a:rPr lang="ru-RU" altLang="ru-RU" sz="2200" b="1" dirty="0" smtClean="0">
                <a:solidFill>
                  <a:srgbClr val="FFFFFF"/>
                </a:solidFill>
                <a:latin typeface="+mn-lt"/>
              </a:rPr>
              <a:t> </a:t>
            </a:r>
            <a:r>
              <a:rPr lang="ru-RU" altLang="ru-RU" sz="2200" b="1" dirty="0" err="1" smtClean="0">
                <a:solidFill>
                  <a:srgbClr val="FFFFFF"/>
                </a:solidFill>
                <a:latin typeface="+mn-lt"/>
              </a:rPr>
              <a:t>жіночого</a:t>
            </a:r>
            <a:r>
              <a:rPr lang="ru-RU" altLang="ru-RU" sz="2200" b="1" dirty="0" smtClean="0">
                <a:solidFill>
                  <a:srgbClr val="FFFFFF"/>
                </a:solidFill>
                <a:latin typeface="+mn-lt"/>
              </a:rPr>
              <a:t> </a:t>
            </a:r>
            <a:r>
              <a:rPr lang="ru-RU" altLang="ru-RU" sz="2200" b="1" dirty="0" err="1" smtClean="0">
                <a:solidFill>
                  <a:srgbClr val="FFFFFF"/>
                </a:solidFill>
                <a:latin typeface="+mn-lt"/>
              </a:rPr>
              <a:t>тіла</a:t>
            </a:r>
            <a:endParaRPr lang="ru-RU" altLang="ru-RU" sz="2200" b="1" dirty="0" smtClean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86057" name="Rectangle 41"/>
          <p:cNvSpPr>
            <a:spLocks noGrp="1" noChangeArrowheads="1"/>
          </p:cNvSpPr>
          <p:nvPr>
            <p:ph type="title"/>
          </p:nvPr>
        </p:nvSpPr>
        <p:spPr>
          <a:xfrm>
            <a:off x="230832" y="980728"/>
            <a:ext cx="8229600" cy="927100"/>
          </a:xfrm>
        </p:spPr>
        <p:txBody>
          <a:bodyPr/>
          <a:lstStyle/>
          <a:p>
            <a:r>
              <a:rPr lang="ru-RU" altLang="ru-RU" sz="4200" dirty="0" err="1"/>
              <a:t>В</a:t>
            </a:r>
            <a:r>
              <a:rPr lang="ru-RU" altLang="ru-RU" sz="4200" dirty="0" err="1" smtClean="0"/>
              <a:t>имоги</a:t>
            </a:r>
            <a:r>
              <a:rPr lang="ru-RU" altLang="ru-RU" sz="4200" dirty="0" smtClean="0"/>
              <a:t> до </a:t>
            </a:r>
            <a:r>
              <a:rPr lang="ru-RU" altLang="ru-RU" sz="4200" dirty="0" err="1" smtClean="0"/>
              <a:t>корсетних</a:t>
            </a:r>
            <a:r>
              <a:rPr lang="ru-RU" altLang="ru-RU" sz="4200" dirty="0" smtClean="0"/>
              <a:t> </a:t>
            </a:r>
            <a:r>
              <a:rPr lang="ru-RU" altLang="ru-RU" sz="4200" dirty="0" err="1" smtClean="0"/>
              <a:t>виробів</a:t>
            </a:r>
            <a:endParaRPr lang="en-US" altLang="ru-RU" sz="4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229600" cy="927100"/>
          </a:xfrm>
        </p:spPr>
        <p:txBody>
          <a:bodyPr/>
          <a:lstStyle/>
          <a:p>
            <a:r>
              <a:rPr lang="uk-UA" sz="3800" dirty="0" smtClean="0"/>
              <a:t>Список використаних джерел</a:t>
            </a:r>
            <a:endParaRPr lang="ru-RU" sz="3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5864" y="1844824"/>
            <a:ext cx="8798624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1. </a:t>
            </a:r>
            <a:r>
              <a:rPr lang="ru-RU" sz="2000" dirty="0" err="1" smtClean="0"/>
              <a:t>Дорчинская</a:t>
            </a:r>
            <a:r>
              <a:rPr lang="ru-RU" sz="2000" dirty="0" smtClean="0"/>
              <a:t> </a:t>
            </a:r>
            <a:r>
              <a:rPr lang="ru-RU" sz="2000" dirty="0"/>
              <a:t>Т. Й. Швейная справа. – К.: </a:t>
            </a:r>
            <a:r>
              <a:rPr lang="ru-RU" sz="2000" dirty="0" err="1" smtClean="0"/>
              <a:t>Освіта</a:t>
            </a:r>
            <a:r>
              <a:rPr lang="ru-RU" sz="2000" smtClean="0"/>
              <a:t>., 2000</a:t>
            </a:r>
            <a:r>
              <a:rPr lang="ru-RU" sz="2000" dirty="0"/>
              <a:t>. – 134 с</a:t>
            </a:r>
            <a:r>
              <a:rPr lang="ru-RU" sz="2000" dirty="0" smtClean="0"/>
              <a:t>.</a:t>
            </a: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2. Климчук </a:t>
            </a:r>
            <a:r>
              <a:rPr lang="ru-RU" sz="2000" dirty="0"/>
              <a:t>Л. В. </a:t>
            </a:r>
            <a:r>
              <a:rPr lang="ru-RU" sz="2000" dirty="0" err="1"/>
              <a:t>Швейна</a:t>
            </a:r>
            <a:r>
              <a:rPr lang="ru-RU" sz="2000" dirty="0"/>
              <a:t> справа. </a:t>
            </a:r>
            <a:r>
              <a:rPr lang="ru-RU" sz="2000" dirty="0" smtClean="0"/>
              <a:t>– К</a:t>
            </a:r>
            <a:r>
              <a:rPr lang="ru-RU" sz="2000" dirty="0"/>
              <a:t>.: </a:t>
            </a:r>
            <a:r>
              <a:rPr lang="ru-RU" sz="2000" dirty="0" err="1"/>
              <a:t>Освіта</a:t>
            </a:r>
            <a:r>
              <a:rPr lang="ru-RU" sz="2000" dirty="0"/>
              <a:t>, </a:t>
            </a:r>
            <a:r>
              <a:rPr lang="ru-RU" sz="2000" dirty="0" smtClean="0"/>
              <a:t>2001</a:t>
            </a:r>
            <a:r>
              <a:rPr lang="ru-RU" sz="2000" dirty="0"/>
              <a:t>. – 176 с</a:t>
            </a:r>
            <a:r>
              <a:rPr lang="ru-RU" sz="2000" dirty="0" smtClean="0"/>
              <a:t>.</a:t>
            </a: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3. Мацкевич </a:t>
            </a:r>
            <a:r>
              <a:rPr lang="ru-RU" sz="2000" dirty="0"/>
              <a:t>Т. И. Азбука кройки и шитья. – Минск: ООО «МСТ», 2000. </a:t>
            </a:r>
            <a:r>
              <a:rPr lang="ru-RU" sz="2000" dirty="0" smtClean="0"/>
              <a:t>–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</a:t>
            </a:r>
            <a:r>
              <a:rPr lang="ru-RU" sz="2000" dirty="0"/>
              <a:t>335 с</a:t>
            </a:r>
            <a:r>
              <a:rPr lang="ru-RU" sz="2000" dirty="0" smtClean="0"/>
              <a:t>.</a:t>
            </a: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4. </a:t>
            </a:r>
            <a:r>
              <a:rPr lang="ru-RU" sz="2000" dirty="0" err="1" smtClean="0"/>
              <a:t>Янчевская</a:t>
            </a:r>
            <a:r>
              <a:rPr lang="ru-RU" sz="2000" dirty="0" smtClean="0"/>
              <a:t> </a:t>
            </a:r>
            <a:r>
              <a:rPr lang="ru-RU" sz="2000" dirty="0"/>
              <a:t>Е. А., Тимашева З. Н. Конструирование и особенности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изготовления </a:t>
            </a:r>
            <a:r>
              <a:rPr lang="ru-RU" sz="2000" dirty="0"/>
              <a:t>легкой одежды сложных форм. – М.: Лёгкая и пищевая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индустрия</a:t>
            </a:r>
            <a:r>
              <a:rPr lang="ru-RU" sz="2000" dirty="0"/>
              <a:t>, </a:t>
            </a:r>
            <a:r>
              <a:rPr lang="ru-RU" sz="2000" dirty="0" smtClean="0"/>
              <a:t>2011</a:t>
            </a:r>
            <a:r>
              <a:rPr lang="ru-RU" sz="2000" dirty="0"/>
              <a:t>. – 396 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3176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988840"/>
            <a:ext cx="8352928" cy="2808312"/>
          </a:xfrm>
        </p:spPr>
        <p:txBody>
          <a:bodyPr/>
          <a:lstStyle/>
          <a:p>
            <a:pPr marL="0" indent="0">
              <a:spcBef>
                <a:spcPct val="0"/>
              </a:spcBef>
              <a:buSzPct val="90000"/>
              <a:buNone/>
            </a:pPr>
            <a:r>
              <a:rPr lang="ru-RU" altLang="ru-RU" sz="4400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Мета </a:t>
            </a:r>
            <a:r>
              <a:rPr lang="ru-RU" altLang="ru-RU" sz="4400" b="1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уроку</a:t>
            </a:r>
            <a:r>
              <a:rPr lang="ru-RU" altLang="ru-RU" sz="4400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</a:t>
            </a:r>
            <a:endParaRPr lang="ru-RU" altLang="ru-RU" b="1" dirty="0" smtClean="0"/>
          </a:p>
          <a:p>
            <a:pPr marL="0" indent="0">
              <a:buSzPct val="90000"/>
              <a:buNone/>
            </a:pPr>
            <a:r>
              <a:rPr lang="ru-RU" altLang="ru-RU" b="1" dirty="0" err="1" smtClean="0"/>
              <a:t>засвоїти</a:t>
            </a:r>
            <a:r>
              <a:rPr lang="ru-RU" altLang="ru-RU" b="1" dirty="0" smtClean="0"/>
              <a:t> </a:t>
            </a:r>
            <a:r>
              <a:rPr lang="ru-RU" altLang="ru-RU" b="1" dirty="0" err="1" smtClean="0"/>
              <a:t>знання</a:t>
            </a:r>
            <a:r>
              <a:rPr lang="ru-RU" altLang="ru-RU" b="1" dirty="0" smtClean="0"/>
              <a:t> про </a:t>
            </a:r>
            <a:r>
              <a:rPr lang="ru-RU" altLang="ru-RU" b="1" dirty="0" err="1" smtClean="0"/>
              <a:t>класифікацію</a:t>
            </a:r>
            <a:r>
              <a:rPr lang="ru-RU" altLang="ru-RU" b="1" dirty="0" smtClean="0"/>
              <a:t> </a:t>
            </a:r>
            <a:r>
              <a:rPr lang="ru-RU" altLang="ru-RU" b="1" dirty="0" err="1" smtClean="0"/>
              <a:t>корсетних</a:t>
            </a:r>
            <a:r>
              <a:rPr lang="ru-RU" altLang="ru-RU" b="1" dirty="0" smtClean="0"/>
              <a:t> </a:t>
            </a:r>
            <a:r>
              <a:rPr lang="ru-RU" altLang="ru-RU" b="1" dirty="0" err="1" smtClean="0"/>
              <a:t>виробів</a:t>
            </a:r>
            <a:r>
              <a:rPr lang="ru-RU" altLang="ru-RU" b="1" dirty="0" smtClean="0"/>
              <a:t>, </a:t>
            </a:r>
            <a:r>
              <a:rPr lang="ru-RU" altLang="ru-RU" b="1" dirty="0" err="1" smtClean="0"/>
              <a:t>їх</a:t>
            </a:r>
            <a:r>
              <a:rPr lang="ru-RU" altLang="ru-RU" b="1" dirty="0" smtClean="0"/>
              <a:t> характеристику, </a:t>
            </a:r>
            <a:r>
              <a:rPr lang="ru-RU" altLang="ru-RU" b="1" dirty="0" err="1" smtClean="0"/>
              <a:t>вимоги</a:t>
            </a:r>
            <a:r>
              <a:rPr lang="ru-RU" altLang="ru-RU" b="1" dirty="0" smtClean="0"/>
              <a:t> до </a:t>
            </a:r>
            <a:r>
              <a:rPr lang="ru-RU" altLang="ru-RU" b="1" dirty="0" err="1" smtClean="0"/>
              <a:t>вказаного</a:t>
            </a:r>
            <a:r>
              <a:rPr lang="ru-RU" altLang="ru-RU" b="1" dirty="0" smtClean="0"/>
              <a:t> </a:t>
            </a:r>
            <a:r>
              <a:rPr lang="ru-RU" altLang="ru-RU" b="1" dirty="0" err="1" smtClean="0"/>
              <a:t>асортиенту</a:t>
            </a:r>
            <a:endParaRPr lang="ru-RU" altLang="ru-RU" b="1" dirty="0"/>
          </a:p>
          <a:p>
            <a:pPr marL="0" indent="0">
              <a:buSzPct val="90000"/>
              <a:buNone/>
            </a:pPr>
            <a:endParaRPr lang="uk-UA" altLang="ru-RU" sz="2800" b="1" dirty="0" smtClean="0"/>
          </a:p>
          <a:p>
            <a:pPr marL="0" indent="0">
              <a:buSzPct val="90000"/>
              <a:buNone/>
            </a:pPr>
            <a:endParaRPr lang="uk-UA" altLang="ru-RU" sz="2800" b="1" dirty="0" smtClean="0"/>
          </a:p>
          <a:p>
            <a:pPr marL="0" indent="0">
              <a:buSzPct val="90000"/>
              <a:buNone/>
            </a:pPr>
            <a:endParaRPr lang="ru-RU" altLang="ru-RU" sz="2800" b="1" dirty="0" smtClean="0"/>
          </a:p>
          <a:p>
            <a:pPr marL="0" indent="0">
              <a:buSzPct val="90000"/>
              <a:buNone/>
            </a:pPr>
            <a:endParaRPr lang="en-US" alt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568952" cy="5328592"/>
          </a:xfrm>
        </p:spPr>
        <p:txBody>
          <a:bodyPr/>
          <a:lstStyle/>
          <a:p>
            <a:r>
              <a:rPr lang="ru-RU" sz="4800" dirty="0" err="1" smtClean="0"/>
              <a:t>Корсетні</a:t>
            </a:r>
            <a:r>
              <a:rPr lang="ru-RU" sz="4800" dirty="0" smtClean="0"/>
              <a:t> </a:t>
            </a:r>
            <a:r>
              <a:rPr lang="ru-RU" sz="4800" dirty="0" err="1" smtClean="0"/>
              <a:t>вироби</a:t>
            </a:r>
            <a:r>
              <a:rPr lang="ru-RU" sz="4800" dirty="0" smtClean="0"/>
              <a:t> </a:t>
            </a:r>
            <a:r>
              <a:rPr lang="ru-RU" sz="3200" dirty="0" smtClean="0">
                <a:solidFill>
                  <a:schemeClr val="tx1"/>
                </a:solidFill>
                <a:latin typeface="+mn-lt"/>
              </a:rPr>
              <a:t>– </a:t>
            </a:r>
            <a:r>
              <a:rPr lang="ru-RU" sz="3200" dirty="0" err="1" smtClean="0">
                <a:solidFill>
                  <a:schemeClr val="tx1"/>
                </a:solidFill>
                <a:latin typeface="+mn-lt"/>
              </a:rPr>
              <a:t>це</a:t>
            </a:r>
            <a:r>
              <a:rPr lang="ru-RU" sz="32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предмети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жіночого</a:t>
            </a:r>
            <a:r>
              <a:rPr lang="ru-RU" sz="3200" dirty="0">
                <a:solidFill>
                  <a:schemeClr val="tx1"/>
                </a:solidFill>
              </a:rPr>
              <a:t> туалету, </a:t>
            </a:r>
            <a:r>
              <a:rPr lang="ru-RU" sz="3200" dirty="0" err="1">
                <a:solidFill>
                  <a:schemeClr val="tx1"/>
                </a:solidFill>
              </a:rPr>
              <a:t>які</a:t>
            </a:r>
            <a:r>
              <a:rPr lang="ru-RU" sz="3200" dirty="0">
                <a:solidFill>
                  <a:schemeClr val="tx1"/>
                </a:solidFill>
              </a:rPr>
              <a:t> в </a:t>
            </a:r>
            <a:r>
              <a:rPr lang="ru-RU" sz="3200" dirty="0" err="1">
                <a:solidFill>
                  <a:schemeClr val="tx1"/>
                </a:solidFill>
              </a:rPr>
              <a:t>тій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чи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іншій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мірі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визначають</a:t>
            </a:r>
            <a:r>
              <a:rPr lang="ru-RU" sz="3200" dirty="0">
                <a:solidFill>
                  <a:schemeClr val="tx1"/>
                </a:solidFill>
              </a:rPr>
              <a:t> форму і </a:t>
            </a:r>
            <a:r>
              <a:rPr lang="ru-RU" sz="3200" dirty="0" err="1">
                <a:solidFill>
                  <a:schemeClr val="tx1"/>
                </a:solidFill>
              </a:rPr>
              <a:t>розміри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окремих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ділянок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жіночого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тіла</a:t>
            </a:r>
            <a:r>
              <a:rPr lang="ru-RU" sz="3200" dirty="0">
                <a:solidFill>
                  <a:schemeClr val="tx1"/>
                </a:solidFill>
              </a:rPr>
              <a:t>, як то груди </a:t>
            </a:r>
            <a:r>
              <a:rPr lang="ru-RU" sz="3200" dirty="0" err="1">
                <a:solidFill>
                  <a:schemeClr val="tx1"/>
                </a:solidFill>
              </a:rPr>
              <a:t>або</a:t>
            </a:r>
            <a:r>
              <a:rPr lang="ru-RU" sz="3200" dirty="0">
                <a:solidFill>
                  <a:schemeClr val="tx1"/>
                </a:solidFill>
              </a:rPr>
              <a:t> стегна.</a:t>
            </a:r>
            <a:br>
              <a:rPr lang="ru-RU" sz="3200" dirty="0">
                <a:solidFill>
                  <a:schemeClr val="tx1"/>
                </a:solidFill>
              </a:rPr>
            </a:br>
            <a:endParaRPr lang="ru-RU" sz="32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2069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691" y="980728"/>
            <a:ext cx="8964488" cy="927100"/>
          </a:xfrm>
        </p:spPr>
        <p:txBody>
          <a:bodyPr/>
          <a:lstStyle/>
          <a:p>
            <a:r>
              <a:rPr lang="uk-UA" altLang="ru-RU" sz="4200" dirty="0" smtClean="0"/>
              <a:t>Корсетні вироби класифікують:</a:t>
            </a:r>
            <a:endParaRPr lang="en-US" altLang="ru-RU" sz="4200" dirty="0"/>
          </a:p>
        </p:txBody>
      </p:sp>
      <p:pic>
        <p:nvPicPr>
          <p:cNvPr id="60419" name="Picture 3" descr="RY_circl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2444989"/>
            <a:ext cx="2318518" cy="246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0" name="Picture 4" descr="LB_circl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43" y="2475151"/>
            <a:ext cx="2419548" cy="240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1" name="Picture 5" descr="O_chevron001"/>
          <p:cNvPicPr>
            <a:picLocks noChangeAspect="1" noChangeArrowheads="1"/>
          </p:cNvPicPr>
          <p:nvPr/>
        </p:nvPicPr>
        <p:blipFill>
          <a:blip r:embed="rId5">
            <a:lum bright="6000" contrast="4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841" y="3469932"/>
            <a:ext cx="517525" cy="58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2" name="Picture 6" descr="O_chevron001"/>
          <p:cNvPicPr>
            <a:picLocks noChangeAspect="1" noChangeArrowheads="1"/>
          </p:cNvPicPr>
          <p:nvPr/>
        </p:nvPicPr>
        <p:blipFill>
          <a:blip r:embed="rId5">
            <a:lum bright="6000" contrast="4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163" y="3469932"/>
            <a:ext cx="517525" cy="58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3" name="Picture 7" descr="YG_circle0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00" y="2444989"/>
            <a:ext cx="2481263" cy="246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4" name="Text Box 8"/>
          <p:cNvSpPr txBox="1">
            <a:spLocks noChangeArrowheads="1"/>
          </p:cNvSpPr>
          <p:nvPr/>
        </p:nvSpPr>
        <p:spPr bwMode="gray">
          <a:xfrm>
            <a:off x="403830" y="3322301"/>
            <a:ext cx="19225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uk-UA" altLang="ru-RU" b="1" dirty="0" smtClean="0"/>
              <a:t>За призначенням</a:t>
            </a:r>
            <a:endParaRPr lang="en-US" altLang="ru-RU" b="1" dirty="0"/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gray">
          <a:xfrm>
            <a:off x="3697287" y="3291591"/>
            <a:ext cx="16144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uk-UA" altLang="ru-RU" b="1" dirty="0" smtClean="0"/>
              <a:t>За видом матеріалу</a:t>
            </a:r>
            <a:endParaRPr lang="en-US" altLang="ru-RU" b="1" dirty="0"/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gray">
          <a:xfrm>
            <a:off x="6644735" y="3083937"/>
            <a:ext cx="174492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uk-UA" altLang="ru-RU" b="1" dirty="0" smtClean="0"/>
              <a:t>За формотвор-ними ділянками</a:t>
            </a:r>
            <a:endParaRPr lang="en-US" alt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5" name="Picture 3" descr="light_shadow_m"/>
          <p:cNvPicPr>
            <a:picLocks noChangeAspect="1" noChangeArrowheads="1"/>
          </p:cNvPicPr>
          <p:nvPr/>
        </p:nvPicPr>
        <p:blipFill>
          <a:blip r:embed="rId2">
            <a:lum bright="-48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18864">
            <a:off x="1345406" y="3810794"/>
            <a:ext cx="3255963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6" name="Freeform 4"/>
          <p:cNvSpPr>
            <a:spLocks/>
          </p:cNvSpPr>
          <p:nvPr/>
        </p:nvSpPr>
        <p:spPr bwMode="gray">
          <a:xfrm>
            <a:off x="1983181" y="2105492"/>
            <a:ext cx="2097087" cy="2016125"/>
          </a:xfrm>
          <a:custGeom>
            <a:avLst/>
            <a:gdLst>
              <a:gd name="T0" fmla="*/ 763 w 1335"/>
              <a:gd name="T1" fmla="*/ 102 h 1479"/>
              <a:gd name="T2" fmla="*/ 1209 w 1335"/>
              <a:gd name="T3" fmla="*/ 244 h 1479"/>
              <a:gd name="T4" fmla="*/ 1325 w 1335"/>
              <a:gd name="T5" fmla="*/ 314 h 1479"/>
              <a:gd name="T6" fmla="*/ 843 w 1335"/>
              <a:gd name="T7" fmla="*/ 267 h 1479"/>
              <a:gd name="T8" fmla="*/ 305 w 1335"/>
              <a:gd name="T9" fmla="*/ 1479 h 1479"/>
              <a:gd name="T10" fmla="*/ 0 w 1335"/>
              <a:gd name="T11" fmla="*/ 1303 h 1479"/>
              <a:gd name="T12" fmla="*/ 763 w 1335"/>
              <a:gd name="T13" fmla="*/ 102 h 1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5" h="1479">
                <a:moveTo>
                  <a:pt x="763" y="102"/>
                </a:moveTo>
                <a:cubicBezTo>
                  <a:pt x="920" y="0"/>
                  <a:pt x="1137" y="178"/>
                  <a:pt x="1209" y="244"/>
                </a:cubicBezTo>
                <a:cubicBezTo>
                  <a:pt x="1281" y="310"/>
                  <a:pt x="1335" y="312"/>
                  <a:pt x="1325" y="314"/>
                </a:cubicBezTo>
                <a:cubicBezTo>
                  <a:pt x="1262" y="339"/>
                  <a:pt x="1010" y="74"/>
                  <a:pt x="843" y="267"/>
                </a:cubicBezTo>
                <a:cubicBezTo>
                  <a:pt x="554" y="534"/>
                  <a:pt x="389" y="1337"/>
                  <a:pt x="305" y="1479"/>
                </a:cubicBezTo>
                <a:lnTo>
                  <a:pt x="0" y="1303"/>
                </a:lnTo>
                <a:cubicBezTo>
                  <a:pt x="76" y="1074"/>
                  <a:pt x="398" y="270"/>
                  <a:pt x="763" y="102"/>
                </a:cubicBez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shade val="0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9877" name="Freeform 5"/>
          <p:cNvSpPr>
            <a:spLocks/>
          </p:cNvSpPr>
          <p:nvPr/>
        </p:nvSpPr>
        <p:spPr bwMode="gray">
          <a:xfrm flipH="1">
            <a:off x="5159081" y="2136081"/>
            <a:ext cx="2097087" cy="2016125"/>
          </a:xfrm>
          <a:custGeom>
            <a:avLst/>
            <a:gdLst>
              <a:gd name="T0" fmla="*/ 763 w 1335"/>
              <a:gd name="T1" fmla="*/ 102 h 1479"/>
              <a:gd name="T2" fmla="*/ 1209 w 1335"/>
              <a:gd name="T3" fmla="*/ 244 h 1479"/>
              <a:gd name="T4" fmla="*/ 1325 w 1335"/>
              <a:gd name="T5" fmla="*/ 314 h 1479"/>
              <a:gd name="T6" fmla="*/ 843 w 1335"/>
              <a:gd name="T7" fmla="*/ 267 h 1479"/>
              <a:gd name="T8" fmla="*/ 305 w 1335"/>
              <a:gd name="T9" fmla="*/ 1479 h 1479"/>
              <a:gd name="T10" fmla="*/ 0 w 1335"/>
              <a:gd name="T11" fmla="*/ 1303 h 1479"/>
              <a:gd name="T12" fmla="*/ 763 w 1335"/>
              <a:gd name="T13" fmla="*/ 102 h 1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5" h="1479">
                <a:moveTo>
                  <a:pt x="763" y="102"/>
                </a:moveTo>
                <a:cubicBezTo>
                  <a:pt x="920" y="0"/>
                  <a:pt x="1137" y="178"/>
                  <a:pt x="1209" y="244"/>
                </a:cubicBezTo>
                <a:cubicBezTo>
                  <a:pt x="1281" y="310"/>
                  <a:pt x="1335" y="312"/>
                  <a:pt x="1325" y="314"/>
                </a:cubicBezTo>
                <a:cubicBezTo>
                  <a:pt x="1262" y="339"/>
                  <a:pt x="1010" y="74"/>
                  <a:pt x="843" y="267"/>
                </a:cubicBezTo>
                <a:cubicBezTo>
                  <a:pt x="554" y="534"/>
                  <a:pt x="389" y="1337"/>
                  <a:pt x="305" y="1479"/>
                </a:cubicBezTo>
                <a:lnTo>
                  <a:pt x="0" y="1303"/>
                </a:lnTo>
                <a:cubicBezTo>
                  <a:pt x="76" y="1074"/>
                  <a:pt x="398" y="270"/>
                  <a:pt x="763" y="102"/>
                </a:cubicBez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shade val="0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9879" name="Freeform 7"/>
          <p:cNvSpPr>
            <a:spLocks/>
          </p:cNvSpPr>
          <p:nvPr/>
        </p:nvSpPr>
        <p:spPr bwMode="gray">
          <a:xfrm>
            <a:off x="4303026" y="2106938"/>
            <a:ext cx="625475" cy="2103437"/>
          </a:xfrm>
          <a:custGeom>
            <a:avLst/>
            <a:gdLst>
              <a:gd name="T0" fmla="*/ 229 w 398"/>
              <a:gd name="T1" fmla="*/ 318 h 1542"/>
              <a:gd name="T2" fmla="*/ 80 w 398"/>
              <a:gd name="T3" fmla="*/ 240 h 1542"/>
              <a:gd name="T4" fmla="*/ 10 w 398"/>
              <a:gd name="T5" fmla="*/ 1542 h 1542"/>
              <a:gd name="T6" fmla="*/ 362 w 398"/>
              <a:gd name="T7" fmla="*/ 1525 h 1542"/>
              <a:gd name="T8" fmla="*/ 229 w 398"/>
              <a:gd name="T9" fmla="*/ 318 h 1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8" h="1542">
                <a:moveTo>
                  <a:pt x="229" y="318"/>
                </a:moveTo>
                <a:cubicBezTo>
                  <a:pt x="169" y="114"/>
                  <a:pt x="110" y="0"/>
                  <a:pt x="80" y="240"/>
                </a:cubicBezTo>
                <a:cubicBezTo>
                  <a:pt x="50" y="480"/>
                  <a:pt x="0" y="1379"/>
                  <a:pt x="10" y="1542"/>
                </a:cubicBezTo>
                <a:lnTo>
                  <a:pt x="362" y="1525"/>
                </a:lnTo>
                <a:cubicBezTo>
                  <a:pt x="398" y="1321"/>
                  <a:pt x="289" y="522"/>
                  <a:pt x="229" y="318"/>
                </a:cubicBez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shade val="0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9883" name="Oval 11"/>
          <p:cNvSpPr>
            <a:spLocks noChangeArrowheads="1"/>
          </p:cNvSpPr>
          <p:nvPr/>
        </p:nvSpPr>
        <p:spPr bwMode="gray">
          <a:xfrm>
            <a:off x="755577" y="4152205"/>
            <a:ext cx="2276147" cy="2229121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tint val="0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F8F8F8">
                    <a:alpha val="70000"/>
                  </a:srgbClr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9886" name="Oval 14"/>
          <p:cNvSpPr>
            <a:spLocks noChangeArrowheads="1"/>
          </p:cNvSpPr>
          <p:nvPr/>
        </p:nvSpPr>
        <p:spPr bwMode="ltGray">
          <a:xfrm>
            <a:off x="871003" y="4210375"/>
            <a:ext cx="2102384" cy="2098945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26275"/>
                  <a:invGamma/>
                  <a:alpha val="89999"/>
                </a:schemeClr>
              </a:gs>
              <a:gs pos="50000">
                <a:schemeClr val="accent1">
                  <a:alpha val="45000"/>
                </a:schemeClr>
              </a:gs>
              <a:gs pos="100000">
                <a:schemeClr val="accent1">
                  <a:gamma/>
                  <a:shade val="26275"/>
                  <a:invGamma/>
                  <a:alpha val="89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9888" name="Oval 16"/>
          <p:cNvSpPr>
            <a:spLocks noChangeArrowheads="1"/>
          </p:cNvSpPr>
          <p:nvPr/>
        </p:nvSpPr>
        <p:spPr bwMode="gray">
          <a:xfrm>
            <a:off x="6083300" y="4152206"/>
            <a:ext cx="2389694" cy="2229121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tint val="0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F8F8F8">
                    <a:alpha val="70000"/>
                  </a:srgbClr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9891" name="Oval 19"/>
          <p:cNvSpPr>
            <a:spLocks noChangeArrowheads="1"/>
          </p:cNvSpPr>
          <p:nvPr/>
        </p:nvSpPr>
        <p:spPr bwMode="gray">
          <a:xfrm>
            <a:off x="6146914" y="4218770"/>
            <a:ext cx="2241509" cy="2090550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26275"/>
                  <a:invGamma/>
                  <a:alpha val="89999"/>
                </a:schemeClr>
              </a:gs>
              <a:gs pos="50000">
                <a:schemeClr val="folHlink">
                  <a:alpha val="45000"/>
                </a:schemeClr>
              </a:gs>
              <a:gs pos="100000">
                <a:schemeClr val="folHlink">
                  <a:gamma/>
                  <a:shade val="26275"/>
                  <a:invGamma/>
                  <a:alpha val="89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9904" name="Oval 32"/>
          <p:cNvSpPr>
            <a:spLocks noChangeArrowheads="1"/>
          </p:cNvSpPr>
          <p:nvPr/>
        </p:nvSpPr>
        <p:spPr bwMode="gray">
          <a:xfrm>
            <a:off x="3347865" y="4294634"/>
            <a:ext cx="2232248" cy="2014686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tint val="0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F8F8F8">
                    <a:alpha val="70000"/>
                  </a:srgbClr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9907" name="Oval 35"/>
          <p:cNvSpPr>
            <a:spLocks noChangeArrowheads="1"/>
          </p:cNvSpPr>
          <p:nvPr/>
        </p:nvSpPr>
        <p:spPr bwMode="gray">
          <a:xfrm>
            <a:off x="3468874" y="4357280"/>
            <a:ext cx="2016224" cy="1791295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26275"/>
                  <a:invGamma/>
                  <a:alpha val="89999"/>
                </a:schemeClr>
              </a:gs>
              <a:gs pos="50000">
                <a:schemeClr val="hlink">
                  <a:alpha val="45000"/>
                </a:schemeClr>
              </a:gs>
              <a:gs pos="100000">
                <a:schemeClr val="hlink">
                  <a:gamma/>
                  <a:shade val="26275"/>
                  <a:invGamma/>
                  <a:alpha val="89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9921" name="Rectangle 49"/>
          <p:cNvSpPr>
            <a:spLocks noChangeArrowheads="1"/>
          </p:cNvSpPr>
          <p:nvPr/>
        </p:nvSpPr>
        <p:spPr bwMode="black">
          <a:xfrm>
            <a:off x="3558883" y="5001287"/>
            <a:ext cx="183620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uk-UA" altLang="ru-RU" sz="2200" b="1" dirty="0" smtClean="0">
                <a:solidFill>
                  <a:srgbClr val="1C1C1C"/>
                </a:solidFill>
              </a:rPr>
              <a:t>Лікувальні</a:t>
            </a:r>
            <a:endParaRPr lang="en-US" altLang="ru-RU" sz="2200" b="1" dirty="0">
              <a:solidFill>
                <a:srgbClr val="1C1C1C"/>
              </a:solidFill>
            </a:endParaRPr>
          </a:p>
        </p:txBody>
      </p:sp>
      <p:sp>
        <p:nvSpPr>
          <p:cNvPr id="79922" name="Rectangle 50"/>
          <p:cNvSpPr>
            <a:spLocks noChangeArrowheads="1"/>
          </p:cNvSpPr>
          <p:nvPr/>
        </p:nvSpPr>
        <p:spPr bwMode="black">
          <a:xfrm>
            <a:off x="873525" y="4948034"/>
            <a:ext cx="200178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uk-UA" altLang="ru-RU" sz="2000" b="1" dirty="0" smtClean="0">
                <a:solidFill>
                  <a:srgbClr val="1C1C1C"/>
                </a:solidFill>
              </a:rPr>
              <a:t>Загального </a:t>
            </a:r>
          </a:p>
          <a:p>
            <a:r>
              <a:rPr lang="uk-UA" altLang="ru-RU" sz="2000" b="1" dirty="0" smtClean="0">
                <a:solidFill>
                  <a:srgbClr val="1C1C1C"/>
                </a:solidFill>
              </a:rPr>
              <a:t>призначення</a:t>
            </a:r>
            <a:endParaRPr lang="en-US" altLang="ru-RU" sz="2000" b="1" dirty="0">
              <a:solidFill>
                <a:srgbClr val="1C1C1C"/>
              </a:solidFill>
            </a:endParaRPr>
          </a:p>
        </p:txBody>
      </p:sp>
      <p:sp>
        <p:nvSpPr>
          <p:cNvPr id="79923" name="Rectangle 51"/>
          <p:cNvSpPr>
            <a:spLocks noChangeArrowheads="1"/>
          </p:cNvSpPr>
          <p:nvPr/>
        </p:nvSpPr>
        <p:spPr bwMode="black">
          <a:xfrm>
            <a:off x="6265727" y="4905778"/>
            <a:ext cx="200388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altLang="ru-RU" sz="2000" b="1" dirty="0" smtClean="0">
                <a:solidFill>
                  <a:srgbClr val="1C1C1C"/>
                </a:solidFill>
              </a:rPr>
              <a:t>Спеціального </a:t>
            </a:r>
          </a:p>
          <a:p>
            <a:r>
              <a:rPr lang="uk-UA" altLang="ru-RU" sz="2000" b="1" dirty="0" smtClean="0">
                <a:solidFill>
                  <a:srgbClr val="1C1C1C"/>
                </a:solidFill>
              </a:rPr>
              <a:t>призначення</a:t>
            </a:r>
            <a:endParaRPr lang="en-US" altLang="ru-RU" sz="2000" b="1" dirty="0">
              <a:solidFill>
                <a:srgbClr val="1C1C1C"/>
              </a:solidFill>
            </a:endParaRPr>
          </a:p>
        </p:txBody>
      </p:sp>
      <p:grpSp>
        <p:nvGrpSpPr>
          <p:cNvPr id="79936" name="Group 64"/>
          <p:cNvGrpSpPr>
            <a:grpSpLocks/>
          </p:cNvGrpSpPr>
          <p:nvPr/>
        </p:nvGrpSpPr>
        <p:grpSpPr bwMode="auto">
          <a:xfrm>
            <a:off x="755577" y="1124743"/>
            <a:ext cx="7848872" cy="980749"/>
            <a:chOff x="1440" y="924"/>
            <a:chExt cx="2688" cy="389"/>
          </a:xfrm>
        </p:grpSpPr>
        <p:grpSp>
          <p:nvGrpSpPr>
            <p:cNvPr id="79937" name="Group 65"/>
            <p:cNvGrpSpPr>
              <a:grpSpLocks/>
            </p:cNvGrpSpPr>
            <p:nvPr/>
          </p:nvGrpSpPr>
          <p:grpSpPr bwMode="auto">
            <a:xfrm>
              <a:off x="1440" y="924"/>
              <a:ext cx="2688" cy="389"/>
              <a:chOff x="1596" y="1167"/>
              <a:chExt cx="2448" cy="389"/>
            </a:xfrm>
          </p:grpSpPr>
          <p:sp>
            <p:nvSpPr>
              <p:cNvPr id="79938" name="AutoShape 66"/>
              <p:cNvSpPr>
                <a:spLocks noChangeArrowheads="1"/>
              </p:cNvSpPr>
              <p:nvPr/>
            </p:nvSpPr>
            <p:spPr bwMode="gray">
              <a:xfrm>
                <a:off x="1596" y="1167"/>
                <a:ext cx="2448" cy="389"/>
              </a:xfrm>
              <a:prstGeom prst="roundRect">
                <a:avLst>
                  <a:gd name="adj" fmla="val 50000"/>
                </a:avLst>
              </a:prstGeom>
              <a:solidFill>
                <a:srgbClr val="FCFCFC">
                  <a:alpha val="89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9939" name="AutoShape 67"/>
              <p:cNvSpPr>
                <a:spLocks noChangeArrowheads="1"/>
              </p:cNvSpPr>
              <p:nvPr/>
            </p:nvSpPr>
            <p:spPr bwMode="gray">
              <a:xfrm>
                <a:off x="1632" y="1200"/>
                <a:ext cx="2371" cy="32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>
                      <a:gamma/>
                      <a:shade val="72549"/>
                      <a:invGamma/>
                    </a:schemeClr>
                  </a:gs>
                  <a:gs pos="50000">
                    <a:schemeClr val="tx2">
                      <a:alpha val="89999"/>
                    </a:schemeClr>
                  </a:gs>
                  <a:gs pos="100000">
                    <a:schemeClr val="tx2">
                      <a:gamma/>
                      <a:shade val="72549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altLang="ru-RU">
                  <a:solidFill>
                    <a:schemeClr val="bg1"/>
                  </a:solidFill>
                  <a:latin typeface="Symbol" pitchFamily="18" charset="2"/>
                </a:endParaRPr>
              </a:p>
            </p:txBody>
          </p:sp>
        </p:grpSp>
        <p:sp>
          <p:nvSpPr>
            <p:cNvPr id="79940" name="Rectangle 68"/>
            <p:cNvSpPr>
              <a:spLocks noChangeArrowheads="1"/>
            </p:cNvSpPr>
            <p:nvPr/>
          </p:nvSpPr>
          <p:spPr bwMode="gray">
            <a:xfrm>
              <a:off x="1480" y="1047"/>
              <a:ext cx="2603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uk-UA" altLang="ru-RU" sz="2300" b="1" dirty="0" smtClean="0">
                  <a:solidFill>
                    <a:srgbClr val="FFFFFF"/>
                  </a:solidFill>
                </a:rPr>
                <a:t>Класифікація корсетних виробів за призначенням:</a:t>
              </a:r>
              <a:endParaRPr lang="en-US" altLang="ru-RU" sz="2300" b="1" dirty="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Freeform 3"/>
          <p:cNvSpPr>
            <a:spLocks/>
          </p:cNvSpPr>
          <p:nvPr/>
        </p:nvSpPr>
        <p:spPr bwMode="gray">
          <a:xfrm>
            <a:off x="1740562" y="3665539"/>
            <a:ext cx="1900238" cy="1376362"/>
          </a:xfrm>
          <a:custGeom>
            <a:avLst/>
            <a:gdLst>
              <a:gd name="T0" fmla="*/ 0 w 735"/>
              <a:gd name="T1" fmla="*/ 0 h 532"/>
              <a:gd name="T2" fmla="*/ 382 w 735"/>
              <a:gd name="T3" fmla="*/ 202 h 532"/>
              <a:gd name="T4" fmla="*/ 577 w 735"/>
              <a:gd name="T5" fmla="*/ 202 h 532"/>
              <a:gd name="T6" fmla="*/ 637 w 735"/>
              <a:gd name="T7" fmla="*/ 249 h 532"/>
              <a:gd name="T8" fmla="*/ 639 w 735"/>
              <a:gd name="T9" fmla="*/ 402 h 532"/>
              <a:gd name="T10" fmla="*/ 598 w 735"/>
              <a:gd name="T11" fmla="*/ 400 h 532"/>
              <a:gd name="T12" fmla="*/ 669 w 735"/>
              <a:gd name="T13" fmla="*/ 532 h 532"/>
              <a:gd name="T14" fmla="*/ 735 w 735"/>
              <a:gd name="T15" fmla="*/ 402 h 532"/>
              <a:gd name="T16" fmla="*/ 696 w 735"/>
              <a:gd name="T17" fmla="*/ 402 h 532"/>
              <a:gd name="T18" fmla="*/ 694 w 735"/>
              <a:gd name="T19" fmla="*/ 226 h 532"/>
              <a:gd name="T20" fmla="*/ 616 w 735"/>
              <a:gd name="T21" fmla="*/ 150 h 532"/>
              <a:gd name="T22" fmla="*/ 335 w 735"/>
              <a:gd name="T23" fmla="*/ 149 h 532"/>
              <a:gd name="T24" fmla="*/ 69 w 735"/>
              <a:gd name="T25" fmla="*/ 0 h 532"/>
              <a:gd name="T26" fmla="*/ 0 w 735"/>
              <a:gd name="T27" fmla="*/ 0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6564" name="Freeform 4"/>
          <p:cNvSpPr>
            <a:spLocks/>
          </p:cNvSpPr>
          <p:nvPr/>
        </p:nvSpPr>
        <p:spPr bwMode="gray">
          <a:xfrm>
            <a:off x="4558483" y="3505200"/>
            <a:ext cx="366712" cy="1562100"/>
          </a:xfrm>
          <a:custGeom>
            <a:avLst/>
            <a:gdLst>
              <a:gd name="T0" fmla="*/ 37 w 142"/>
              <a:gd name="T1" fmla="*/ 1 h 604"/>
              <a:gd name="T2" fmla="*/ 45 w 142"/>
              <a:gd name="T3" fmla="*/ 472 h 604"/>
              <a:gd name="T4" fmla="*/ 0 w 142"/>
              <a:gd name="T5" fmla="*/ 474 h 604"/>
              <a:gd name="T6" fmla="*/ 72 w 142"/>
              <a:gd name="T7" fmla="*/ 604 h 604"/>
              <a:gd name="T8" fmla="*/ 142 w 142"/>
              <a:gd name="T9" fmla="*/ 474 h 604"/>
              <a:gd name="T10" fmla="*/ 100 w 142"/>
              <a:gd name="T11" fmla="*/ 474 h 604"/>
              <a:gd name="T12" fmla="*/ 99 w 142"/>
              <a:gd name="T13" fmla="*/ 0 h 604"/>
              <a:gd name="T14" fmla="*/ 37 w 142"/>
              <a:gd name="T15" fmla="*/ 1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6565" name="Freeform 5"/>
          <p:cNvSpPr>
            <a:spLocks/>
          </p:cNvSpPr>
          <p:nvPr/>
        </p:nvSpPr>
        <p:spPr bwMode="gray">
          <a:xfrm flipH="1">
            <a:off x="5821003" y="3644512"/>
            <a:ext cx="1900237" cy="1376362"/>
          </a:xfrm>
          <a:custGeom>
            <a:avLst/>
            <a:gdLst>
              <a:gd name="T0" fmla="*/ 0 w 735"/>
              <a:gd name="T1" fmla="*/ 0 h 532"/>
              <a:gd name="T2" fmla="*/ 382 w 735"/>
              <a:gd name="T3" fmla="*/ 202 h 532"/>
              <a:gd name="T4" fmla="*/ 577 w 735"/>
              <a:gd name="T5" fmla="*/ 202 h 532"/>
              <a:gd name="T6" fmla="*/ 637 w 735"/>
              <a:gd name="T7" fmla="*/ 249 h 532"/>
              <a:gd name="T8" fmla="*/ 639 w 735"/>
              <a:gd name="T9" fmla="*/ 402 h 532"/>
              <a:gd name="T10" fmla="*/ 598 w 735"/>
              <a:gd name="T11" fmla="*/ 400 h 532"/>
              <a:gd name="T12" fmla="*/ 669 w 735"/>
              <a:gd name="T13" fmla="*/ 532 h 532"/>
              <a:gd name="T14" fmla="*/ 735 w 735"/>
              <a:gd name="T15" fmla="*/ 402 h 532"/>
              <a:gd name="T16" fmla="*/ 696 w 735"/>
              <a:gd name="T17" fmla="*/ 402 h 532"/>
              <a:gd name="T18" fmla="*/ 694 w 735"/>
              <a:gd name="T19" fmla="*/ 226 h 532"/>
              <a:gd name="T20" fmla="*/ 616 w 735"/>
              <a:gd name="T21" fmla="*/ 150 h 532"/>
              <a:gd name="T22" fmla="*/ 335 w 735"/>
              <a:gd name="T23" fmla="*/ 149 h 532"/>
              <a:gd name="T24" fmla="*/ 69 w 735"/>
              <a:gd name="T25" fmla="*/ 0 h 532"/>
              <a:gd name="T26" fmla="*/ 0 w 735"/>
              <a:gd name="T27" fmla="*/ 0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6566" name="Group 6"/>
          <p:cNvGrpSpPr>
            <a:grpSpLocks/>
          </p:cNvGrpSpPr>
          <p:nvPr/>
        </p:nvGrpSpPr>
        <p:grpSpPr bwMode="auto">
          <a:xfrm>
            <a:off x="683568" y="1417615"/>
            <a:ext cx="2540249" cy="2247923"/>
            <a:chOff x="4320" y="1152"/>
            <a:chExt cx="414" cy="402"/>
          </a:xfrm>
        </p:grpSpPr>
        <p:sp>
          <p:nvSpPr>
            <p:cNvPr id="66567" name="AutoShape 7"/>
            <p:cNvSpPr>
              <a:spLocks noChangeArrowheads="1"/>
            </p:cNvSpPr>
            <p:nvPr/>
          </p:nvSpPr>
          <p:spPr bwMode="lt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68" name="Freeform 8"/>
            <p:cNvSpPr>
              <a:spLocks/>
            </p:cNvSpPr>
            <p:nvPr/>
          </p:nvSpPr>
          <p:spPr bwMode="lt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6569" name="Rectangle 9"/>
          <p:cNvSpPr>
            <a:spLocks noChangeArrowheads="1"/>
          </p:cNvSpPr>
          <p:nvPr/>
        </p:nvSpPr>
        <p:spPr bwMode="black">
          <a:xfrm>
            <a:off x="641063" y="2096854"/>
            <a:ext cx="2553905" cy="83099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C0C0C0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72549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flatTx/>
          </a:bodyPr>
          <a:lstStyle/>
          <a:p>
            <a:r>
              <a:rPr lang="ru-RU" altLang="ru-RU" sz="2400" b="1" dirty="0" smtClean="0">
                <a:solidFill>
                  <a:srgbClr val="FFFFFF"/>
                </a:solidFill>
              </a:rPr>
              <a:t>з </a:t>
            </a:r>
            <a:r>
              <a:rPr lang="ru-RU" altLang="ru-RU" sz="2400" b="1" dirty="0" err="1" smtClean="0">
                <a:solidFill>
                  <a:srgbClr val="FFFFFF"/>
                </a:solidFill>
              </a:rPr>
              <a:t>нееластичних</a:t>
            </a:r>
            <a:endParaRPr lang="ru-RU" altLang="ru-RU" sz="2400" b="1" dirty="0" smtClean="0">
              <a:solidFill>
                <a:srgbClr val="FFFFFF"/>
              </a:solidFill>
            </a:endParaRPr>
          </a:p>
          <a:p>
            <a:r>
              <a:rPr lang="ru-RU" altLang="ru-RU" sz="2400" b="1" dirty="0" smtClean="0">
                <a:solidFill>
                  <a:srgbClr val="FFFFFF"/>
                </a:solidFill>
              </a:rPr>
              <a:t> </a:t>
            </a:r>
            <a:r>
              <a:rPr lang="ru-RU" altLang="ru-RU" sz="2400" b="1" dirty="0" err="1" smtClean="0">
                <a:solidFill>
                  <a:srgbClr val="FFFFFF"/>
                </a:solidFill>
              </a:rPr>
              <a:t>матеріалів</a:t>
            </a:r>
            <a:endParaRPr lang="en-US" altLang="ru-RU" sz="2400" b="1" dirty="0">
              <a:solidFill>
                <a:srgbClr val="FFFFFF"/>
              </a:solidFill>
            </a:endParaRPr>
          </a:p>
        </p:txBody>
      </p:sp>
      <p:grpSp>
        <p:nvGrpSpPr>
          <p:cNvPr id="66570" name="Group 10"/>
          <p:cNvGrpSpPr>
            <a:grpSpLocks/>
          </p:cNvGrpSpPr>
          <p:nvPr/>
        </p:nvGrpSpPr>
        <p:grpSpPr bwMode="auto">
          <a:xfrm>
            <a:off x="3491273" y="1417615"/>
            <a:ext cx="2329730" cy="2247924"/>
            <a:chOff x="4320" y="1152"/>
            <a:chExt cx="414" cy="402"/>
          </a:xfrm>
        </p:grpSpPr>
        <p:sp>
          <p:nvSpPr>
            <p:cNvPr id="66571" name="AutoShape 11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72" name="Freeform 12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5000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6573" name="Group 13"/>
          <p:cNvGrpSpPr>
            <a:grpSpLocks/>
          </p:cNvGrpSpPr>
          <p:nvPr/>
        </p:nvGrpSpPr>
        <p:grpSpPr bwMode="auto">
          <a:xfrm>
            <a:off x="6133050" y="1449287"/>
            <a:ext cx="2307259" cy="2301527"/>
            <a:chOff x="4320" y="1152"/>
            <a:chExt cx="414" cy="402"/>
          </a:xfrm>
        </p:grpSpPr>
        <p:sp>
          <p:nvSpPr>
            <p:cNvPr id="66574" name="AutoShape 14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75" name="Freeform 15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8627"/>
                    <a:invGamma/>
                  </a:schemeClr>
                </a:gs>
                <a:gs pos="50000">
                  <a:schemeClr val="hlink">
                    <a:alpha val="0"/>
                  </a:schemeClr>
                </a:gs>
                <a:gs pos="100000">
                  <a:schemeClr val="hlink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6576" name="Rectangle 16"/>
          <p:cNvSpPr>
            <a:spLocks noChangeArrowheads="1"/>
          </p:cNvSpPr>
          <p:nvPr/>
        </p:nvSpPr>
        <p:spPr bwMode="black">
          <a:xfrm>
            <a:off x="3434454" y="2022970"/>
            <a:ext cx="2443368" cy="115416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C0C0C0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72549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flatTx/>
          </a:bodyPr>
          <a:lstStyle/>
          <a:p>
            <a:r>
              <a:rPr lang="ru-RU" altLang="ru-RU" sz="2300" b="1" dirty="0" smtClean="0">
                <a:solidFill>
                  <a:srgbClr val="FFFFFF"/>
                </a:solidFill>
              </a:rPr>
              <a:t>з </a:t>
            </a:r>
            <a:r>
              <a:rPr lang="ru-RU" altLang="ru-RU" sz="2300" b="1" dirty="0" err="1" smtClean="0">
                <a:solidFill>
                  <a:srgbClr val="FFFFFF"/>
                </a:solidFill>
              </a:rPr>
              <a:t>нееластичних</a:t>
            </a:r>
            <a:endParaRPr lang="ru-RU" altLang="ru-RU" sz="2300" b="1" dirty="0" smtClean="0">
              <a:solidFill>
                <a:srgbClr val="FFFFFF"/>
              </a:solidFill>
            </a:endParaRPr>
          </a:p>
          <a:p>
            <a:r>
              <a:rPr lang="ru-RU" altLang="ru-RU" sz="2300" b="1" dirty="0" smtClean="0">
                <a:solidFill>
                  <a:srgbClr val="FFFFFF"/>
                </a:solidFill>
              </a:rPr>
              <a:t> </a:t>
            </a:r>
            <a:r>
              <a:rPr lang="ru-RU" altLang="ru-RU" sz="2300" b="1" dirty="0" err="1" smtClean="0">
                <a:solidFill>
                  <a:srgbClr val="FFFFFF"/>
                </a:solidFill>
              </a:rPr>
              <a:t>матеріалів</a:t>
            </a:r>
            <a:r>
              <a:rPr lang="ru-RU" altLang="ru-RU" sz="2300" b="1" dirty="0" smtClean="0">
                <a:solidFill>
                  <a:srgbClr val="FFFFFF"/>
                </a:solidFill>
              </a:rPr>
              <a:t> </a:t>
            </a:r>
          </a:p>
          <a:p>
            <a:r>
              <a:rPr lang="ru-RU" altLang="ru-RU" sz="2300" b="1" dirty="0" smtClean="0">
                <a:solidFill>
                  <a:srgbClr val="FFFFFF"/>
                </a:solidFill>
              </a:rPr>
              <a:t>з вставками</a:t>
            </a:r>
          </a:p>
        </p:txBody>
      </p:sp>
      <p:sp>
        <p:nvSpPr>
          <p:cNvPr id="66577" name="Rectangle 17"/>
          <p:cNvSpPr>
            <a:spLocks noChangeArrowheads="1"/>
          </p:cNvSpPr>
          <p:nvPr/>
        </p:nvSpPr>
        <p:spPr bwMode="black">
          <a:xfrm>
            <a:off x="6134675" y="2022969"/>
            <a:ext cx="2329942" cy="115416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C0C0C0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72549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flatTx/>
          </a:bodyPr>
          <a:lstStyle/>
          <a:p>
            <a:r>
              <a:rPr lang="ru-RU" altLang="ru-RU" sz="2300" b="1" dirty="0" smtClean="0">
                <a:solidFill>
                  <a:srgbClr val="FFFFFF"/>
                </a:solidFill>
              </a:rPr>
              <a:t>з </a:t>
            </a:r>
            <a:r>
              <a:rPr lang="ru-RU" altLang="ru-RU" sz="2300" b="1" dirty="0" err="1" smtClean="0">
                <a:solidFill>
                  <a:srgbClr val="FFFFFF"/>
                </a:solidFill>
              </a:rPr>
              <a:t>еластичного</a:t>
            </a:r>
            <a:r>
              <a:rPr lang="ru-RU" altLang="ru-RU" sz="2300" b="1" dirty="0" smtClean="0">
                <a:solidFill>
                  <a:srgbClr val="FFFFFF"/>
                </a:solidFill>
              </a:rPr>
              <a:t> трикотажного полотна</a:t>
            </a:r>
            <a:endParaRPr lang="en-US" altLang="ru-RU" sz="2300" b="1" dirty="0">
              <a:solidFill>
                <a:srgbClr val="FFFFFF"/>
              </a:solidFill>
            </a:endParaRPr>
          </a:p>
        </p:txBody>
      </p:sp>
      <p:sp>
        <p:nvSpPr>
          <p:cNvPr id="66579" name="AutoShape 19"/>
          <p:cNvSpPr>
            <a:spLocks noChangeArrowheads="1"/>
          </p:cNvSpPr>
          <p:nvPr/>
        </p:nvSpPr>
        <p:spPr bwMode="ltGray">
          <a:xfrm>
            <a:off x="1536700" y="5215765"/>
            <a:ext cx="6238875" cy="70788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7150" algn="ctr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6580" name="Rectangle 20"/>
          <p:cNvSpPr>
            <a:spLocks noChangeArrowheads="1"/>
          </p:cNvSpPr>
          <p:nvPr/>
        </p:nvSpPr>
        <p:spPr bwMode="auto">
          <a:xfrm>
            <a:off x="1677385" y="5215765"/>
            <a:ext cx="62388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buClr>
                <a:srgbClr val="D7181F"/>
              </a:buClr>
              <a:buFont typeface="Wingdings" pitchFamily="2" charset="2"/>
              <a:buNone/>
            </a:pPr>
            <a:r>
              <a:rPr lang="uk-UA" altLang="ru-RU" sz="2000" b="1" dirty="0" smtClean="0"/>
              <a:t>Класифікація корсетних виробів за видом матеріалу:</a:t>
            </a:r>
            <a:endParaRPr lang="en-US" altLang="ru-RU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AutoShape 3"/>
          <p:cNvSpPr>
            <a:spLocks noChangeArrowheads="1"/>
          </p:cNvSpPr>
          <p:nvPr/>
        </p:nvSpPr>
        <p:spPr bwMode="gray">
          <a:xfrm rot="5400000">
            <a:off x="544889" y="3650108"/>
            <a:ext cx="2365847" cy="2520538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FFFFF">
                  <a:gamma/>
                  <a:shade val="78824"/>
                  <a:invGamma/>
                  <a:alpha val="98000"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8824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828" name="Freeform 4"/>
          <p:cNvSpPr>
            <a:spLocks/>
          </p:cNvSpPr>
          <p:nvPr/>
        </p:nvSpPr>
        <p:spPr bwMode="gray">
          <a:xfrm>
            <a:off x="467543" y="3743325"/>
            <a:ext cx="2520539" cy="481012"/>
          </a:xfrm>
          <a:custGeom>
            <a:avLst/>
            <a:gdLst>
              <a:gd name="T0" fmla="*/ 5 w 1270"/>
              <a:gd name="T1" fmla="*/ 303 h 303"/>
              <a:gd name="T2" fmla="*/ 21 w 1270"/>
              <a:gd name="T3" fmla="*/ 177 h 303"/>
              <a:gd name="T4" fmla="*/ 172 w 1270"/>
              <a:gd name="T5" fmla="*/ 22 h 303"/>
              <a:gd name="T6" fmla="*/ 361 w 1270"/>
              <a:gd name="T7" fmla="*/ 11 h 303"/>
              <a:gd name="T8" fmla="*/ 932 w 1270"/>
              <a:gd name="T9" fmla="*/ 12 h 303"/>
              <a:gd name="T10" fmla="*/ 1070 w 1270"/>
              <a:gd name="T11" fmla="*/ 14 h 303"/>
              <a:gd name="T12" fmla="*/ 1260 w 1270"/>
              <a:gd name="T13" fmla="*/ 189 h 303"/>
              <a:gd name="T14" fmla="*/ 1266 w 1270"/>
              <a:gd name="T15" fmla="*/ 302 h 303"/>
              <a:gd name="T16" fmla="*/ 5 w 1270"/>
              <a:gd name="T17" fmla="*/ 303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70" h="303">
                <a:moveTo>
                  <a:pt x="5" y="303"/>
                </a:moveTo>
                <a:cubicBezTo>
                  <a:pt x="5" y="303"/>
                  <a:pt x="0" y="253"/>
                  <a:pt x="21" y="177"/>
                </a:cubicBezTo>
                <a:cubicBezTo>
                  <a:pt x="48" y="130"/>
                  <a:pt x="69" y="44"/>
                  <a:pt x="172" y="22"/>
                </a:cubicBezTo>
                <a:cubicBezTo>
                  <a:pt x="275" y="0"/>
                  <a:pt x="235" y="13"/>
                  <a:pt x="361" y="11"/>
                </a:cubicBezTo>
                <a:cubicBezTo>
                  <a:pt x="487" y="9"/>
                  <a:pt x="813" y="12"/>
                  <a:pt x="932" y="12"/>
                </a:cubicBezTo>
                <a:cubicBezTo>
                  <a:pt x="1050" y="12"/>
                  <a:pt x="998" y="2"/>
                  <a:pt x="1070" y="14"/>
                </a:cubicBezTo>
                <a:cubicBezTo>
                  <a:pt x="1143" y="26"/>
                  <a:pt x="1215" y="84"/>
                  <a:pt x="1260" y="189"/>
                </a:cubicBezTo>
                <a:cubicBezTo>
                  <a:pt x="1270" y="262"/>
                  <a:pt x="1266" y="302"/>
                  <a:pt x="1266" y="302"/>
                </a:cubicBezTo>
                <a:lnTo>
                  <a:pt x="5" y="30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ap="flat" cmpd="sng">
                <a:solidFill>
                  <a:srgbClr val="EAEAEA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gray">
          <a:xfrm>
            <a:off x="541152" y="4216021"/>
            <a:ext cx="2446929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ru-RU" altLang="ru-RU" sz="1900" dirty="0" smtClean="0">
                <a:solidFill>
                  <a:srgbClr val="1C1C1C"/>
                </a:solidFill>
              </a:rPr>
              <a:t>* Бюстгальтер</a:t>
            </a:r>
          </a:p>
          <a:p>
            <a:pPr algn="l" eaLnBrk="0" hangingPunct="0"/>
            <a:r>
              <a:rPr lang="ru-RU" altLang="ru-RU" sz="1900" dirty="0" smtClean="0">
                <a:solidFill>
                  <a:srgbClr val="1C1C1C"/>
                </a:solidFill>
              </a:rPr>
              <a:t>* </a:t>
            </a:r>
            <a:r>
              <a:rPr lang="ru-RU" altLang="ru-RU" sz="1900" dirty="0" err="1" smtClean="0">
                <a:solidFill>
                  <a:srgbClr val="1C1C1C"/>
                </a:solidFill>
              </a:rPr>
              <a:t>Напівграція</a:t>
            </a:r>
            <a:endParaRPr lang="ru-RU" altLang="ru-RU" sz="1900" dirty="0">
              <a:solidFill>
                <a:srgbClr val="1C1C1C"/>
              </a:solidFill>
            </a:endParaRPr>
          </a:p>
          <a:p>
            <a:pPr algn="l" eaLnBrk="0" hangingPunct="0"/>
            <a:r>
              <a:rPr lang="ru-RU" altLang="ru-RU" sz="1900" dirty="0" smtClean="0">
                <a:solidFill>
                  <a:srgbClr val="1C1C1C"/>
                </a:solidFill>
              </a:rPr>
              <a:t>* Бюстгальтер-  </a:t>
            </a:r>
            <a:r>
              <a:rPr lang="ru-RU" altLang="ru-RU" sz="1900" dirty="0" err="1" smtClean="0">
                <a:solidFill>
                  <a:srgbClr val="1C1C1C"/>
                </a:solidFill>
              </a:rPr>
              <a:t>комбінація</a:t>
            </a:r>
            <a:r>
              <a:rPr lang="ru-RU" altLang="ru-RU" sz="1900" dirty="0" smtClean="0">
                <a:solidFill>
                  <a:srgbClr val="1C1C1C"/>
                </a:solidFill>
              </a:rPr>
              <a:t> </a:t>
            </a:r>
            <a:endParaRPr lang="ru-RU" altLang="ru-RU" sz="1900" dirty="0">
              <a:solidFill>
                <a:srgbClr val="1C1C1C"/>
              </a:solidFill>
            </a:endParaRPr>
          </a:p>
        </p:txBody>
      </p:sp>
      <p:sp>
        <p:nvSpPr>
          <p:cNvPr id="77831" name="AutoShape 7"/>
          <p:cNvSpPr>
            <a:spLocks noChangeArrowheads="1"/>
          </p:cNvSpPr>
          <p:nvPr/>
        </p:nvSpPr>
        <p:spPr bwMode="gray">
          <a:xfrm rot="5400000">
            <a:off x="3353072" y="3650236"/>
            <a:ext cx="2509862" cy="2664294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FFFFF">
                  <a:gamma/>
                  <a:shade val="78824"/>
                  <a:invGamma/>
                  <a:alpha val="98000"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8824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832" name="Freeform 8"/>
          <p:cNvSpPr>
            <a:spLocks/>
          </p:cNvSpPr>
          <p:nvPr/>
        </p:nvSpPr>
        <p:spPr bwMode="gray">
          <a:xfrm>
            <a:off x="3299756" y="3724275"/>
            <a:ext cx="2640393" cy="481013"/>
          </a:xfrm>
          <a:custGeom>
            <a:avLst/>
            <a:gdLst>
              <a:gd name="T0" fmla="*/ 6 w 1261"/>
              <a:gd name="T1" fmla="*/ 297 h 303"/>
              <a:gd name="T2" fmla="*/ 18 w 1261"/>
              <a:gd name="T3" fmla="*/ 174 h 303"/>
              <a:gd name="T4" fmla="*/ 171 w 1261"/>
              <a:gd name="T5" fmla="*/ 30 h 303"/>
              <a:gd name="T6" fmla="*/ 352 w 1261"/>
              <a:gd name="T7" fmla="*/ 13 h 303"/>
              <a:gd name="T8" fmla="*/ 922 w 1261"/>
              <a:gd name="T9" fmla="*/ 10 h 303"/>
              <a:gd name="T10" fmla="*/ 1061 w 1261"/>
              <a:gd name="T11" fmla="*/ 12 h 303"/>
              <a:gd name="T12" fmla="*/ 1251 w 1261"/>
              <a:gd name="T13" fmla="*/ 190 h 303"/>
              <a:gd name="T14" fmla="*/ 1257 w 1261"/>
              <a:gd name="T15" fmla="*/ 303 h 303"/>
              <a:gd name="T16" fmla="*/ 6 w 1261"/>
              <a:gd name="T17" fmla="*/ 297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1" h="303">
                <a:moveTo>
                  <a:pt x="6" y="297"/>
                </a:moveTo>
                <a:cubicBezTo>
                  <a:pt x="6" y="297"/>
                  <a:pt x="0" y="225"/>
                  <a:pt x="18" y="174"/>
                </a:cubicBezTo>
                <a:cubicBezTo>
                  <a:pt x="36" y="123"/>
                  <a:pt x="105" y="45"/>
                  <a:pt x="171" y="30"/>
                </a:cubicBezTo>
                <a:cubicBezTo>
                  <a:pt x="237" y="15"/>
                  <a:pt x="227" y="16"/>
                  <a:pt x="352" y="13"/>
                </a:cubicBezTo>
                <a:cubicBezTo>
                  <a:pt x="477" y="10"/>
                  <a:pt x="804" y="10"/>
                  <a:pt x="922" y="10"/>
                </a:cubicBezTo>
                <a:cubicBezTo>
                  <a:pt x="1039" y="10"/>
                  <a:pt x="988" y="0"/>
                  <a:pt x="1061" y="12"/>
                </a:cubicBezTo>
                <a:cubicBezTo>
                  <a:pt x="1133" y="24"/>
                  <a:pt x="1206" y="83"/>
                  <a:pt x="1251" y="190"/>
                </a:cubicBezTo>
                <a:cubicBezTo>
                  <a:pt x="1261" y="263"/>
                  <a:pt x="1257" y="303"/>
                  <a:pt x="1257" y="303"/>
                </a:cubicBezTo>
                <a:lnTo>
                  <a:pt x="6" y="297"/>
                </a:lnTo>
                <a:close/>
              </a:path>
            </a:pathLst>
          </a:custGeom>
          <a:solidFill>
            <a:schemeClr val="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ap="flat" cmpd="sng">
                <a:solidFill>
                  <a:srgbClr val="EAEAEA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834" name="Text Box 10"/>
          <p:cNvSpPr txBox="1">
            <a:spLocks noChangeArrowheads="1"/>
          </p:cNvSpPr>
          <p:nvPr/>
        </p:nvSpPr>
        <p:spPr bwMode="gray">
          <a:xfrm>
            <a:off x="3325941" y="4189483"/>
            <a:ext cx="2614208" cy="1800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ru-RU" altLang="ru-RU" sz="1900" dirty="0" smtClean="0">
                <a:solidFill>
                  <a:srgbClr val="1C1C1C"/>
                </a:solidFill>
              </a:rPr>
              <a:t>*Пояс для </a:t>
            </a:r>
            <a:r>
              <a:rPr lang="ru-RU" altLang="ru-RU" sz="1900" dirty="0" err="1" smtClean="0">
                <a:solidFill>
                  <a:srgbClr val="1C1C1C"/>
                </a:solidFill>
              </a:rPr>
              <a:t>панчох</a:t>
            </a:r>
            <a:endParaRPr lang="ru-RU" altLang="ru-RU" sz="1900" dirty="0">
              <a:solidFill>
                <a:srgbClr val="1C1C1C"/>
              </a:solidFill>
            </a:endParaRPr>
          </a:p>
          <a:p>
            <a:pPr algn="l" eaLnBrk="0" hangingPunct="0"/>
            <a:r>
              <a:rPr lang="ru-RU" altLang="ru-RU" sz="1900" dirty="0" smtClean="0">
                <a:solidFill>
                  <a:srgbClr val="1C1C1C"/>
                </a:solidFill>
              </a:rPr>
              <a:t>*</a:t>
            </a:r>
            <a:r>
              <a:rPr lang="ru-RU" altLang="ru-RU" sz="1900" dirty="0" err="1" smtClean="0">
                <a:solidFill>
                  <a:srgbClr val="1C1C1C"/>
                </a:solidFill>
              </a:rPr>
              <a:t>Напівкорсет</a:t>
            </a:r>
            <a:endParaRPr lang="ru-RU" altLang="ru-RU" sz="1900" dirty="0" smtClean="0">
              <a:solidFill>
                <a:srgbClr val="1C1C1C"/>
              </a:solidFill>
            </a:endParaRPr>
          </a:p>
          <a:p>
            <a:pPr algn="l" eaLnBrk="0" hangingPunct="0"/>
            <a:r>
              <a:rPr lang="ru-RU" altLang="ru-RU" sz="1900" dirty="0" smtClean="0">
                <a:solidFill>
                  <a:srgbClr val="1C1C1C"/>
                </a:solidFill>
              </a:rPr>
              <a:t>*Корсет </a:t>
            </a:r>
          </a:p>
          <a:p>
            <a:pPr algn="l" eaLnBrk="0" hangingPunct="0"/>
            <a:r>
              <a:rPr lang="ru-RU" altLang="ru-RU" sz="1900" dirty="0" smtClean="0">
                <a:solidFill>
                  <a:srgbClr val="1C1C1C"/>
                </a:solidFill>
              </a:rPr>
              <a:t>*Пояс -труси </a:t>
            </a:r>
          </a:p>
          <a:p>
            <a:pPr algn="l" eaLnBrk="0" hangingPunct="0"/>
            <a:r>
              <a:rPr lang="ru-RU" altLang="ru-RU" sz="1900" dirty="0" smtClean="0">
                <a:solidFill>
                  <a:srgbClr val="1C1C1C"/>
                </a:solidFill>
              </a:rPr>
              <a:t>*Пояс -</a:t>
            </a:r>
            <a:r>
              <a:rPr lang="ru-RU" altLang="ru-RU" sz="1900" dirty="0" err="1" smtClean="0">
                <a:solidFill>
                  <a:srgbClr val="1C1C1C"/>
                </a:solidFill>
              </a:rPr>
              <a:t>панталони</a:t>
            </a:r>
            <a:endParaRPr lang="ru-RU" altLang="ru-RU" sz="1900" dirty="0" smtClean="0">
              <a:solidFill>
                <a:srgbClr val="1C1C1C"/>
              </a:solidFill>
            </a:endParaRPr>
          </a:p>
          <a:p>
            <a:pPr eaLnBrk="0" hangingPunct="0"/>
            <a:endParaRPr lang="en-US" altLang="ru-RU" sz="1600" dirty="0">
              <a:solidFill>
                <a:srgbClr val="1C1C1C"/>
              </a:solidFill>
            </a:endParaRPr>
          </a:p>
        </p:txBody>
      </p:sp>
      <p:sp>
        <p:nvSpPr>
          <p:cNvPr id="77835" name="AutoShape 11"/>
          <p:cNvSpPr>
            <a:spLocks noChangeArrowheads="1"/>
          </p:cNvSpPr>
          <p:nvPr/>
        </p:nvSpPr>
        <p:spPr bwMode="gray">
          <a:xfrm rot="5400000">
            <a:off x="6326565" y="3633073"/>
            <a:ext cx="2365851" cy="2554610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FFFFF">
                  <a:gamma/>
                  <a:shade val="78824"/>
                  <a:invGamma/>
                  <a:alpha val="98000"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8824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836" name="Freeform 12"/>
          <p:cNvSpPr>
            <a:spLocks/>
          </p:cNvSpPr>
          <p:nvPr/>
        </p:nvSpPr>
        <p:spPr bwMode="gray">
          <a:xfrm>
            <a:off x="6276975" y="3743325"/>
            <a:ext cx="2543496" cy="463550"/>
          </a:xfrm>
          <a:custGeom>
            <a:avLst/>
            <a:gdLst>
              <a:gd name="T0" fmla="*/ 5 w 1260"/>
              <a:gd name="T1" fmla="*/ 292 h 292"/>
              <a:gd name="T2" fmla="*/ 192 w 1260"/>
              <a:gd name="T3" fmla="*/ 0 h 292"/>
              <a:gd name="T4" fmla="*/ 1060 w 1260"/>
              <a:gd name="T5" fmla="*/ 0 h 292"/>
              <a:gd name="T6" fmla="*/ 1254 w 1260"/>
              <a:gd name="T7" fmla="*/ 291 h 292"/>
              <a:gd name="T8" fmla="*/ 5 w 1260"/>
              <a:gd name="T9" fmla="*/ 292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0" h="292">
                <a:moveTo>
                  <a:pt x="5" y="292"/>
                </a:moveTo>
                <a:cubicBezTo>
                  <a:pt x="0" y="270"/>
                  <a:pt x="16" y="49"/>
                  <a:pt x="192" y="0"/>
                </a:cubicBezTo>
                <a:lnTo>
                  <a:pt x="1060" y="0"/>
                </a:lnTo>
                <a:cubicBezTo>
                  <a:pt x="1241" y="48"/>
                  <a:pt x="1260" y="186"/>
                  <a:pt x="1254" y="291"/>
                </a:cubicBezTo>
                <a:lnTo>
                  <a:pt x="5" y="292"/>
                </a:lnTo>
                <a:close/>
              </a:path>
            </a:pathLst>
          </a:custGeom>
          <a:solidFill>
            <a:schemeClr val="fol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ap="flat" cmpd="sng">
                <a:solidFill>
                  <a:srgbClr val="EAEAEA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838" name="Text Box 14"/>
          <p:cNvSpPr txBox="1">
            <a:spLocks noChangeArrowheads="1"/>
          </p:cNvSpPr>
          <p:nvPr/>
        </p:nvSpPr>
        <p:spPr bwMode="gray">
          <a:xfrm>
            <a:off x="6296025" y="4224337"/>
            <a:ext cx="2490771" cy="155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ru-RU" altLang="ru-RU" sz="1900" dirty="0" smtClean="0">
                <a:solidFill>
                  <a:srgbClr val="1C1C1C"/>
                </a:solidFill>
              </a:rPr>
              <a:t>*</a:t>
            </a:r>
            <a:r>
              <a:rPr lang="ru-RU" altLang="ru-RU" sz="1900" dirty="0" err="1" smtClean="0">
                <a:solidFill>
                  <a:srgbClr val="1C1C1C"/>
                </a:solidFill>
              </a:rPr>
              <a:t>Грація</a:t>
            </a:r>
            <a:r>
              <a:rPr lang="ru-RU" altLang="ru-RU" sz="1900" dirty="0" smtClean="0">
                <a:solidFill>
                  <a:srgbClr val="1C1C1C"/>
                </a:solidFill>
              </a:rPr>
              <a:t> </a:t>
            </a:r>
          </a:p>
          <a:p>
            <a:pPr algn="l" eaLnBrk="0" hangingPunct="0"/>
            <a:r>
              <a:rPr lang="ru-RU" altLang="ru-RU" sz="1900" dirty="0" smtClean="0">
                <a:solidFill>
                  <a:srgbClr val="1C1C1C"/>
                </a:solidFill>
              </a:rPr>
              <a:t>*</a:t>
            </a:r>
            <a:r>
              <a:rPr lang="ru-RU" altLang="ru-RU" sz="1900" dirty="0" err="1" smtClean="0">
                <a:solidFill>
                  <a:srgbClr val="1C1C1C"/>
                </a:solidFill>
              </a:rPr>
              <a:t>Напівграція-спідниця</a:t>
            </a:r>
            <a:r>
              <a:rPr lang="ru-RU" altLang="ru-RU" sz="1900" dirty="0" smtClean="0">
                <a:solidFill>
                  <a:srgbClr val="1C1C1C"/>
                </a:solidFill>
              </a:rPr>
              <a:t> </a:t>
            </a:r>
          </a:p>
          <a:p>
            <a:pPr algn="l" eaLnBrk="0" hangingPunct="0"/>
            <a:r>
              <a:rPr lang="ru-RU" altLang="ru-RU" sz="1900" dirty="0" smtClean="0">
                <a:solidFill>
                  <a:srgbClr val="1C1C1C"/>
                </a:solidFill>
              </a:rPr>
              <a:t>*</a:t>
            </a:r>
            <a:r>
              <a:rPr lang="ru-RU" altLang="ru-RU" sz="1900" dirty="0" err="1">
                <a:solidFill>
                  <a:srgbClr val="1C1C1C"/>
                </a:solidFill>
              </a:rPr>
              <a:t>Г</a:t>
            </a:r>
            <a:r>
              <a:rPr lang="ru-RU" altLang="ru-RU" sz="1900" dirty="0" err="1" smtClean="0">
                <a:solidFill>
                  <a:srgbClr val="1C1C1C"/>
                </a:solidFill>
              </a:rPr>
              <a:t>рація</a:t>
            </a:r>
            <a:r>
              <a:rPr lang="ru-RU" altLang="ru-RU" sz="1900" dirty="0" smtClean="0">
                <a:solidFill>
                  <a:srgbClr val="1C1C1C"/>
                </a:solidFill>
              </a:rPr>
              <a:t>-труси </a:t>
            </a:r>
          </a:p>
          <a:p>
            <a:pPr algn="l" eaLnBrk="0" hangingPunct="0"/>
            <a:r>
              <a:rPr lang="ru-RU" altLang="ru-RU" sz="1900" dirty="0" smtClean="0">
                <a:solidFill>
                  <a:srgbClr val="1C1C1C"/>
                </a:solidFill>
              </a:rPr>
              <a:t>*</a:t>
            </a:r>
            <a:r>
              <a:rPr lang="ru-RU" altLang="ru-RU" sz="1900" dirty="0" err="1">
                <a:solidFill>
                  <a:srgbClr val="1C1C1C"/>
                </a:solidFill>
              </a:rPr>
              <a:t>Г</a:t>
            </a:r>
            <a:r>
              <a:rPr lang="ru-RU" altLang="ru-RU" sz="1900" dirty="0" err="1" smtClean="0">
                <a:solidFill>
                  <a:srgbClr val="1C1C1C"/>
                </a:solidFill>
              </a:rPr>
              <a:t>рація-панталони</a:t>
            </a:r>
            <a:endParaRPr lang="ru-RU" altLang="ru-RU" sz="1900" dirty="0">
              <a:solidFill>
                <a:srgbClr val="1C1C1C"/>
              </a:solidFill>
            </a:endParaRPr>
          </a:p>
        </p:txBody>
      </p:sp>
      <p:grpSp>
        <p:nvGrpSpPr>
          <p:cNvPr id="77839" name="Group 15"/>
          <p:cNvGrpSpPr>
            <a:grpSpLocks/>
          </p:cNvGrpSpPr>
          <p:nvPr/>
        </p:nvGrpSpPr>
        <p:grpSpPr bwMode="auto">
          <a:xfrm>
            <a:off x="3378200" y="1771650"/>
            <a:ext cx="2382838" cy="538163"/>
            <a:chOff x="2251" y="1126"/>
            <a:chExt cx="1501" cy="339"/>
          </a:xfrm>
        </p:grpSpPr>
        <p:sp>
          <p:nvSpPr>
            <p:cNvPr id="77840" name="AutoShape 16"/>
            <p:cNvSpPr>
              <a:spLocks noChangeArrowheads="1"/>
            </p:cNvSpPr>
            <p:nvPr/>
          </p:nvSpPr>
          <p:spPr bwMode="gray">
            <a:xfrm>
              <a:off x="2251" y="1126"/>
              <a:ext cx="1501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AEAEA">
                    <a:gamma/>
                    <a:shade val="36078"/>
                    <a:invGamma/>
                  </a:srgbClr>
                </a:gs>
                <a:gs pos="50000">
                  <a:srgbClr val="EAEAEA"/>
                </a:gs>
                <a:gs pos="100000">
                  <a:srgbClr val="EAEAEA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3366CC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7841" name="AutoShape 17"/>
            <p:cNvSpPr>
              <a:spLocks noChangeArrowheads="1"/>
            </p:cNvSpPr>
            <p:nvPr/>
          </p:nvSpPr>
          <p:spPr bwMode="gray">
            <a:xfrm>
              <a:off x="2269" y="1145"/>
              <a:ext cx="1465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alpha val="89999"/>
                  </a:schemeClr>
                </a:gs>
                <a:gs pos="5000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>
                    <a:alpha val="89999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7842" name="Rectangle 18"/>
          <p:cNvSpPr>
            <a:spLocks noChangeArrowheads="1"/>
          </p:cNvSpPr>
          <p:nvPr/>
        </p:nvSpPr>
        <p:spPr bwMode="gray">
          <a:xfrm>
            <a:off x="3723575" y="1841500"/>
            <a:ext cx="17143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altLang="ru-RU" b="1" dirty="0" smtClean="0">
                <a:solidFill>
                  <a:srgbClr val="1C1C1C"/>
                </a:solidFill>
              </a:rPr>
              <a:t>Поясна група</a:t>
            </a:r>
            <a:endParaRPr lang="en-US" altLang="ru-RU" b="1" dirty="0">
              <a:solidFill>
                <a:srgbClr val="1C1C1C"/>
              </a:solidFill>
            </a:endParaRPr>
          </a:p>
        </p:txBody>
      </p:sp>
      <p:grpSp>
        <p:nvGrpSpPr>
          <p:cNvPr id="77843" name="Group 19"/>
          <p:cNvGrpSpPr>
            <a:grpSpLocks/>
          </p:cNvGrpSpPr>
          <p:nvPr/>
        </p:nvGrpSpPr>
        <p:grpSpPr bwMode="auto">
          <a:xfrm>
            <a:off x="6105525" y="1771650"/>
            <a:ext cx="2384425" cy="538163"/>
            <a:chOff x="3969" y="1126"/>
            <a:chExt cx="1502" cy="339"/>
          </a:xfrm>
        </p:grpSpPr>
        <p:sp>
          <p:nvSpPr>
            <p:cNvPr id="77844" name="AutoShape 20"/>
            <p:cNvSpPr>
              <a:spLocks noChangeArrowheads="1"/>
            </p:cNvSpPr>
            <p:nvPr/>
          </p:nvSpPr>
          <p:spPr bwMode="gray">
            <a:xfrm>
              <a:off x="3969" y="1126"/>
              <a:ext cx="1502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AEAEA">
                    <a:gamma/>
                    <a:shade val="36078"/>
                    <a:invGamma/>
                  </a:srgbClr>
                </a:gs>
                <a:gs pos="50000">
                  <a:srgbClr val="EAEAEA"/>
                </a:gs>
                <a:gs pos="100000">
                  <a:srgbClr val="EAEAEA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3366CC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7845" name="AutoShape 21"/>
            <p:cNvSpPr>
              <a:spLocks noChangeArrowheads="1"/>
            </p:cNvSpPr>
            <p:nvPr/>
          </p:nvSpPr>
          <p:spPr bwMode="gray">
            <a:xfrm>
              <a:off x="3988" y="1145"/>
              <a:ext cx="1464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alpha val="89999"/>
                  </a:schemeClr>
                </a:gs>
                <a:gs pos="50000">
                  <a:schemeClr val="folHlink">
                    <a:gamma/>
                    <a:tint val="33725"/>
                    <a:invGamma/>
                  </a:schemeClr>
                </a:gs>
                <a:gs pos="100000">
                  <a:schemeClr val="folHlink">
                    <a:alpha val="89999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7846" name="Rectangle 22"/>
          <p:cNvSpPr>
            <a:spLocks noChangeArrowheads="1"/>
          </p:cNvSpPr>
          <p:nvPr/>
        </p:nvSpPr>
        <p:spPr bwMode="gray">
          <a:xfrm>
            <a:off x="6330426" y="1841500"/>
            <a:ext cx="19600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altLang="ru-RU" b="1" dirty="0" smtClean="0">
                <a:solidFill>
                  <a:srgbClr val="1C1C1C"/>
                </a:solidFill>
              </a:rPr>
              <a:t>Корпусна група</a:t>
            </a:r>
            <a:endParaRPr lang="en-US" altLang="ru-RU" b="1" dirty="0">
              <a:solidFill>
                <a:srgbClr val="1C1C1C"/>
              </a:solidFill>
            </a:endParaRPr>
          </a:p>
        </p:txBody>
      </p:sp>
      <p:grpSp>
        <p:nvGrpSpPr>
          <p:cNvPr id="77847" name="Group 23"/>
          <p:cNvGrpSpPr>
            <a:grpSpLocks/>
          </p:cNvGrpSpPr>
          <p:nvPr/>
        </p:nvGrpSpPr>
        <p:grpSpPr bwMode="auto">
          <a:xfrm>
            <a:off x="251520" y="1771650"/>
            <a:ext cx="2818705" cy="538163"/>
            <a:chOff x="555" y="1126"/>
            <a:chExt cx="1502" cy="339"/>
          </a:xfrm>
        </p:grpSpPr>
        <p:sp>
          <p:nvSpPr>
            <p:cNvPr id="77848" name="AutoShape 24"/>
            <p:cNvSpPr>
              <a:spLocks noChangeArrowheads="1"/>
            </p:cNvSpPr>
            <p:nvPr/>
          </p:nvSpPr>
          <p:spPr bwMode="gray">
            <a:xfrm>
              <a:off x="555" y="1126"/>
              <a:ext cx="1502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36078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3366CC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7849" name="AutoShape 25"/>
            <p:cNvSpPr>
              <a:spLocks noChangeArrowheads="1"/>
            </p:cNvSpPr>
            <p:nvPr/>
          </p:nvSpPr>
          <p:spPr bwMode="gray">
            <a:xfrm>
              <a:off x="574" y="1145"/>
              <a:ext cx="1464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alpha val="89999"/>
                  </a:schemeClr>
                </a:gs>
                <a:gs pos="5000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>
                    <a:alpha val="89999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7850" name="Rectangle 26"/>
          <p:cNvSpPr>
            <a:spLocks noChangeArrowheads="1"/>
          </p:cNvSpPr>
          <p:nvPr/>
        </p:nvSpPr>
        <p:spPr bwMode="gray">
          <a:xfrm>
            <a:off x="362683" y="1837933"/>
            <a:ext cx="26253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altLang="ru-RU" b="1" dirty="0" smtClean="0">
                <a:solidFill>
                  <a:srgbClr val="1C1C1C"/>
                </a:solidFill>
              </a:rPr>
              <a:t>Бюстгальтерна група</a:t>
            </a:r>
            <a:endParaRPr lang="en-US" altLang="ru-RU" b="1" dirty="0">
              <a:solidFill>
                <a:srgbClr val="1C1C1C"/>
              </a:solidFill>
            </a:endParaRPr>
          </a:p>
        </p:txBody>
      </p:sp>
      <p:sp>
        <p:nvSpPr>
          <p:cNvPr id="77851" name="AutoShape 27"/>
          <p:cNvSpPr>
            <a:spLocks noChangeArrowheads="1"/>
          </p:cNvSpPr>
          <p:nvPr/>
        </p:nvSpPr>
        <p:spPr bwMode="gray">
          <a:xfrm flipV="1">
            <a:off x="611559" y="2324100"/>
            <a:ext cx="1981200" cy="13716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852" name="AutoShape 28"/>
          <p:cNvSpPr>
            <a:spLocks noChangeArrowheads="1"/>
          </p:cNvSpPr>
          <p:nvPr/>
        </p:nvSpPr>
        <p:spPr bwMode="gray">
          <a:xfrm flipV="1">
            <a:off x="3629352" y="2324100"/>
            <a:ext cx="1981200" cy="13716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853" name="AutoShape 29"/>
          <p:cNvSpPr>
            <a:spLocks noChangeArrowheads="1"/>
          </p:cNvSpPr>
          <p:nvPr/>
        </p:nvSpPr>
        <p:spPr bwMode="gray">
          <a:xfrm flipV="1">
            <a:off x="6372224" y="2339581"/>
            <a:ext cx="1981200" cy="13716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3" name="Group 64"/>
          <p:cNvGrpSpPr>
            <a:grpSpLocks/>
          </p:cNvGrpSpPr>
          <p:nvPr/>
        </p:nvGrpSpPr>
        <p:grpSpPr bwMode="auto">
          <a:xfrm>
            <a:off x="0" y="415117"/>
            <a:ext cx="6956852" cy="886682"/>
            <a:chOff x="1440" y="924"/>
            <a:chExt cx="2688" cy="389"/>
          </a:xfrm>
        </p:grpSpPr>
        <p:grpSp>
          <p:nvGrpSpPr>
            <p:cNvPr id="34" name="Group 65"/>
            <p:cNvGrpSpPr>
              <a:grpSpLocks/>
            </p:cNvGrpSpPr>
            <p:nvPr/>
          </p:nvGrpSpPr>
          <p:grpSpPr bwMode="auto">
            <a:xfrm>
              <a:off x="1440" y="924"/>
              <a:ext cx="2688" cy="389"/>
              <a:chOff x="1596" y="1167"/>
              <a:chExt cx="2448" cy="389"/>
            </a:xfrm>
          </p:grpSpPr>
          <p:sp>
            <p:nvSpPr>
              <p:cNvPr id="36" name="AutoShape 66"/>
              <p:cNvSpPr>
                <a:spLocks noChangeArrowheads="1"/>
              </p:cNvSpPr>
              <p:nvPr/>
            </p:nvSpPr>
            <p:spPr bwMode="gray">
              <a:xfrm>
                <a:off x="1596" y="1167"/>
                <a:ext cx="2448" cy="389"/>
              </a:xfrm>
              <a:prstGeom prst="roundRect">
                <a:avLst>
                  <a:gd name="adj" fmla="val 50000"/>
                </a:avLst>
              </a:prstGeom>
              <a:solidFill>
                <a:srgbClr val="FCFCFC">
                  <a:alpha val="89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" name="AutoShape 67"/>
              <p:cNvSpPr>
                <a:spLocks noChangeArrowheads="1"/>
              </p:cNvSpPr>
              <p:nvPr/>
            </p:nvSpPr>
            <p:spPr bwMode="gray">
              <a:xfrm>
                <a:off x="1632" y="1200"/>
                <a:ext cx="2371" cy="32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>
                      <a:gamma/>
                      <a:shade val="72549"/>
                      <a:invGamma/>
                    </a:schemeClr>
                  </a:gs>
                  <a:gs pos="50000">
                    <a:schemeClr val="tx2">
                      <a:alpha val="89999"/>
                    </a:schemeClr>
                  </a:gs>
                  <a:gs pos="100000">
                    <a:schemeClr val="tx2">
                      <a:gamma/>
                      <a:shade val="72549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altLang="ru-RU">
                  <a:solidFill>
                    <a:schemeClr val="bg1"/>
                  </a:solidFill>
                  <a:latin typeface="Symbol" pitchFamily="18" charset="2"/>
                </a:endParaRPr>
              </a:p>
            </p:txBody>
          </p:sp>
        </p:grpSp>
        <p:sp>
          <p:nvSpPr>
            <p:cNvPr id="35" name="Rectangle 68"/>
            <p:cNvSpPr>
              <a:spLocks noChangeArrowheads="1"/>
            </p:cNvSpPr>
            <p:nvPr/>
          </p:nvSpPr>
          <p:spPr bwMode="gray">
            <a:xfrm>
              <a:off x="1480" y="1016"/>
              <a:ext cx="260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uk-UA" altLang="ru-RU" sz="2300" b="1" dirty="0" smtClean="0">
                  <a:solidFill>
                    <a:srgbClr val="FFFFFF"/>
                  </a:solidFill>
                </a:rPr>
                <a:t>Класифікація корсетних виробів за формотворними ділянками:</a:t>
              </a:r>
              <a:endParaRPr lang="en-US" altLang="ru-RU" sz="2300" b="1" dirty="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5575"/>
            <a:ext cx="8964488" cy="927100"/>
          </a:xfrm>
        </p:spPr>
        <p:txBody>
          <a:bodyPr/>
          <a:lstStyle/>
          <a:p>
            <a:r>
              <a:rPr lang="uk-UA" altLang="ru-RU" sz="2700" i="1" dirty="0" smtClean="0"/>
              <a:t>Види корсетних виробів бюстгальтерної групи</a:t>
            </a:r>
            <a:endParaRPr lang="en-US" altLang="ru-RU" sz="2700" i="1" dirty="0"/>
          </a:p>
        </p:txBody>
      </p:sp>
      <p:sp>
        <p:nvSpPr>
          <p:cNvPr id="69649" name="Text Box 17"/>
          <p:cNvSpPr txBox="1">
            <a:spLocks noChangeArrowheads="1"/>
          </p:cNvSpPr>
          <p:nvPr/>
        </p:nvSpPr>
        <p:spPr bwMode="gray">
          <a:xfrm>
            <a:off x="1331640" y="6085176"/>
            <a:ext cx="77048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3333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ru-RU" b="1" dirty="0"/>
              <a:t> </a:t>
            </a:r>
            <a:r>
              <a:rPr lang="uk-UA" altLang="ru-RU" b="1" dirty="0" smtClean="0"/>
              <a:t>а – </a:t>
            </a:r>
            <a:r>
              <a:rPr lang="ru-RU" altLang="ru-RU" b="1" dirty="0" smtClean="0"/>
              <a:t>бюстгальтер;</a:t>
            </a:r>
            <a:r>
              <a:rPr lang="ru-RU" altLang="ru-RU" b="1" dirty="0"/>
              <a:t> </a:t>
            </a:r>
            <a:r>
              <a:rPr lang="ru-RU" altLang="ru-RU" b="1" dirty="0" smtClean="0"/>
              <a:t>  б – </a:t>
            </a:r>
            <a:r>
              <a:rPr lang="ru-RU" altLang="ru-RU" b="1" dirty="0" err="1" smtClean="0"/>
              <a:t>напівграція</a:t>
            </a:r>
            <a:r>
              <a:rPr lang="ru-RU" altLang="ru-RU" b="1" dirty="0" smtClean="0"/>
              <a:t>;  в – бюстгальтер-</a:t>
            </a:r>
            <a:r>
              <a:rPr lang="ru-RU" altLang="ru-RU" b="1" dirty="0" err="1" smtClean="0"/>
              <a:t>комбінація</a:t>
            </a:r>
            <a:r>
              <a:rPr lang="ru-RU" altLang="ru-RU" b="1" dirty="0" smtClean="0"/>
              <a:t> </a:t>
            </a:r>
          </a:p>
        </p:txBody>
      </p:sp>
      <p:pic>
        <p:nvPicPr>
          <p:cNvPr id="69661" name="Рисунок 20" descr="Описание: http://ok-t.ru/studopedia/baza8/594449834443.files/image05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392" y="1409784"/>
            <a:ext cx="1362660" cy="40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62" name="Рисунок 21" descr="Описание: http://ok-t.ru/studopedia/baza8/594449834443.files/image05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3" y="1409784"/>
            <a:ext cx="1350601" cy="4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63" name="Рисунок 22" descr="Описание: http://ok-t.ru/studopedia/baza8/594449834443.files/image057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920" y="1473119"/>
            <a:ext cx="1338542" cy="39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Box 17"/>
          <p:cNvSpPr txBox="1">
            <a:spLocks noChangeArrowheads="1"/>
          </p:cNvSpPr>
          <p:nvPr/>
        </p:nvSpPr>
        <p:spPr bwMode="gray">
          <a:xfrm>
            <a:off x="2224100" y="5519887"/>
            <a:ext cx="52282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3333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ru-RU" b="1" dirty="0"/>
              <a:t> </a:t>
            </a:r>
            <a:r>
              <a:rPr lang="ru-RU" altLang="ru-RU" b="1" dirty="0" smtClean="0"/>
              <a:t>    а                               б                       в</a:t>
            </a:r>
            <a:endParaRPr lang="en-US" altLang="ru-RU" b="1" dirty="0"/>
          </a:p>
        </p:txBody>
      </p:sp>
      <p:pic>
        <p:nvPicPr>
          <p:cNvPr id="36" name="Рисунок 20" descr="Описание: http://ok-t.ru/studopedia/baza8/594449834443.files/image05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971" y="1409784"/>
            <a:ext cx="1362660" cy="40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3541" y="188640"/>
            <a:ext cx="4627751" cy="666452"/>
          </a:xfrm>
        </p:spPr>
        <p:txBody>
          <a:bodyPr/>
          <a:lstStyle/>
          <a:p>
            <a:pPr algn="ctr"/>
            <a:r>
              <a:rPr lang="ru-RU" sz="2700" i="1" dirty="0" err="1" smtClean="0">
                <a:solidFill>
                  <a:schemeClr val="tx1"/>
                </a:solidFill>
              </a:rPr>
              <a:t>Форми</a:t>
            </a:r>
            <a:r>
              <a:rPr lang="ru-RU" sz="2700" i="1" dirty="0" smtClean="0">
                <a:solidFill>
                  <a:schemeClr val="tx1"/>
                </a:solidFill>
              </a:rPr>
              <a:t> бюстгальтера</a:t>
            </a:r>
            <a:endParaRPr lang="ru-RU" sz="2700" i="1" dirty="0">
              <a:solidFill>
                <a:schemeClr val="tx1"/>
              </a:solidFill>
            </a:endParaRPr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" t="6220" r="69612"/>
          <a:stretch/>
        </p:blipFill>
        <p:spPr bwMode="invGray">
          <a:xfrm>
            <a:off x="3886" y="1014804"/>
            <a:ext cx="1719616" cy="17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39" name="Рисунок 4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3" t="31709" r="68203" b="50357"/>
          <a:stretch/>
        </p:blipFill>
        <p:spPr bwMode="auto">
          <a:xfrm>
            <a:off x="5389908" y="1009318"/>
            <a:ext cx="1642579" cy="18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2" r="53185"/>
          <a:stretch/>
        </p:blipFill>
        <p:spPr bwMode="auto">
          <a:xfrm>
            <a:off x="7036132" y="989813"/>
            <a:ext cx="2060338" cy="18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41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53" t="5941"/>
          <a:stretch/>
        </p:blipFill>
        <p:spPr bwMode="auto">
          <a:xfrm>
            <a:off x="6811438" y="3451606"/>
            <a:ext cx="1975223" cy="198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17" t="6220" r="34859"/>
          <a:stretch/>
        </p:blipFill>
        <p:spPr bwMode="invGray">
          <a:xfrm>
            <a:off x="1752380" y="989813"/>
            <a:ext cx="1787207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62" t="6220"/>
          <a:stretch/>
        </p:blipFill>
        <p:spPr bwMode="invGray">
          <a:xfrm>
            <a:off x="3538158" y="1014804"/>
            <a:ext cx="1868446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42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58"/>
          <a:stretch/>
        </p:blipFill>
        <p:spPr bwMode="invGray">
          <a:xfrm>
            <a:off x="397647" y="3485214"/>
            <a:ext cx="2160393" cy="19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" t="5941" r="66955"/>
          <a:stretch/>
        </p:blipFill>
        <p:spPr bwMode="auto">
          <a:xfrm>
            <a:off x="2699792" y="3449145"/>
            <a:ext cx="1935250" cy="198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43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3" r="34381"/>
          <a:stretch/>
        </p:blipFill>
        <p:spPr bwMode="invGray">
          <a:xfrm>
            <a:off x="4788024" y="3449145"/>
            <a:ext cx="1910686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17"/>
          <p:cNvSpPr txBox="1">
            <a:spLocks noChangeArrowheads="1"/>
          </p:cNvSpPr>
          <p:nvPr/>
        </p:nvSpPr>
        <p:spPr bwMode="gray">
          <a:xfrm>
            <a:off x="285630" y="5472671"/>
            <a:ext cx="869882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3333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ru-RU" b="1" dirty="0"/>
              <a:t> </a:t>
            </a:r>
            <a:r>
              <a:rPr lang="uk-UA" altLang="ru-RU" b="1" dirty="0"/>
              <a:t> </a:t>
            </a:r>
            <a:r>
              <a:rPr lang="uk-UA" altLang="ru-RU" b="1" dirty="0" smtClean="0"/>
              <a:t>        </a:t>
            </a:r>
            <a:r>
              <a:rPr lang="uk-UA" altLang="ru-RU" b="1" i="1" dirty="0" smtClean="0">
                <a:solidFill>
                  <a:srgbClr val="C00000"/>
                </a:solidFill>
              </a:rPr>
              <a:t>Бандо                    Безшовний          Для годування       Спортивний</a:t>
            </a:r>
            <a:r>
              <a:rPr lang="ru-RU" altLang="ru-RU" b="1" i="1" dirty="0" smtClean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gray">
          <a:xfrm>
            <a:off x="3886" y="2876010"/>
            <a:ext cx="90925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3333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uk-UA" altLang="ru-RU" b="1" dirty="0" smtClean="0"/>
              <a:t>  </a:t>
            </a:r>
            <a:r>
              <a:rPr lang="uk-UA" altLang="ru-RU" b="1" i="1" dirty="0" smtClean="0">
                <a:solidFill>
                  <a:srgbClr val="C00000"/>
                </a:solidFill>
              </a:rPr>
              <a:t>Балконет</a:t>
            </a:r>
            <a:r>
              <a:rPr lang="ru-RU" altLang="ru-RU" i="1" dirty="0" smtClean="0"/>
              <a:t> </a:t>
            </a:r>
            <a:r>
              <a:rPr lang="ru-RU" altLang="ru-RU" b="1" dirty="0" smtClean="0"/>
              <a:t>       </a:t>
            </a:r>
            <a:r>
              <a:rPr lang="ru-RU" altLang="ru-RU" b="1" i="1" dirty="0" err="1" smtClean="0">
                <a:solidFill>
                  <a:srgbClr val="C00000"/>
                </a:solidFill>
              </a:rPr>
              <a:t>Уандер</a:t>
            </a:r>
            <a:r>
              <a:rPr lang="ru-RU" altLang="ru-RU" b="1" i="1" dirty="0" smtClean="0">
                <a:solidFill>
                  <a:srgbClr val="C00000"/>
                </a:solidFill>
              </a:rPr>
              <a:t>-бра             </a:t>
            </a:r>
            <a:r>
              <a:rPr lang="ru-RU" altLang="ru-RU" b="1" i="1" dirty="0" err="1" smtClean="0">
                <a:solidFill>
                  <a:srgbClr val="C00000"/>
                </a:solidFill>
              </a:rPr>
              <a:t>Пуш</a:t>
            </a:r>
            <a:r>
              <a:rPr lang="ru-RU" altLang="ru-RU" b="1" i="1" dirty="0" smtClean="0">
                <a:solidFill>
                  <a:srgbClr val="C00000"/>
                </a:solidFill>
              </a:rPr>
              <a:t>-ап              </a:t>
            </a:r>
            <a:r>
              <a:rPr lang="ru-RU" altLang="ru-RU" b="1" i="1" dirty="0" err="1" smtClean="0">
                <a:solidFill>
                  <a:srgbClr val="C00000"/>
                </a:solidFill>
              </a:rPr>
              <a:t>Корбей</a:t>
            </a:r>
            <a:r>
              <a:rPr lang="ru-RU" altLang="ru-RU" b="1" i="1" dirty="0" smtClean="0">
                <a:solidFill>
                  <a:srgbClr val="C00000"/>
                </a:solidFill>
              </a:rPr>
              <a:t>              Невидимка </a:t>
            </a:r>
            <a:endParaRPr lang="ru-RU" altLang="ru-RU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30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v7_ani">
  <a:themeElements>
    <a:clrScheme name="Default Design 1">
      <a:dk1>
        <a:srgbClr val="000000"/>
      </a:dk1>
      <a:lt1>
        <a:srgbClr val="FDF58D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EF9C5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Tsv7_ani</Template>
  <TotalTime>270</TotalTime>
  <Words>368</Words>
  <Application>Microsoft Office PowerPoint</Application>
  <PresentationFormat>Экран (4:3)</PresentationFormat>
  <Paragraphs>71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Symbol</vt:lpstr>
      <vt:lpstr>Times New Roman</vt:lpstr>
      <vt:lpstr>Wingdings</vt:lpstr>
      <vt:lpstr>Tsv7_ani</vt:lpstr>
      <vt:lpstr>  Тема уроку:  Види і фасони корсетних виробів, їх характеристика, вимоги до вказаного асортименту виробів  </vt:lpstr>
      <vt:lpstr>Презентация PowerPoint</vt:lpstr>
      <vt:lpstr>Корсетні вироби – це предмети жіночого туалету, які в тій чи іншій мірі визначають форму і розміри окремих ділянок жіночого тіла, як то груди або стегна. </vt:lpstr>
      <vt:lpstr>Корсетні вироби класифікують:</vt:lpstr>
      <vt:lpstr>Презентация PowerPoint</vt:lpstr>
      <vt:lpstr>Презентация PowerPoint</vt:lpstr>
      <vt:lpstr>Презентация PowerPoint</vt:lpstr>
      <vt:lpstr>Види корсетних виробів бюстгальтерної групи</vt:lpstr>
      <vt:lpstr>Форми бюстгальтера</vt:lpstr>
      <vt:lpstr>Види корсетних виробів поясної групи</vt:lpstr>
      <vt:lpstr>Види корсетних виробів корпусної групи</vt:lpstr>
      <vt:lpstr>Вимоги до корсетних виробів</vt:lpstr>
      <vt:lpstr>Список використаних джерел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ThemeGalleryУрок на тему «Види й фасони корсетних виробів, їх характеристика, вимоги до вказаного асортименту» проводиться як тема програми «Конструювання корсетних виробів» є логічним продовженням раніше вивченого учнями матеріалу на уроках з предмету «Конструювання одягу». PowerTemplate</dc:title>
  <dc:creator>Oksana</dc:creator>
  <dc:description>http://propowerpoint.ru - Áåñïëàòíûå øàáëîíû äëÿ ïðåçåíòàöèé. Ïîëåçíûå ñîâåòû è óðîêè  _x000d__x000d_
PowerPoint ._x000d_
</dc:description>
  <cp:lastModifiedBy>Пользователь Windows</cp:lastModifiedBy>
  <cp:revision>174</cp:revision>
  <dcterms:created xsi:type="dcterms:W3CDTF">2016-01-13T12:06:48Z</dcterms:created>
  <dcterms:modified xsi:type="dcterms:W3CDTF">2018-12-09T12:50:01Z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000800ea0c0000000000010243100207f6000400038000</vt:lpwstr>
  </property>
</Properties>
</file>