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56" r:id="rId9"/>
    <p:sldId id="265" r:id="rId10"/>
    <p:sldId id="266" r:id="rId11"/>
    <p:sldId id="267" r:id="rId12"/>
    <p:sldId id="269" r:id="rId13"/>
    <p:sldId id="268" r:id="rId14"/>
    <p:sldId id="270" r:id="rId15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5A926A-1210-4A27-B764-E2CC2C6C9C07}" type="datetimeFigureOut">
              <a:rPr lang="uk-UA" smtClean="0"/>
              <a:pPr/>
              <a:t>03.12.2018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2DC12C-7DC8-4E6F-A499-399988808B78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5A926A-1210-4A27-B764-E2CC2C6C9C07}" type="datetimeFigureOut">
              <a:rPr lang="uk-UA" smtClean="0"/>
              <a:pPr/>
              <a:t>03.12.2018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2DC12C-7DC8-4E6F-A499-399988808B78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5A926A-1210-4A27-B764-E2CC2C6C9C07}" type="datetimeFigureOut">
              <a:rPr lang="uk-UA" smtClean="0"/>
              <a:pPr/>
              <a:t>03.12.2018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2DC12C-7DC8-4E6F-A499-399988808B78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5A926A-1210-4A27-B764-E2CC2C6C9C07}" type="datetimeFigureOut">
              <a:rPr lang="uk-UA" smtClean="0"/>
              <a:pPr/>
              <a:t>03.12.2018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2DC12C-7DC8-4E6F-A499-399988808B78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5A926A-1210-4A27-B764-E2CC2C6C9C07}" type="datetimeFigureOut">
              <a:rPr lang="uk-UA" smtClean="0"/>
              <a:pPr/>
              <a:t>03.12.2018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2DC12C-7DC8-4E6F-A499-399988808B78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5A926A-1210-4A27-B764-E2CC2C6C9C07}" type="datetimeFigureOut">
              <a:rPr lang="uk-UA" smtClean="0"/>
              <a:pPr/>
              <a:t>03.12.2018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2DC12C-7DC8-4E6F-A499-399988808B78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5A926A-1210-4A27-B764-E2CC2C6C9C07}" type="datetimeFigureOut">
              <a:rPr lang="uk-UA" smtClean="0"/>
              <a:pPr/>
              <a:t>03.12.2018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2DC12C-7DC8-4E6F-A499-399988808B78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5A926A-1210-4A27-B764-E2CC2C6C9C07}" type="datetimeFigureOut">
              <a:rPr lang="uk-UA" smtClean="0"/>
              <a:pPr/>
              <a:t>03.12.2018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2DC12C-7DC8-4E6F-A499-399988808B78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5A926A-1210-4A27-B764-E2CC2C6C9C07}" type="datetimeFigureOut">
              <a:rPr lang="uk-UA" smtClean="0"/>
              <a:pPr/>
              <a:t>03.12.2018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2DC12C-7DC8-4E6F-A499-399988808B78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5A926A-1210-4A27-B764-E2CC2C6C9C07}" type="datetimeFigureOut">
              <a:rPr lang="uk-UA" smtClean="0"/>
              <a:pPr/>
              <a:t>03.12.2018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2DC12C-7DC8-4E6F-A499-399988808B78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5A926A-1210-4A27-B764-E2CC2C6C9C07}" type="datetimeFigureOut">
              <a:rPr lang="uk-UA" smtClean="0"/>
              <a:pPr/>
              <a:t>03.12.2018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2DC12C-7DC8-4E6F-A499-399988808B78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D5A926A-1210-4A27-B764-E2CC2C6C9C07}" type="datetimeFigureOut">
              <a:rPr lang="uk-UA" smtClean="0"/>
              <a:pPr/>
              <a:t>03.12.2018</a:t>
            </a:fld>
            <a:endParaRPr lang="uk-UA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C2DC12C-7DC8-4E6F-A499-399988808B78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6.xml"/><Relationship Id="rId1" Type="http://schemas.openxmlformats.org/officeDocument/2006/relationships/video" Target="file:///d:\Users\User\Desktop\videoplayback%20(1).mp4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157192"/>
            <a:ext cx="8183880" cy="879958"/>
          </a:xfrm>
        </p:spPr>
        <p:txBody>
          <a:bodyPr>
            <a:noAutofit/>
          </a:bodyPr>
          <a:lstStyle/>
          <a:p>
            <a:pPr lvl="0"/>
            <a:r>
              <a:rPr lang="uk-UA" sz="3200" i="1" dirty="0" smtClean="0">
                <a:solidFill>
                  <a:srgbClr val="C00000"/>
                </a:solidFill>
              </a:rPr>
              <a:t>Проаналізуйте зображення. Яке з вивчених понять підходить до нього? Чому?</a:t>
            </a:r>
            <a:endParaRPr lang="uk-UA" sz="3200" dirty="0">
              <a:solidFill>
                <a:srgbClr val="C00000"/>
              </a:solidFill>
            </a:endParaRPr>
          </a:p>
        </p:txBody>
      </p:sp>
      <p:pic>
        <p:nvPicPr>
          <p:cNvPr id="5" name="Содержимое 4" descr="ÐÐ°ÑÑÐ¸Ð½ÐºÐ¸ Ð¿Ð¾ Ð·Ð°Ð¿ÑÐ¾ÑÑ ÑÐ¾Ð»ÐµÑÐ°Ð½ÑÐ½ÑÑÑÑ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548680"/>
            <a:ext cx="4176464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ÐÐ°ÑÑÐ¸Ð½ÐºÐ¸ Ð¿Ð¾ Ð·Ð°Ð¿ÑÐ¾ÑÑ ÑÐ½ÐºÐ»ÑÐ·ÑÑ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56150" y="404664"/>
            <a:ext cx="3930650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260648"/>
            <a:ext cx="8183880" cy="720080"/>
          </a:xfrm>
        </p:spPr>
        <p:txBody>
          <a:bodyPr/>
          <a:lstStyle/>
          <a:p>
            <a:r>
              <a:rPr lang="uk-UA" dirty="0" smtClean="0"/>
              <a:t>            </a:t>
            </a:r>
            <a:r>
              <a:rPr lang="uk-UA" dirty="0" smtClean="0">
                <a:solidFill>
                  <a:srgbClr val="C00000"/>
                </a:solidFill>
              </a:rPr>
              <a:t>Стадії конфлікту</a:t>
            </a:r>
            <a:endParaRPr lang="uk-UA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11760" y="908720"/>
            <a:ext cx="3816424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 smtClean="0">
                <a:solidFill>
                  <a:schemeClr val="tx1"/>
                </a:solidFill>
              </a:rPr>
              <a:t>Кульмінація</a:t>
            </a:r>
            <a:endParaRPr lang="uk-UA" sz="2800" b="1" dirty="0">
              <a:solidFill>
                <a:schemeClr val="tx1"/>
              </a:solidFill>
            </a:endParaRPr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611560" y="2564904"/>
            <a:ext cx="2592288" cy="100811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/>
              <a:t>Інцидент</a:t>
            </a:r>
            <a:endParaRPr lang="uk-UA" sz="2800" b="1" dirty="0"/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467544" y="3933056"/>
            <a:ext cx="2664296" cy="864096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/>
              <a:t>Ескалація </a:t>
            </a:r>
            <a:endParaRPr lang="uk-UA" sz="2800" b="1" dirty="0"/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323528" y="5013176"/>
            <a:ext cx="3960440" cy="864096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err="1" smtClean="0"/>
              <a:t>Передконфліктна</a:t>
            </a:r>
            <a:r>
              <a:rPr lang="uk-UA" sz="2800" b="1" dirty="0" smtClean="0"/>
              <a:t> ситуація</a:t>
            </a:r>
            <a:endParaRPr lang="uk-UA" sz="2800" b="1" dirty="0"/>
          </a:p>
        </p:txBody>
      </p:sp>
      <p:sp>
        <p:nvSpPr>
          <p:cNvPr id="13" name="Блок-схема: альтернативный процесс 12"/>
          <p:cNvSpPr/>
          <p:nvPr/>
        </p:nvSpPr>
        <p:spPr>
          <a:xfrm>
            <a:off x="4788024" y="2492896"/>
            <a:ext cx="3312368" cy="111670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/>
              <a:t>Завершення </a:t>
            </a:r>
            <a:endParaRPr lang="uk-UA" sz="2800" b="1" dirty="0"/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4644008" y="4149080"/>
            <a:ext cx="3816424" cy="136815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 smtClean="0"/>
              <a:t>Постконфліктна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ситуація</a:t>
            </a:r>
            <a:endParaRPr lang="uk-UA" sz="2800" b="1" dirty="0"/>
          </a:p>
        </p:txBody>
      </p:sp>
      <p:sp>
        <p:nvSpPr>
          <p:cNvPr id="16" name="Стрелка вверх 15"/>
          <p:cNvSpPr/>
          <p:nvPr/>
        </p:nvSpPr>
        <p:spPr>
          <a:xfrm>
            <a:off x="1403648" y="4653136"/>
            <a:ext cx="484632" cy="43204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17" name="Стрелка вверх 16"/>
          <p:cNvSpPr/>
          <p:nvPr/>
        </p:nvSpPr>
        <p:spPr>
          <a:xfrm>
            <a:off x="1691680" y="3573016"/>
            <a:ext cx="484632" cy="36004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8" name="Стрелка вверх 17"/>
          <p:cNvSpPr/>
          <p:nvPr/>
        </p:nvSpPr>
        <p:spPr>
          <a:xfrm>
            <a:off x="2411760" y="2132856"/>
            <a:ext cx="484632" cy="43204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9" name="Стрелка вниз 18"/>
          <p:cNvSpPr/>
          <p:nvPr/>
        </p:nvSpPr>
        <p:spPr>
          <a:xfrm>
            <a:off x="5220072" y="2348880"/>
            <a:ext cx="484632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0" name="Стрелка вниз 19"/>
          <p:cNvSpPr/>
          <p:nvPr/>
        </p:nvSpPr>
        <p:spPr>
          <a:xfrm>
            <a:off x="5508104" y="3717032"/>
            <a:ext cx="484632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124744"/>
            <a:ext cx="6480720" cy="3456384"/>
          </a:xfrm>
        </p:spPr>
        <p:txBody>
          <a:bodyPr>
            <a:normAutofit/>
          </a:bodyPr>
          <a:lstStyle/>
          <a:p>
            <a:r>
              <a:rPr lang="uk-UA" sz="5400" dirty="0" smtClean="0">
                <a:solidFill>
                  <a:srgbClr val="C00000"/>
                </a:solidFill>
              </a:rPr>
              <a:t>        </a:t>
            </a:r>
            <a:r>
              <a:rPr lang="uk-UA" sz="5400" dirty="0" err="1" smtClean="0">
                <a:solidFill>
                  <a:srgbClr val="C00000"/>
                </a:solidFill>
              </a:rPr>
              <a:t>Булінг</a:t>
            </a:r>
            <a:r>
              <a:rPr lang="uk-UA" sz="5400" dirty="0" smtClean="0">
                <a:solidFill>
                  <a:srgbClr val="C00000"/>
                </a:solidFill>
              </a:rPr>
              <a:t>.</a:t>
            </a:r>
            <a:br>
              <a:rPr lang="uk-UA" sz="5400" dirty="0" smtClean="0">
                <a:solidFill>
                  <a:srgbClr val="C00000"/>
                </a:solidFill>
              </a:rPr>
            </a:br>
            <a:r>
              <a:rPr lang="uk-UA" sz="5400" dirty="0" smtClean="0">
                <a:solidFill>
                  <a:srgbClr val="C00000"/>
                </a:solidFill>
              </a:rPr>
              <a:t> Конфлікти в             школі</a:t>
            </a:r>
            <a:endParaRPr lang="uk-UA" sz="5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805264"/>
            <a:ext cx="8183880" cy="231886"/>
          </a:xfrm>
        </p:spPr>
        <p:txBody>
          <a:bodyPr>
            <a:normAutofit fontScale="90000"/>
          </a:bodyPr>
          <a:lstStyle/>
          <a:p>
            <a:endParaRPr lang="uk-UA" dirty="0">
              <a:solidFill>
                <a:srgbClr val="C00000"/>
              </a:solidFill>
            </a:endParaRPr>
          </a:p>
        </p:txBody>
      </p:sp>
      <p:pic>
        <p:nvPicPr>
          <p:cNvPr id="3" name="videoplayback (1)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23528" y="260648"/>
            <a:ext cx="8496944" cy="61926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76672"/>
            <a:ext cx="8183880" cy="4392488"/>
          </a:xfrm>
        </p:spPr>
        <p:txBody>
          <a:bodyPr>
            <a:noAutofit/>
          </a:bodyPr>
          <a:lstStyle/>
          <a:p>
            <a:r>
              <a:rPr lang="ru-RU" sz="4000" b="1" dirty="0" err="1" smtClean="0">
                <a:solidFill>
                  <a:srgbClr val="C00000"/>
                </a:solidFill>
              </a:rPr>
              <a:t>Чи</a:t>
            </a:r>
            <a:r>
              <a:rPr lang="ru-RU" sz="4000" b="1" dirty="0" smtClean="0">
                <a:solidFill>
                  <a:srgbClr val="C00000"/>
                </a:solidFill>
              </a:rPr>
              <a:t> </a:t>
            </a:r>
            <a:r>
              <a:rPr lang="ru-RU" sz="4000" b="1" dirty="0" err="1" smtClean="0">
                <a:solidFill>
                  <a:srgbClr val="C00000"/>
                </a:solidFill>
              </a:rPr>
              <a:t>спостерігали</a:t>
            </a:r>
            <a:r>
              <a:rPr lang="ru-RU" sz="4000" b="1" dirty="0" smtClean="0">
                <a:solidFill>
                  <a:srgbClr val="C00000"/>
                </a:solidFill>
              </a:rPr>
              <a:t> </a:t>
            </a:r>
            <a:r>
              <a:rPr lang="ru-RU" sz="4000" b="1" dirty="0" err="1" smtClean="0">
                <a:solidFill>
                  <a:srgbClr val="C00000"/>
                </a:solidFill>
              </a:rPr>
              <a:t>ви</a:t>
            </a:r>
            <a:r>
              <a:rPr lang="ru-RU" sz="4000" b="1" dirty="0" smtClean="0">
                <a:solidFill>
                  <a:srgbClr val="C00000"/>
                </a:solidFill>
              </a:rPr>
              <a:t> </a:t>
            </a:r>
            <a:r>
              <a:rPr lang="ru-RU" sz="4000" b="1" dirty="0" err="1" smtClean="0">
                <a:solidFill>
                  <a:srgbClr val="C00000"/>
                </a:solidFill>
              </a:rPr>
              <a:t>ситуації</a:t>
            </a:r>
            <a:r>
              <a:rPr lang="ru-RU" sz="4000" b="1" dirty="0" smtClean="0">
                <a:solidFill>
                  <a:srgbClr val="C00000"/>
                </a:solidFill>
              </a:rPr>
              <a:t> </a:t>
            </a:r>
            <a:r>
              <a:rPr lang="ru-RU" sz="4000" b="1" dirty="0" err="1" smtClean="0">
                <a:solidFill>
                  <a:srgbClr val="C00000"/>
                </a:solidFill>
              </a:rPr>
              <a:t>булінгу</a:t>
            </a:r>
            <a:r>
              <a:rPr lang="ru-RU" sz="4000" b="1" dirty="0" smtClean="0">
                <a:solidFill>
                  <a:srgbClr val="C00000"/>
                </a:solidFill>
              </a:rPr>
              <a:t> у </a:t>
            </a:r>
            <a:r>
              <a:rPr lang="ru-RU" sz="4000" b="1" dirty="0" err="1" smtClean="0">
                <a:solidFill>
                  <a:srgbClr val="C00000"/>
                </a:solidFill>
              </a:rPr>
              <a:t>вашій</a:t>
            </a:r>
            <a:r>
              <a:rPr lang="ru-RU" sz="4000" b="1" dirty="0" smtClean="0">
                <a:solidFill>
                  <a:srgbClr val="C00000"/>
                </a:solidFill>
              </a:rPr>
              <a:t> </a:t>
            </a:r>
            <a:r>
              <a:rPr lang="ru-RU" sz="4000" b="1" dirty="0" err="1" smtClean="0">
                <a:solidFill>
                  <a:srgbClr val="C00000"/>
                </a:solidFill>
              </a:rPr>
              <a:t>школі</a:t>
            </a:r>
            <a:r>
              <a:rPr lang="ru-RU" sz="4000" b="1" dirty="0" smtClean="0">
                <a:solidFill>
                  <a:srgbClr val="C00000"/>
                </a:solidFill>
              </a:rPr>
              <a:t>? У </a:t>
            </a:r>
            <a:r>
              <a:rPr lang="ru-RU" sz="4000" b="1" dirty="0" err="1" smtClean="0">
                <a:solidFill>
                  <a:srgbClr val="C00000"/>
                </a:solidFill>
              </a:rPr>
              <a:t>якій</a:t>
            </a:r>
            <a:r>
              <a:rPr lang="ru-RU" sz="4000" b="1" dirty="0" smtClean="0">
                <a:solidFill>
                  <a:srgbClr val="C00000"/>
                </a:solidFill>
              </a:rPr>
              <a:t> </a:t>
            </a:r>
            <a:r>
              <a:rPr lang="uk-UA" sz="4000" b="1" dirty="0" smtClean="0">
                <a:solidFill>
                  <a:srgbClr val="C00000"/>
                </a:solidFill>
              </a:rPr>
              <a:t>ролі </a:t>
            </a:r>
            <a:r>
              <a:rPr lang="ru-RU" sz="4000" b="1" dirty="0" smtClean="0">
                <a:solidFill>
                  <a:srgbClr val="C00000"/>
                </a:solidFill>
              </a:rPr>
              <a:t>вам </a:t>
            </a:r>
            <a:r>
              <a:rPr lang="ru-RU" sz="4000" b="1" dirty="0" err="1" smtClean="0">
                <a:solidFill>
                  <a:srgbClr val="C00000"/>
                </a:solidFill>
              </a:rPr>
              <a:t>доводилося</a:t>
            </a:r>
            <a:r>
              <a:rPr lang="ru-RU" sz="4000" b="1" dirty="0" smtClean="0">
                <a:solidFill>
                  <a:srgbClr val="C00000"/>
                </a:solidFill>
              </a:rPr>
              <a:t> </a:t>
            </a:r>
            <a:r>
              <a:rPr lang="ru-RU" sz="4000" b="1" dirty="0" err="1" smtClean="0">
                <a:solidFill>
                  <a:srgbClr val="C00000"/>
                </a:solidFill>
              </a:rPr>
              <a:t>виступати</a:t>
            </a:r>
            <a:r>
              <a:rPr lang="ru-RU" sz="4000" b="1" dirty="0" smtClean="0">
                <a:solidFill>
                  <a:srgbClr val="C00000"/>
                </a:solidFill>
              </a:rPr>
              <a:t> - </a:t>
            </a:r>
            <a:r>
              <a:rPr lang="ru-RU" sz="4000" b="1" dirty="0" err="1" smtClean="0">
                <a:solidFill>
                  <a:srgbClr val="C00000"/>
                </a:solidFill>
              </a:rPr>
              <a:t>жертви</a:t>
            </a:r>
            <a:r>
              <a:rPr lang="ru-RU" sz="4000" b="1" dirty="0" smtClean="0">
                <a:solidFill>
                  <a:srgbClr val="C00000"/>
                </a:solidFill>
              </a:rPr>
              <a:t>, </a:t>
            </a:r>
            <a:r>
              <a:rPr lang="ru-RU" sz="4000" b="1" dirty="0" err="1" smtClean="0">
                <a:solidFill>
                  <a:srgbClr val="C00000"/>
                </a:solidFill>
              </a:rPr>
              <a:t>кривдника</a:t>
            </a:r>
            <a:r>
              <a:rPr lang="ru-RU" sz="4000" b="1" dirty="0" smtClean="0">
                <a:solidFill>
                  <a:srgbClr val="C00000"/>
                </a:solidFill>
              </a:rPr>
              <a:t> </a:t>
            </a:r>
            <a:r>
              <a:rPr lang="ru-RU" sz="4000" b="1" dirty="0" err="1" smtClean="0">
                <a:solidFill>
                  <a:srgbClr val="C00000"/>
                </a:solidFill>
              </a:rPr>
              <a:t>чи</a:t>
            </a:r>
            <a:r>
              <a:rPr lang="ru-RU" sz="4000" b="1" dirty="0" smtClean="0">
                <a:solidFill>
                  <a:srgbClr val="C00000"/>
                </a:solidFill>
              </a:rPr>
              <a:t> </a:t>
            </a:r>
            <a:r>
              <a:rPr lang="ru-RU" sz="4000" b="1" dirty="0" err="1" smtClean="0">
                <a:solidFill>
                  <a:srgbClr val="C00000"/>
                </a:solidFill>
              </a:rPr>
              <a:t>спостерігача</a:t>
            </a:r>
            <a:r>
              <a:rPr lang="ru-RU" sz="4000" b="1" dirty="0" smtClean="0">
                <a:solidFill>
                  <a:srgbClr val="C00000"/>
                </a:solidFill>
              </a:rPr>
              <a:t>?</a:t>
            </a:r>
            <a:endParaRPr lang="uk-UA" sz="4000" b="1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flipV="1">
            <a:off x="468344" y="5013176"/>
            <a:ext cx="8183880" cy="611308"/>
          </a:xfrm>
        </p:spPr>
        <p:txBody>
          <a:bodyPr>
            <a:noAutofit/>
          </a:bodyPr>
          <a:lstStyle/>
          <a:p>
            <a:endParaRPr lang="uk-UA" sz="3600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2420888"/>
            <a:ext cx="8183880" cy="1440160"/>
          </a:xfrm>
        </p:spPr>
        <p:txBody>
          <a:bodyPr>
            <a:normAutofit/>
          </a:bodyPr>
          <a:lstStyle/>
          <a:p>
            <a:r>
              <a:rPr lang="uk-UA" sz="5400" dirty="0" smtClean="0">
                <a:solidFill>
                  <a:srgbClr val="FF0000"/>
                </a:solidFill>
              </a:rPr>
              <a:t>ДЯКУЮ ЗА УВАГУ!!!</a:t>
            </a:r>
            <a:endParaRPr lang="uk-UA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991431"/>
            <a:ext cx="8183880" cy="533913"/>
          </a:xfrm>
        </p:spPr>
        <p:txBody>
          <a:bodyPr>
            <a:normAutofit fontScale="90000"/>
          </a:bodyPr>
          <a:lstStyle/>
          <a:p>
            <a:r>
              <a:rPr lang="uk-UA" sz="2800" i="1" dirty="0" smtClean="0">
                <a:solidFill>
                  <a:srgbClr val="C00000"/>
                </a:solidFill>
              </a:rPr>
              <a:t>Яке з вивчених понять підходить до малюнків?</a:t>
            </a:r>
            <a:endParaRPr lang="uk-UA" sz="2800" dirty="0"/>
          </a:p>
        </p:txBody>
      </p:sp>
      <p:pic>
        <p:nvPicPr>
          <p:cNvPr id="5" name="Содержимое 4" descr="ÐÐ°ÑÑÐ¸Ð½ÐºÐ¸ Ð¿Ð¾ Ð·Ð°Ð¿ÑÐ¾ÑÑ Ð·Ð°Ð±Ð¾Ð±Ð¾Ð½Ð¸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716016" cy="5373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ÐÐ°ÑÑÐ¸Ð½ÐºÐ¸ Ð¿Ð¾ Ð·Ð°Ð¿ÑÐ¾ÑÑ Ð´Ð¸ÑÐºÑÐ¸Ð¼ÑÐ½Ð°ÑÑÑ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0"/>
            <a:ext cx="4355976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C00000"/>
                </a:solidFill>
              </a:rPr>
              <a:t>А на цих малюнках?</a:t>
            </a:r>
            <a:endParaRPr lang="uk-UA" dirty="0">
              <a:solidFill>
                <a:srgbClr val="C00000"/>
              </a:solidFill>
            </a:endParaRPr>
          </a:p>
        </p:txBody>
      </p:sp>
      <p:pic>
        <p:nvPicPr>
          <p:cNvPr id="5" name="Содержимое 4" descr="ÐÐ°ÑÑÐ¸Ð½ÐºÐ¸ Ð¿Ð¾ Ð·Ð°Ð¿ÑÐ¾ÑÑ ÐºÐ¾Ð¼Ð¿ÑÐ¾Ð¼ÑÑ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04664"/>
            <a:ext cx="3744416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ÐÐ°ÑÑÐ¸Ð½ÐºÐ¸ Ð¿Ð¾ Ð·Ð°Ð¿ÑÐ¾ÑÑ ÑÑÐ²Ð½ÑÑÑÑ"/>
          <p:cNvPicPr>
            <a:picLocks noGrp="1"/>
          </p:cNvPicPr>
          <p:nvPr>
            <p:ph sz="half" idx="2"/>
          </p:nvPr>
        </p:nvPicPr>
        <p:blipFill>
          <a:blip r:embed="rId3" cstate="print"/>
          <a:srcRect l="15042" r="14321"/>
          <a:stretch>
            <a:fillRect/>
          </a:stretch>
        </p:blipFill>
        <p:spPr bwMode="auto">
          <a:xfrm>
            <a:off x="4139952" y="476672"/>
            <a:ext cx="4392487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uk-UA" i="1" dirty="0" smtClean="0">
                <a:solidFill>
                  <a:srgbClr val="C00000"/>
                </a:solidFill>
              </a:rPr>
              <a:t>Заповніть схему.</a:t>
            </a:r>
            <a:r>
              <a:rPr lang="uk-UA" dirty="0" smtClean="0">
                <a:solidFill>
                  <a:srgbClr val="C00000"/>
                </a:solidFill>
              </a:rPr>
              <a:t/>
            </a:r>
            <a:br>
              <a:rPr lang="uk-UA" dirty="0" smtClean="0">
                <a:solidFill>
                  <a:srgbClr val="C00000"/>
                </a:solidFill>
              </a:rPr>
            </a:br>
            <a:endParaRPr lang="uk-UA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E:\Работа\Підготовка до уроків\10 клас\Громадянська освіта\3. Людина в соціокультурному просторі\5. Конфлікти у нашому житті і чомуї їх необхідно вирішувати\Рисунок1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04664"/>
            <a:ext cx="8136904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C00000"/>
                </a:solidFill>
              </a:rPr>
              <a:t>Так має виглядати схема</a:t>
            </a:r>
            <a:endParaRPr lang="uk-UA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E:\Работа\Підготовка до уроків\10 клас\Громадянська освіта\3. Людина в соціокультурному просторі\5. Конфлікти у нашому житті і чомуї їх необхідно вирішувати\Рисунок2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4877" y="530225"/>
            <a:ext cx="6840284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C00000"/>
                </a:solidFill>
              </a:rPr>
              <a:t>Що зображено на картинках?</a:t>
            </a:r>
            <a:endParaRPr lang="uk-UA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uk-UA" dirty="0" smtClean="0"/>
          </a:p>
          <a:p>
            <a:endParaRPr lang="uk-UA" dirty="0"/>
          </a:p>
        </p:txBody>
      </p:sp>
      <p:pic>
        <p:nvPicPr>
          <p:cNvPr id="5" name="Рисунок 4" descr="ÐÐ°ÑÑÐ¸Ð½ÐºÐ¸ Ð¿Ð¾ Ð·Ð°Ð¿ÑÐ¾ÑÑ ÑÑÐµÑÑÐ¾Ð²Ñ Ð¿Ð¾ÑÐ¾Ð´Ð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4248471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476672"/>
            <a:ext cx="3960439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445224"/>
            <a:ext cx="8183880" cy="864096"/>
          </a:xfrm>
        </p:spPr>
        <p:txBody>
          <a:bodyPr>
            <a:normAutofit/>
          </a:bodyPr>
          <a:lstStyle/>
          <a:p>
            <a:r>
              <a:rPr lang="uk-UA" sz="2400" dirty="0" smtClean="0">
                <a:solidFill>
                  <a:srgbClr val="C00000"/>
                </a:solidFill>
              </a:rPr>
              <a:t>Яке визначення поняття конфлікт найбільш повне?</a:t>
            </a:r>
            <a:endParaRPr lang="uk-UA" sz="24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1052736"/>
            <a:ext cx="3024336" cy="3650712"/>
          </a:xfrm>
        </p:spPr>
        <p:txBody>
          <a:bodyPr>
            <a:normAutofit/>
          </a:bodyPr>
          <a:lstStyle/>
          <a:p>
            <a:r>
              <a:rPr lang="uk-UA" sz="3600" b="1" dirty="0" smtClean="0"/>
              <a:t>Конфлікт</a:t>
            </a:r>
            <a:r>
              <a:rPr lang="uk-UA" sz="3600" dirty="0" smtClean="0"/>
              <a:t> </a:t>
            </a:r>
            <a:endParaRPr lang="uk-UA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347864" y="530352"/>
            <a:ext cx="5339416" cy="4698848"/>
          </a:xfrm>
        </p:spPr>
        <p:txBody>
          <a:bodyPr>
            <a:noAutofit/>
          </a:bodyPr>
          <a:lstStyle/>
          <a:p>
            <a:r>
              <a:rPr lang="uk-UA" sz="2000" b="1" dirty="0" smtClean="0"/>
              <a:t>А   явище, що виникає в результаті зіткнення протилежних дій, поглядів, інтересів, прагнень, планів різних людей або мотивів і потреб однієї людини</a:t>
            </a:r>
          </a:p>
          <a:p>
            <a:r>
              <a:rPr lang="uk-UA" sz="2000" b="1" dirty="0" smtClean="0"/>
              <a:t>Б   </a:t>
            </a:r>
            <a:r>
              <a:rPr lang="ru-RU" sz="2000" b="1" dirty="0" smtClean="0"/>
              <a:t> </a:t>
            </a:r>
            <a:r>
              <a:rPr lang="ru-RU" sz="2000" b="1" dirty="0" err="1" smtClean="0"/>
              <a:t>зіткнення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двох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чи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більше</a:t>
            </a:r>
            <a:r>
              <a:rPr lang="ru-RU" sz="2000" b="1" dirty="0" smtClean="0"/>
              <a:t> людей без </a:t>
            </a:r>
            <a:r>
              <a:rPr lang="ru-RU" sz="2000" b="1" dirty="0" err="1" smtClean="0"/>
              <a:t>зброї</a:t>
            </a:r>
            <a:r>
              <a:rPr lang="ru-RU" sz="2000" b="1" dirty="0" smtClean="0"/>
              <a:t>, </a:t>
            </a:r>
            <a:r>
              <a:rPr lang="ru-RU" sz="2000" b="1" dirty="0" err="1" smtClean="0"/>
              <a:t>або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із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застосуванням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холодної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зброї</a:t>
            </a:r>
            <a:r>
              <a:rPr lang="ru-RU" sz="2000" b="1" dirty="0" smtClean="0"/>
              <a:t> (</a:t>
            </a:r>
            <a:r>
              <a:rPr lang="ru-RU" sz="2000" b="1" dirty="0" err="1" smtClean="0"/>
              <a:t>ножів</a:t>
            </a:r>
            <a:r>
              <a:rPr lang="ru-RU" sz="2000" b="1" dirty="0" smtClean="0"/>
              <a:t>, </a:t>
            </a:r>
            <a:r>
              <a:rPr lang="ru-RU" sz="2000" b="1" dirty="0" err="1" smtClean="0"/>
              <a:t>сокир</a:t>
            </a:r>
            <a:r>
              <a:rPr lang="ru-RU" sz="2000" b="1" dirty="0" smtClean="0"/>
              <a:t>), </a:t>
            </a:r>
            <a:r>
              <a:rPr lang="ru-RU" sz="2000" b="1" dirty="0" err="1" smtClean="0"/>
              <a:t>або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предметів</a:t>
            </a:r>
            <a:r>
              <a:rPr lang="ru-RU" sz="2000" b="1" dirty="0" smtClean="0"/>
              <a:t>, </a:t>
            </a:r>
            <a:r>
              <a:rPr lang="ru-RU" sz="2000" b="1" dirty="0" err="1" smtClean="0"/>
              <a:t>що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можна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використати</a:t>
            </a:r>
            <a:r>
              <a:rPr lang="ru-RU" sz="2000" b="1" dirty="0" smtClean="0"/>
              <a:t> як </a:t>
            </a:r>
            <a:r>
              <a:rPr lang="ru-RU" sz="2000" b="1" dirty="0" err="1" smtClean="0"/>
              <a:t>зброю</a:t>
            </a:r>
            <a:endParaRPr lang="uk-UA" sz="2000" b="1" dirty="0" smtClean="0"/>
          </a:p>
          <a:p>
            <a:r>
              <a:rPr lang="uk-UA" sz="2000" b="1" dirty="0" smtClean="0"/>
              <a:t>В   </a:t>
            </a:r>
            <a:r>
              <a:rPr lang="ru-RU" sz="2000" b="1" dirty="0" smtClean="0"/>
              <a:t>складне </a:t>
            </a:r>
            <a:r>
              <a:rPr lang="ru-RU" sz="2000" b="1" dirty="0" err="1" smtClean="0"/>
              <a:t>теоретичне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або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практичне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питання</a:t>
            </a:r>
            <a:r>
              <a:rPr lang="ru-RU" sz="2000" b="1" dirty="0" smtClean="0"/>
              <a:t>, </a:t>
            </a:r>
            <a:r>
              <a:rPr lang="ru-RU" sz="2000" b="1" dirty="0" err="1" smtClean="0"/>
              <a:t>що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потребує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розв'язання</a:t>
            </a:r>
            <a:r>
              <a:rPr lang="ru-RU" sz="2000" b="1" dirty="0" smtClean="0"/>
              <a:t>, </a:t>
            </a:r>
            <a:r>
              <a:rPr lang="ru-RU" sz="2000" b="1" dirty="0" err="1" smtClean="0"/>
              <a:t>вивчення</a:t>
            </a:r>
            <a:r>
              <a:rPr lang="ru-RU" sz="2000" b="1" dirty="0" smtClean="0"/>
              <a:t>, </a:t>
            </a:r>
            <a:r>
              <a:rPr lang="ru-RU" sz="2000" b="1" dirty="0" err="1" smtClean="0"/>
              <a:t>дослідження</a:t>
            </a:r>
            <a:r>
              <a:rPr lang="ru-RU" sz="2000" b="1" dirty="0" smtClean="0"/>
              <a:t>.</a:t>
            </a:r>
            <a:endParaRPr lang="uk-UA" sz="20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332656"/>
            <a:ext cx="7772400" cy="4968552"/>
          </a:xfrm>
        </p:spPr>
        <p:txBody>
          <a:bodyPr>
            <a:normAutofit/>
          </a:bodyPr>
          <a:lstStyle/>
          <a:p>
            <a:r>
              <a:rPr lang="uk-UA" sz="6000" i="1" dirty="0" smtClean="0">
                <a:solidFill>
                  <a:srgbClr val="FF0000"/>
                </a:solidFill>
              </a:rPr>
              <a:t>Поняття конфлікту та його види. Стадії конфлікту</a:t>
            </a:r>
            <a:r>
              <a:rPr lang="uk-UA" sz="6000" dirty="0" smtClean="0"/>
              <a:t/>
            </a:r>
            <a:br>
              <a:rPr lang="uk-UA" sz="6000" dirty="0" smtClean="0"/>
            </a:br>
            <a:endParaRPr lang="uk-UA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4941168"/>
            <a:ext cx="7772400" cy="864096"/>
          </a:xfrm>
        </p:spPr>
        <p:txBody>
          <a:bodyPr/>
          <a:lstStyle/>
          <a:p>
            <a:r>
              <a:rPr lang="uk-UA" dirty="0" err="1" smtClean="0"/>
              <a:t>Громадяська</a:t>
            </a:r>
            <a:r>
              <a:rPr lang="uk-UA" dirty="0" smtClean="0"/>
              <a:t> освіта 10 клас</a:t>
            </a:r>
          </a:p>
          <a:p>
            <a:r>
              <a:rPr lang="uk-UA" dirty="0" smtClean="0"/>
              <a:t>Вчитель </a:t>
            </a:r>
            <a:r>
              <a:rPr lang="uk-UA" dirty="0" err="1" smtClean="0"/>
              <a:t>Грицюк</a:t>
            </a:r>
            <a:r>
              <a:rPr lang="uk-UA" dirty="0" smtClean="0"/>
              <a:t> Л.С.</a:t>
            </a:r>
            <a:endParaRPr lang="uk-U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533400"/>
            <a:ext cx="6674888" cy="914400"/>
          </a:xfrm>
        </p:spPr>
        <p:txBody>
          <a:bodyPr>
            <a:noAutofit/>
          </a:bodyPr>
          <a:lstStyle/>
          <a:p>
            <a:r>
              <a:rPr lang="uk-UA" sz="3600" dirty="0" smtClean="0">
                <a:solidFill>
                  <a:srgbClr val="C00000"/>
                </a:solidFill>
              </a:rPr>
              <a:t>Види конфліктів</a:t>
            </a:r>
            <a:r>
              <a:rPr lang="uk-UA" sz="3600" dirty="0" smtClean="0"/>
              <a:t/>
            </a:r>
            <a:br>
              <a:rPr lang="uk-UA" sz="3600" dirty="0" smtClean="0"/>
            </a:br>
            <a:endParaRPr lang="uk-UA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99992" y="1700808"/>
            <a:ext cx="4248472" cy="3953106"/>
          </a:xfrm>
        </p:spPr>
        <p:txBody>
          <a:bodyPr>
            <a:normAutofit/>
          </a:bodyPr>
          <a:lstStyle/>
          <a:p>
            <a:pPr lvl="0"/>
            <a:r>
              <a:rPr lang="uk-UA" sz="3600" b="1" dirty="0" err="1" smtClean="0"/>
              <a:t>-суперництво</a:t>
            </a:r>
            <a:endParaRPr lang="uk-UA" sz="3600" b="1" dirty="0" smtClean="0"/>
          </a:p>
          <a:p>
            <a:pPr lvl="0"/>
            <a:r>
              <a:rPr lang="uk-UA" sz="3600" b="1" dirty="0" err="1" smtClean="0"/>
              <a:t>-конфронтація</a:t>
            </a:r>
            <a:endParaRPr lang="uk-UA" sz="3600" b="1" dirty="0" smtClean="0"/>
          </a:p>
          <a:p>
            <a:r>
              <a:rPr lang="uk-UA" sz="3600" b="1" dirty="0" err="1" smtClean="0"/>
              <a:t>-конкуренція</a:t>
            </a:r>
            <a:endParaRPr lang="uk-UA" sz="36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67545" y="1052736"/>
            <a:ext cx="3960440" cy="460181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uk-UA" sz="4400" b="1" dirty="0" smtClean="0"/>
              <a:t>політичні</a:t>
            </a:r>
          </a:p>
          <a:p>
            <a:pPr lvl="0"/>
            <a:r>
              <a:rPr lang="uk-UA" sz="4400" b="1" dirty="0" smtClean="0"/>
              <a:t>економічні</a:t>
            </a:r>
          </a:p>
          <a:p>
            <a:pPr lvl="0"/>
            <a:r>
              <a:rPr lang="uk-UA" sz="4400" b="1" dirty="0" smtClean="0"/>
              <a:t>культурні та релігійні</a:t>
            </a:r>
          </a:p>
          <a:p>
            <a:pPr lvl="0"/>
            <a:r>
              <a:rPr lang="uk-UA" sz="4400" b="1" dirty="0" smtClean="0"/>
              <a:t>професійні</a:t>
            </a:r>
          </a:p>
          <a:p>
            <a:r>
              <a:rPr lang="uk-UA" sz="4400" b="1" dirty="0" smtClean="0"/>
              <a:t>етнічні</a:t>
            </a:r>
            <a:endParaRPr lang="uk-UA" sz="4400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131</TotalTime>
  <Words>144</Words>
  <Application>Microsoft Office PowerPoint</Application>
  <PresentationFormat>Экран (4:3)</PresentationFormat>
  <Paragraphs>33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Аспект</vt:lpstr>
      <vt:lpstr>Проаналізуйте зображення. Яке з вивчених понять підходить до нього? Чому?</vt:lpstr>
      <vt:lpstr>Яке з вивчених понять підходить до малюнків?</vt:lpstr>
      <vt:lpstr>А на цих малюнках?</vt:lpstr>
      <vt:lpstr>Заповніть схему. </vt:lpstr>
      <vt:lpstr>Так має виглядати схема</vt:lpstr>
      <vt:lpstr>Що зображено на картинках?</vt:lpstr>
      <vt:lpstr>Яке визначення поняття конфлікт найбільш повне?</vt:lpstr>
      <vt:lpstr>Поняття конфлікту та його види. Стадії конфлікту </vt:lpstr>
      <vt:lpstr>Види конфліктів </vt:lpstr>
      <vt:lpstr>            Стадії конфлікту</vt:lpstr>
      <vt:lpstr>        Булінг.  Конфлікти в             школі</vt:lpstr>
      <vt:lpstr>Слайд 12</vt:lpstr>
      <vt:lpstr>Чи спостерігали ви ситуації булінгу у вашій школі? У якій ролі вам доводилося виступати - жертви, кривдника чи спостерігача?</vt:lpstr>
      <vt:lpstr>ДЯКУЮ ЗА УВАГУ!!!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Поняття конфлікту та його види. Стадії конфлікту</dc:title>
  <dc:creator>User</dc:creator>
  <cp:lastModifiedBy>User</cp:lastModifiedBy>
  <cp:revision>15</cp:revision>
  <dcterms:created xsi:type="dcterms:W3CDTF">2018-12-02T18:02:15Z</dcterms:created>
  <dcterms:modified xsi:type="dcterms:W3CDTF">2018-12-03T18:39:26Z</dcterms:modified>
</cp:coreProperties>
</file>