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BCB-9796-4A4C-B0C4-4A353AD06722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3022-E739-40F9-ADD7-7461D3E9A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BCB-9796-4A4C-B0C4-4A353AD06722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3022-E739-40F9-ADD7-7461D3E9A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BCB-9796-4A4C-B0C4-4A353AD06722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3022-E739-40F9-ADD7-7461D3E9A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BCB-9796-4A4C-B0C4-4A353AD06722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3022-E739-40F9-ADD7-7461D3E9A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BCB-9796-4A4C-B0C4-4A353AD06722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3022-E739-40F9-ADD7-7461D3E9A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BCB-9796-4A4C-B0C4-4A353AD06722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3022-E739-40F9-ADD7-7461D3E9A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BCB-9796-4A4C-B0C4-4A353AD06722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3022-E739-40F9-ADD7-7461D3E9A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BCB-9796-4A4C-B0C4-4A353AD06722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3022-E739-40F9-ADD7-7461D3E9A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BCB-9796-4A4C-B0C4-4A353AD06722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3022-E739-40F9-ADD7-7461D3E9A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BCB-9796-4A4C-B0C4-4A353AD06722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3022-E739-40F9-ADD7-7461D3E9A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BCB-9796-4A4C-B0C4-4A353AD06722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6D3022-E739-40F9-ADD7-7461D3E9A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1A3BCB-9796-4A4C-B0C4-4A353AD06722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6D3022-E739-40F9-ADD7-7461D3E9A9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352" y="908720"/>
            <a:ext cx="7600128" cy="1828800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Додавання та віднімання десяткових дробів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717032"/>
            <a:ext cx="5256584" cy="2304256"/>
          </a:xfrm>
        </p:spPr>
        <p:txBody>
          <a:bodyPr>
            <a:normAutofit/>
          </a:bodyPr>
          <a:lstStyle/>
          <a:p>
            <a:r>
              <a:rPr lang="uk-UA" dirty="0" smtClean="0"/>
              <a:t>Вчителя математики БНВО </a:t>
            </a:r>
            <a:r>
              <a:rPr lang="uk-UA" dirty="0" err="1" smtClean="0"/>
              <a:t>“Перша</a:t>
            </a:r>
            <a:r>
              <a:rPr lang="uk-UA" dirty="0" smtClean="0"/>
              <a:t> Білоцерківська гімназія – школа І </a:t>
            </a:r>
            <a:r>
              <a:rPr lang="uk-UA" dirty="0" err="1" smtClean="0"/>
              <a:t>ступеня”</a:t>
            </a:r>
            <a:r>
              <a:rPr lang="uk-UA" dirty="0" smtClean="0"/>
              <a:t> </a:t>
            </a:r>
            <a:r>
              <a:rPr lang="uk-UA" dirty="0" smtClean="0"/>
              <a:t>Білоцерківської міської ради Київської області </a:t>
            </a:r>
            <a:r>
              <a:rPr lang="uk-UA" dirty="0" err="1" smtClean="0"/>
              <a:t>Поштаренко</a:t>
            </a:r>
            <a:r>
              <a:rPr lang="uk-UA" dirty="0" smtClean="0"/>
              <a:t> </a:t>
            </a:r>
            <a:r>
              <a:rPr lang="uk-UA" dirty="0" smtClean="0"/>
              <a:t>Л.І. </a:t>
            </a:r>
            <a:endParaRPr lang="ru-RU" dirty="0"/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7902"/>
            <a:ext cx="3635896" cy="371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lvl="0"/>
            <a:r>
              <a:rPr lang="uk-UA" i="1" dirty="0" smtClean="0">
                <a:latin typeface="+mj-lt"/>
              </a:rPr>
              <a:t>1) </a:t>
            </a:r>
            <a:r>
              <a:rPr lang="uk-UA" i="1" dirty="0" smtClean="0"/>
              <a:t>Одна сторона трикутника дорівнює 5,23 дм. Вона на 0,6 дм коротша від другої сторони і на 0,9 дм довша від третьої. Чому дорівнює периметр трикутника</a:t>
            </a:r>
            <a:r>
              <a:rPr lang="ru-RU" i="1" dirty="0" smtClean="0"/>
              <a:t>?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/>
            <a:r>
              <a:rPr lang="uk-UA" i="1" dirty="0" smtClean="0">
                <a:latin typeface="+mj-lt"/>
              </a:rPr>
              <a:t>2) </a:t>
            </a:r>
            <a:r>
              <a:rPr lang="uk-UA" i="1" dirty="0" smtClean="0"/>
              <a:t>У Сергійка та Андрія однакові шматки риболовної ліски. Андрій відмотав Сергієві 1,6 м ліски. На скільки метрів ліски в Андрія залишилося менше , ніж стало у Сергія 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6868" name="Picture 4" descr="Картинки по запросу риболовля мульт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97152"/>
            <a:ext cx="4355976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271864"/>
          </a:xfrm>
        </p:spPr>
        <p:txBody>
          <a:bodyPr/>
          <a:lstStyle/>
          <a:p>
            <a:r>
              <a:rPr lang="uk-UA" i="1" dirty="0" smtClean="0"/>
              <a:t>Скарб ми відшукали, кожна команда отримала за це бали. Але ми так захопилися розв’язуючи задачі , що не помітили за собою чорний прапор піратів. Вони просять їм допомогти.</a:t>
            </a:r>
            <a:endParaRPr lang="ru-RU" dirty="0"/>
          </a:p>
        </p:txBody>
      </p:sp>
      <p:pic>
        <p:nvPicPr>
          <p:cNvPr id="3584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b="6240"/>
          <a:stretch>
            <a:fillRect/>
          </a:stretch>
        </p:blipFill>
        <p:spPr bwMode="auto">
          <a:xfrm>
            <a:off x="4644008" y="2498067"/>
            <a:ext cx="3816424" cy="435993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1845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sz="3600" i="1" dirty="0" smtClean="0">
                <a:latin typeface="+mj-lt"/>
              </a:rPr>
              <a:t>1)</a:t>
            </a:r>
            <a:r>
              <a:rPr lang="uk-UA" sz="3600" i="1" dirty="0" smtClean="0"/>
              <a:t>Знайти різницю в метрах</a:t>
            </a:r>
            <a:r>
              <a:rPr lang="ru-RU" sz="3600" i="1" dirty="0" smtClean="0"/>
              <a:t>: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uk-UA" sz="3600" i="1" dirty="0" smtClean="0">
                <a:latin typeface="+mj-lt"/>
              </a:rPr>
              <a:t>    а) </a:t>
            </a:r>
            <a:r>
              <a:rPr lang="ru-RU" sz="3600" i="1" dirty="0" smtClean="0">
                <a:latin typeface="+mj-lt"/>
              </a:rPr>
              <a:t>7</a:t>
            </a:r>
            <a:r>
              <a:rPr lang="uk-UA" sz="3600" i="1" dirty="0" smtClean="0">
                <a:latin typeface="+mj-lt"/>
              </a:rPr>
              <a:t>,2 м – 82 см                  б) 5,4 м -39 дм</a:t>
            </a:r>
            <a:endParaRPr lang="ru-RU" sz="3600" dirty="0" smtClean="0">
              <a:latin typeface="+mj-lt"/>
            </a:endParaRPr>
          </a:p>
          <a:p>
            <a:pPr>
              <a:buNone/>
            </a:pPr>
            <a:r>
              <a:rPr lang="uk-UA" sz="3600" i="1" dirty="0" smtClean="0"/>
              <a:t> 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>
                <a:latin typeface="+mj-lt"/>
              </a:rPr>
              <a:t>2) </a:t>
            </a:r>
            <a:r>
              <a:rPr lang="uk-UA" sz="3600" i="1" dirty="0" smtClean="0"/>
              <a:t>Знайти різницю в кілограмах: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uk-UA" sz="3600" i="1" dirty="0" smtClean="0">
                <a:latin typeface="+mj-lt"/>
              </a:rPr>
              <a:t>    а)3 ц – 43,5 кг                      б) 4ц 6 кг – 49, 6кг.</a:t>
            </a:r>
            <a:endParaRPr lang="ru-RU" sz="3600" dirty="0" smtClean="0">
              <a:latin typeface="+mj-lt"/>
            </a:endParaRPr>
          </a:p>
          <a:p>
            <a:pPr>
              <a:buNone/>
            </a:pPr>
            <a:endParaRPr lang="ru-RU" sz="3600" dirty="0" smtClean="0"/>
          </a:p>
          <a:p>
            <a:pPr lvl="0">
              <a:buNone/>
            </a:pPr>
            <a:r>
              <a:rPr lang="uk-UA" sz="3600" dirty="0" smtClean="0">
                <a:latin typeface="+mj-lt"/>
              </a:rPr>
              <a:t>3)</a:t>
            </a:r>
            <a:r>
              <a:rPr lang="uk-UA" sz="3600" i="1" dirty="0" smtClean="0"/>
              <a:t>Розставити замість зірочок знаки  </a:t>
            </a:r>
            <a:r>
              <a:rPr lang="ru-RU" sz="3600" i="1" dirty="0" smtClean="0"/>
              <a:t>“+”  </a:t>
            </a:r>
            <a:r>
              <a:rPr lang="uk-UA" sz="3600" i="1" dirty="0" smtClean="0"/>
              <a:t>і </a:t>
            </a:r>
            <a:r>
              <a:rPr lang="ru-RU" sz="3600" i="1" dirty="0" smtClean="0"/>
              <a:t> “-“</a:t>
            </a:r>
            <a:r>
              <a:rPr lang="uk-UA" sz="3600" i="1" dirty="0" smtClean="0"/>
              <a:t>  так, щоб виконувалась рівність: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uk-UA" sz="3600" i="1" dirty="0" smtClean="0">
                <a:latin typeface="+mj-lt"/>
              </a:rPr>
              <a:t>     а) 0,01 * 1,1 * 0 * 0,11 * 1 = 0</a:t>
            </a:r>
            <a:endParaRPr lang="ru-RU" sz="3600" dirty="0" smtClean="0">
              <a:latin typeface="+mj-lt"/>
            </a:endParaRPr>
          </a:p>
          <a:p>
            <a:pPr>
              <a:buNone/>
            </a:pPr>
            <a:r>
              <a:rPr lang="uk-UA" sz="3600" i="1" dirty="0" smtClean="0"/>
              <a:t> </a:t>
            </a:r>
            <a:endParaRPr lang="ru-RU" sz="3600" dirty="0" smtClean="0"/>
          </a:p>
          <a:p>
            <a:pPr>
              <a:buNone/>
            </a:pPr>
            <a:r>
              <a:rPr lang="uk-UA" sz="3600" i="1" dirty="0" smtClean="0">
                <a:latin typeface="+mj-lt"/>
              </a:rPr>
              <a:t>     б) 0,4 * 0,6 * 0,7 * 0,005 * 0,75 =1</a:t>
            </a:r>
            <a:endParaRPr lang="ru-RU" sz="3600" dirty="0" smtClean="0">
              <a:latin typeface="+mj-lt"/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34818" name="Picture 2" descr="Картинки по запросу рыбки мульт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9020" y="980728"/>
            <a:ext cx="2474980" cy="261967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uk-UA" i="1" dirty="0" smtClean="0"/>
              <a:t>Пірати задоволені вашими відповідями. Ми повертаємось додому задоволені пригодами , наші трюми заповнені скарбами. І нам залишилось подолати останню перепону перед виходом на берег , розв’язавши рівняння.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</a:t>
            </a:r>
            <a:r>
              <a:rPr lang="uk-UA" i="1" dirty="0" smtClean="0">
                <a:latin typeface="+mj-lt"/>
              </a:rPr>
              <a:t>а)  5,41 + ( 14,9 – х ) = 17,29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uk-UA" i="1" dirty="0" smtClean="0">
                <a:latin typeface="+mj-lt"/>
              </a:rPr>
              <a:t>      б) 28,15 – ( х + 11,42) =15,09</a:t>
            </a:r>
            <a:endParaRPr lang="ru-RU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33794" name="Picture 2" descr="Картинки по запросу корабль мульт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2753544"/>
            <a:ext cx="2771800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27168" cy="864096"/>
          </a:xfrm>
        </p:spPr>
        <p:txBody>
          <a:bodyPr>
            <a:normAutofit/>
          </a:bodyPr>
          <a:lstStyle/>
          <a:p>
            <a:r>
              <a:rPr lang="uk-UA" b="1" dirty="0" smtClean="0"/>
              <a:t>Підсумок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/>
          <a:lstStyle/>
          <a:p>
            <a:r>
              <a:rPr lang="uk-UA" dirty="0" smtClean="0"/>
              <a:t>Визначення команди переможця.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Підбиття індивідуальних результатів за кількістю набраних балів.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Тестування при допомозі червоних та зелених карток по питаннях.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2770" name="Picture 2" descr="Картинки по запросу рыбки мульт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221088"/>
            <a:ext cx="2771800" cy="263691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Домашнє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Склади задачу за її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язанням</a:t>
            </a:r>
            <a:r>
              <a:rPr lang="uk-UA" dirty="0" smtClean="0"/>
              <a:t>:</a:t>
            </a:r>
          </a:p>
          <a:p>
            <a:pPr marL="514350" indent="-514350">
              <a:buNone/>
            </a:pPr>
            <a:r>
              <a:rPr lang="en-US" dirty="0" smtClean="0">
                <a:latin typeface="+mj-lt"/>
              </a:rPr>
              <a:t>1) 14,2-2,2=12</a:t>
            </a:r>
          </a:p>
          <a:p>
            <a:pPr marL="514350" indent="-514350">
              <a:buNone/>
            </a:pPr>
            <a:r>
              <a:rPr lang="en-US" dirty="0" smtClean="0">
                <a:latin typeface="+mj-lt"/>
              </a:rPr>
              <a:t>2) 12</a:t>
            </a:r>
            <a:r>
              <a:rPr lang="ru-RU" dirty="0" smtClean="0">
                <a:latin typeface="+mj-lt"/>
              </a:rPr>
              <a:t>:2=6</a:t>
            </a:r>
          </a:p>
          <a:p>
            <a:pPr marL="514350" indent="-514350">
              <a:buNone/>
            </a:pPr>
            <a:r>
              <a:rPr lang="en-US" dirty="0" smtClean="0">
                <a:latin typeface="+mj-lt"/>
              </a:rPr>
              <a:t>3) </a:t>
            </a:r>
            <a:r>
              <a:rPr lang="ru-RU" dirty="0" smtClean="0">
                <a:latin typeface="+mj-lt"/>
              </a:rPr>
              <a:t>6+2</a:t>
            </a:r>
            <a:r>
              <a:rPr lang="en-US" dirty="0" smtClean="0">
                <a:latin typeface="+mj-lt"/>
              </a:rPr>
              <a:t>,2=8,2</a:t>
            </a:r>
            <a:r>
              <a:rPr lang="uk-UA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marL="514350" indent="-514350">
              <a:buNone/>
            </a:pPr>
            <a:endParaRPr lang="en-US" dirty="0" smtClean="0">
              <a:latin typeface="+mj-lt"/>
            </a:endParaRPr>
          </a:p>
          <a:p>
            <a:pPr marL="514350" indent="-514350">
              <a:buNone/>
            </a:pPr>
            <a:r>
              <a:rPr lang="en-US" dirty="0" smtClean="0">
                <a:latin typeface="+mj-lt"/>
              </a:rPr>
              <a:t>      </a:t>
            </a:r>
            <a:r>
              <a:rPr lang="uk-UA" dirty="0" smtClean="0">
                <a:latin typeface="+mj-lt"/>
              </a:rPr>
              <a:t>                                    </a:t>
            </a:r>
            <a:r>
              <a:rPr lang="uk-UA" dirty="0" smtClean="0">
                <a:solidFill>
                  <a:srgbClr val="C00000"/>
                </a:solidFill>
                <a:latin typeface="+mj-lt"/>
              </a:rPr>
              <a:t>Здогадайся</a:t>
            </a:r>
            <a:r>
              <a:rPr lang="en-US" dirty="0" smtClean="0">
                <a:latin typeface="+mj-lt"/>
              </a:rPr>
              <a:t>  </a:t>
            </a:r>
            <a:endParaRPr lang="uk-UA" dirty="0" smtClean="0">
              <a:latin typeface="+mj-lt"/>
            </a:endParaRPr>
          </a:p>
          <a:p>
            <a:pPr marL="514350" indent="-514350">
              <a:buNone/>
            </a:pPr>
            <a:r>
              <a:rPr lang="uk-UA" dirty="0" smtClean="0">
                <a:latin typeface="+mj-lt"/>
              </a:rPr>
              <a:t>Знайти суму чисел:</a:t>
            </a:r>
          </a:p>
          <a:p>
            <a:pPr marL="514350" indent="-514350">
              <a:buNone/>
            </a:pPr>
            <a:r>
              <a:rPr lang="uk-UA" dirty="0" smtClean="0">
                <a:latin typeface="+mj-lt"/>
              </a:rPr>
              <a:t>0</a:t>
            </a:r>
            <a:r>
              <a:rPr lang="en-US" dirty="0" smtClean="0">
                <a:latin typeface="+mj-lt"/>
              </a:rPr>
              <a:t>,01</a:t>
            </a:r>
            <a:r>
              <a:rPr lang="ru-RU" dirty="0" smtClean="0">
                <a:latin typeface="+mj-lt"/>
              </a:rPr>
              <a:t>+</a:t>
            </a:r>
            <a:r>
              <a:rPr lang="en-US" dirty="0" smtClean="0">
                <a:latin typeface="+mj-lt"/>
              </a:rPr>
              <a:t>0,02</a:t>
            </a:r>
            <a:r>
              <a:rPr lang="ru-RU" dirty="0" smtClean="0">
                <a:latin typeface="+mj-lt"/>
              </a:rPr>
              <a:t>+0</a:t>
            </a:r>
            <a:r>
              <a:rPr lang="en-US" dirty="0" smtClean="0">
                <a:latin typeface="+mj-lt"/>
              </a:rPr>
              <a:t>,03+…+0,98+0,99.</a:t>
            </a:r>
            <a:endParaRPr lang="uk-UA" dirty="0" smtClean="0">
              <a:latin typeface="+mj-lt"/>
            </a:endParaRPr>
          </a:p>
          <a:p>
            <a:pPr marL="514350" indent="-514350">
              <a:buNone/>
            </a:pPr>
            <a:r>
              <a:rPr lang="en-US" dirty="0" smtClean="0">
                <a:latin typeface="+mj-lt"/>
              </a:rPr>
              <a:t>      </a:t>
            </a:r>
            <a:endParaRPr lang="ru-RU" dirty="0">
              <a:latin typeface="+mj-lt"/>
            </a:endParaRPr>
          </a:p>
        </p:txBody>
      </p:sp>
      <p:pic>
        <p:nvPicPr>
          <p:cNvPr id="31746" name="Picture 2" descr="Картинки по запросу рыбки мультик"/>
          <p:cNvPicPr>
            <a:picLocks noChangeAspect="1" noChangeArrowheads="1"/>
          </p:cNvPicPr>
          <p:nvPr/>
        </p:nvPicPr>
        <p:blipFill>
          <a:blip r:embed="rId2" cstate="print"/>
          <a:srcRect b="3443"/>
          <a:stretch>
            <a:fillRect/>
          </a:stretch>
        </p:blipFill>
        <p:spPr bwMode="auto">
          <a:xfrm>
            <a:off x="5220073" y="2492896"/>
            <a:ext cx="3923928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Мета уроку: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/>
              <a:t>повторити основний теоретичний матеріал за даною темою, продовжити формувати практичні навики по розв’язуванню вправ за даною темою; з метою активізації пізнавальної діяльності організувати роботу учнів на уроці у формі змагання між двома командами одного класу.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520334"/>
            <a:ext cx="3299445" cy="23376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Тип уроку: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/>
              <a:t>урок – змагання.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5991066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5482952" cy="1143000"/>
          </a:xfrm>
        </p:spPr>
        <p:txBody>
          <a:bodyPr/>
          <a:lstStyle/>
          <a:p>
            <a:r>
              <a:rPr lang="uk-UA" b="1" i="1" dirty="0" smtClean="0"/>
              <a:t>Хід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08912" cy="3024336"/>
          </a:xfrm>
        </p:spPr>
        <p:txBody>
          <a:bodyPr/>
          <a:lstStyle/>
          <a:p>
            <a:r>
              <a:rPr lang="uk-UA" i="1" dirty="0" smtClean="0"/>
              <a:t>Сьогодні наш урок – це подорож по математичному океану десяткових дробів. Подорожувати ми будемо на двох кораблях. Їх назви зашифровані. Щоб їх розшифрувати треба розв’язати приклади і вибрати правильну букву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 descr="Картинки по запросу море  мульт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639" y="3789040"/>
            <a:ext cx="6075361" cy="30689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Batang" pitchFamily="18" charset="-127"/>
                <a:ea typeface="Batang" pitchFamily="18" charset="-127"/>
              </a:rPr>
              <a:t>0,17+5,2                 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uk-UA" b="1" dirty="0" smtClean="0">
                <a:latin typeface="Batang" pitchFamily="18" charset="-127"/>
                <a:ea typeface="Batang" pitchFamily="18" charset="-127"/>
              </a:rPr>
              <a:t>       0,15+6,3</a:t>
            </a:r>
            <a:endParaRPr lang="ru-RU" b="1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uk-UA" b="1" dirty="0" smtClean="0">
                <a:latin typeface="Batang" pitchFamily="18" charset="-127"/>
                <a:ea typeface="Batang" pitchFamily="18" charset="-127"/>
              </a:rPr>
              <a:t>16,71- 15,8               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uk-UA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uk-UA" b="1" dirty="0" smtClean="0">
                <a:latin typeface="Batang" pitchFamily="18" charset="-127"/>
                <a:ea typeface="Batang" pitchFamily="18" charset="-127"/>
              </a:rPr>
              <a:t>17,82-16,9</a:t>
            </a:r>
            <a:endParaRPr lang="ru-RU" b="1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uk-UA" b="1" dirty="0" smtClean="0">
                <a:latin typeface="Batang" pitchFamily="18" charset="-127"/>
                <a:ea typeface="Batang" pitchFamily="18" charset="-127"/>
              </a:rPr>
              <a:t>0,018+0,19               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uk-UA" b="1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uk-UA" b="1" dirty="0" smtClean="0">
                <a:latin typeface="Batang" pitchFamily="18" charset="-127"/>
                <a:ea typeface="Batang" pitchFamily="18" charset="-127"/>
              </a:rPr>
              <a:t>0,016+0,17      </a:t>
            </a:r>
            <a:endParaRPr lang="ru-RU" b="1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uk-UA" b="1" dirty="0" smtClean="0">
                <a:latin typeface="Batang" pitchFamily="18" charset="-127"/>
                <a:ea typeface="Batang" pitchFamily="18" charset="-127"/>
              </a:rPr>
              <a:t>12-0,037                      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uk-UA" b="1" dirty="0" smtClean="0">
                <a:latin typeface="Batang" pitchFamily="18" charset="-127"/>
                <a:ea typeface="Batang" pitchFamily="18" charset="-127"/>
              </a:rPr>
              <a:t>13-0,028</a:t>
            </a:r>
            <a:endParaRPr lang="ru-RU" b="1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uk-UA" b="1" dirty="0" smtClean="0">
                <a:latin typeface="Batang" pitchFamily="18" charset="-127"/>
                <a:ea typeface="Batang" pitchFamily="18" charset="-127"/>
              </a:rPr>
              <a:t>43+31,17                    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     </a:t>
            </a:r>
            <a:r>
              <a:rPr lang="uk-UA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uk-UA" b="1" dirty="0" smtClean="0">
                <a:latin typeface="Batang" pitchFamily="18" charset="-127"/>
                <a:ea typeface="Batang" pitchFamily="18" charset="-127"/>
              </a:rPr>
              <a:t>52+24,14 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641153"/>
            <a:ext cx="3031260" cy="3216847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4983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>
                <a:latin typeface="Batang" pitchFamily="18" charset="-127"/>
                <a:ea typeface="Batang" pitchFamily="18" charset="-127"/>
              </a:rPr>
              <a:t>Б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   0,17+5,2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=5,37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                  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uk-UA" sz="2400" b="1" dirty="0" smtClean="0">
                <a:latin typeface="Batang" pitchFamily="18" charset="-127"/>
                <a:ea typeface="Batang" pitchFamily="18" charset="-127"/>
              </a:rPr>
              <a:t>Ш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  0,15+6,3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=7,45</a:t>
            </a:r>
            <a:endParaRPr lang="ru-RU" sz="24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uk-UA" sz="2400" b="1" dirty="0" smtClean="0">
                <a:latin typeface="Batang" pitchFamily="18" charset="-127"/>
                <a:ea typeface="Batang" pitchFamily="18" charset="-127"/>
              </a:rPr>
              <a:t>У  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16,71- 15,8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=0,91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                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uk-UA" sz="2400" b="1" dirty="0" smtClean="0">
                <a:latin typeface="Batang" pitchFamily="18" charset="-127"/>
                <a:ea typeface="Batang" pitchFamily="18" charset="-127"/>
              </a:rPr>
              <a:t>Т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17,82-16,9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=0,92</a:t>
            </a:r>
            <a:endParaRPr lang="ru-RU" sz="24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uk-UA" sz="2400" b="1" dirty="0" smtClean="0">
                <a:latin typeface="Batang" pitchFamily="18" charset="-127"/>
                <a:ea typeface="Batang" pitchFamily="18" charset="-127"/>
              </a:rPr>
              <a:t>Р   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0,018+0,19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=0,208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                </a:t>
            </a:r>
            <a:r>
              <a:rPr lang="uk-UA" sz="2400" b="1" dirty="0" smtClean="0">
                <a:latin typeface="Batang" pitchFamily="18" charset="-127"/>
                <a:ea typeface="Batang" pitchFamily="18" charset="-127"/>
              </a:rPr>
              <a:t>О 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0,016+0,17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=0,186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      </a:t>
            </a:r>
            <a:endParaRPr lang="ru-RU" sz="24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uk-UA" sz="2400" b="1" dirty="0" smtClean="0">
                <a:latin typeface="Batang" pitchFamily="18" charset="-127"/>
                <a:ea typeface="Batang" pitchFamily="18" charset="-127"/>
              </a:rPr>
              <a:t>А   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12-0,037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=11,963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                 </a:t>
            </a:r>
            <a:r>
              <a:rPr lang="uk-UA" sz="2400" b="1" dirty="0" smtClean="0">
                <a:latin typeface="Batang" pitchFamily="18" charset="-127"/>
                <a:ea typeface="Batang" pitchFamily="18" charset="-127"/>
              </a:rPr>
              <a:t>Р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13-0,028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=12,972</a:t>
            </a:r>
            <a:endParaRPr lang="ru-RU" sz="24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uk-UA" sz="2400" b="1" dirty="0" smtClean="0">
                <a:latin typeface="Batang" pitchFamily="18" charset="-127"/>
                <a:ea typeface="Batang" pitchFamily="18" charset="-127"/>
              </a:rPr>
              <a:t>Н   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43+31,17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=74,17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                  </a:t>
            </a:r>
            <a:r>
              <a:rPr lang="uk-UA" sz="2400" b="1" dirty="0" smtClean="0">
                <a:latin typeface="Batang" pitchFamily="18" charset="-127"/>
                <a:ea typeface="Batang" pitchFamily="18" charset="-127"/>
              </a:rPr>
              <a:t>М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52+24,14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=76,14</a:t>
            </a:r>
          </a:p>
          <a:p>
            <a:pPr>
              <a:buNone/>
            </a:pPr>
            <a:endParaRPr lang="en-US" sz="24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uk-UA" sz="2400" i="1" dirty="0" smtClean="0"/>
              <a:t>Отже,назви наших кораблів </a:t>
            </a:r>
            <a:r>
              <a:rPr lang="uk-UA" sz="2400" b="1" i="1" dirty="0" smtClean="0"/>
              <a:t>БУРАН і ШТОРМ.</a:t>
            </a:r>
            <a:endParaRPr lang="ru-RU" sz="2400" dirty="0" smtClean="0"/>
          </a:p>
          <a:p>
            <a:pPr>
              <a:buNone/>
            </a:pPr>
            <a:endParaRPr lang="en-US" sz="24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 </a:t>
            </a:r>
            <a:endParaRPr lang="ru-RU" sz="24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62" name="Picture 2" descr="Картинки по запросу корабль мульт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126" y="4461361"/>
            <a:ext cx="2806874" cy="2396639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968552"/>
          </a:xfrm>
        </p:spPr>
        <p:txBody>
          <a:bodyPr/>
          <a:lstStyle/>
          <a:p>
            <a:r>
              <a:rPr lang="uk-UA" i="1" dirty="0" smtClean="0"/>
              <a:t>Для того, щоб успішно вийти в океан і не потрапити на рифи ми повинні пригадати порівняння десяткових дробів і дати відповіді на запитання.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 lvl="0"/>
            <a:r>
              <a:rPr lang="en-US" b="1" dirty="0" smtClean="0">
                <a:latin typeface="Batang" pitchFamily="18" charset="-127"/>
                <a:ea typeface="Batang" pitchFamily="18" charset="-127"/>
              </a:rPr>
              <a:t>1) </a:t>
            </a:r>
            <a:r>
              <a:rPr lang="uk-UA" i="1" dirty="0" smtClean="0"/>
              <a:t>Між якими сусідніми натуральними числами розміщений десятковий дріб</a:t>
            </a:r>
            <a:r>
              <a:rPr lang="ru-RU" i="1" dirty="0" smtClean="0"/>
              <a:t>:</a:t>
            </a: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    </a:t>
            </a:r>
            <a:r>
              <a:rPr lang="uk-UA" sz="2000" b="1" dirty="0" smtClean="0">
                <a:latin typeface="Batang" pitchFamily="18" charset="-127"/>
                <a:ea typeface="Batang" pitchFamily="18" charset="-127"/>
              </a:rPr>
              <a:t>а) 3,8                 б) 10,4            в) 12,48           г) 7,22 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9940" name="Picture 4" descr="Картинки по запросу море  мульт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9144000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lnSpcReduction="10000"/>
          </a:bodyPr>
          <a:lstStyle/>
          <a:p>
            <a:r>
              <a:rPr lang="uk-UA" i="1" dirty="0" smtClean="0">
                <a:latin typeface="+mj-lt"/>
              </a:rPr>
              <a:t>2) </a:t>
            </a:r>
            <a:r>
              <a:rPr lang="uk-UA" i="1" dirty="0" smtClean="0"/>
              <a:t>Скільки є натуральних значень </a:t>
            </a:r>
            <a:r>
              <a:rPr lang="uk-UA" b="1" i="1" dirty="0" smtClean="0"/>
              <a:t>х </a:t>
            </a:r>
            <a:r>
              <a:rPr lang="uk-UA" i="1" dirty="0" smtClean="0"/>
              <a:t>таких , що 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    </a:t>
            </a:r>
            <a:r>
              <a:rPr lang="en-US" i="1" dirty="0" smtClean="0">
                <a:latin typeface="+mj-lt"/>
              </a:rPr>
              <a:t> </a:t>
            </a:r>
            <a:r>
              <a:rPr lang="uk-UA" i="1" dirty="0" smtClean="0">
                <a:latin typeface="+mj-lt"/>
              </a:rPr>
              <a:t>а)5,6&lt;х&lt;6,1                                            б)8,2&lt;х&lt;14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uk-UA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</a:t>
            </a:r>
            <a:r>
              <a:rPr lang="en-US" i="1" dirty="0" smtClean="0"/>
              <a:t>    </a:t>
            </a:r>
            <a:r>
              <a:rPr lang="uk-UA" i="1" dirty="0" smtClean="0">
                <a:latin typeface="+mj-lt"/>
              </a:rPr>
              <a:t>в)14&lt;х&lt;14,2 </a:t>
            </a:r>
            <a:r>
              <a:rPr lang="uk-UA" i="1" dirty="0" smtClean="0"/>
              <a:t>                                        </a:t>
            </a:r>
            <a:r>
              <a:rPr lang="ru-RU" i="1" dirty="0" smtClean="0">
                <a:latin typeface="+mj-lt"/>
              </a:rPr>
              <a:t>г</a:t>
            </a:r>
            <a:r>
              <a:rPr lang="uk-UA" i="1" dirty="0" smtClean="0">
                <a:latin typeface="+mj-lt"/>
              </a:rPr>
              <a:t>)0,8</a:t>
            </a:r>
            <a:r>
              <a:rPr lang="ru-RU" i="1" dirty="0" smtClean="0">
                <a:latin typeface="+mj-lt"/>
              </a:rPr>
              <a:t>&lt;</a:t>
            </a:r>
            <a:r>
              <a:rPr lang="uk-UA" i="1" dirty="0" smtClean="0">
                <a:latin typeface="+mj-lt"/>
              </a:rPr>
              <a:t>х&lt;3,4</a:t>
            </a:r>
            <a:endParaRPr lang="en-US" i="1" dirty="0" smtClean="0">
              <a:latin typeface="+mj-lt"/>
            </a:endParaRPr>
          </a:p>
          <a:p>
            <a:pPr>
              <a:buNone/>
            </a:pPr>
            <a:endParaRPr lang="en-US" i="1" dirty="0" smtClean="0"/>
          </a:p>
          <a:p>
            <a:r>
              <a:rPr lang="uk-UA" i="1" dirty="0" smtClean="0">
                <a:latin typeface="+mj-lt"/>
              </a:rPr>
              <a:t>3) </a:t>
            </a:r>
            <a:r>
              <a:rPr lang="uk-UA" i="1" dirty="0" smtClean="0"/>
              <a:t>Замість зірочки записати одну стуж цифру так, щоб рівність     чи нерівність була правильною: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>
                <a:latin typeface="+mj-lt"/>
              </a:rPr>
              <a:t>     </a:t>
            </a:r>
            <a:r>
              <a:rPr lang="uk-UA" i="1" dirty="0" smtClean="0">
                <a:latin typeface="+mj-lt"/>
              </a:rPr>
              <a:t>а) </a:t>
            </a:r>
            <a:r>
              <a:rPr lang="ru-RU" i="1" dirty="0" smtClean="0">
                <a:latin typeface="+mj-lt"/>
              </a:rPr>
              <a:t>0</a:t>
            </a:r>
            <a:r>
              <a:rPr lang="uk-UA" i="1" dirty="0" smtClean="0">
                <a:latin typeface="+mj-lt"/>
              </a:rPr>
              <a:t>,* 3 = 0,3*                                     б)2,4*</a:t>
            </a:r>
            <a:r>
              <a:rPr lang="ru-RU" i="1" dirty="0" smtClean="0">
                <a:latin typeface="+mj-lt"/>
              </a:rPr>
              <a:t>&gt;2,*5</a:t>
            </a:r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i="1" dirty="0" smtClean="0"/>
              <a:t>     </a:t>
            </a:r>
            <a:r>
              <a:rPr lang="uk-UA" i="1" dirty="0" smtClean="0">
                <a:latin typeface="+mj-lt"/>
              </a:rPr>
              <a:t>в) 0,8*2&lt;0,81*                                     г)0,15*&gt;0,1*8</a:t>
            </a:r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uk-UA" i="1" dirty="0" smtClean="0"/>
              <a:t>Ми успішно подолали всі перепони і прямуємо до острова Скарбів.</a:t>
            </a:r>
            <a:r>
              <a:rPr lang="ru-RU" dirty="0" smtClean="0"/>
              <a:t> </a:t>
            </a:r>
            <a:r>
              <a:rPr lang="uk-UA" i="1" dirty="0" smtClean="0"/>
              <a:t>Для того щоб відшукати скарб треба розв’язати задачі</a:t>
            </a:r>
          </a:p>
          <a:p>
            <a:pPr>
              <a:buNone/>
            </a:pPr>
            <a:endParaRPr lang="uk-UA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Картинки по запросу море  мульт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6696744" cy="366908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429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Додавання та віднімання десяткових дробів</vt:lpstr>
      <vt:lpstr>Мета уроку:</vt:lpstr>
      <vt:lpstr>Тип уроку:</vt:lpstr>
      <vt:lpstr>Хід уроку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Підсумок уроку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Додавання та віднімання десяткових дробів</dc:title>
  <dc:creator>Boss</dc:creator>
  <cp:lastModifiedBy>Boss</cp:lastModifiedBy>
  <cp:revision>10</cp:revision>
  <dcterms:created xsi:type="dcterms:W3CDTF">2018-02-19T13:10:30Z</dcterms:created>
  <dcterms:modified xsi:type="dcterms:W3CDTF">2018-12-24T11:49:14Z</dcterms:modified>
</cp:coreProperties>
</file>