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23CE7D1A-2B22-431F-BF11-087DD10B1ADD}">
          <p14:sldIdLst>
            <p14:sldId id="256"/>
            <p14:sldId id="257"/>
            <p14:sldId id="258"/>
          </p14:sldIdLst>
        </p14:section>
        <p14:section name="Раздел без заголовка" id="{F2933FDB-FA0E-4E1B-92D7-C2EFE2E6DE6B}">
          <p14:sldIdLst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  <p14:sldId id="294"/>
            <p14:sldId id="295"/>
            <p14:sldId id="296"/>
            <p14:sldId id="297"/>
            <p14:sldId id="298"/>
            <p14:sldId id="29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ED714024-D160-4E58-96F3-49F3047A706F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5168D674-57F6-4520-9F70-99D21FBDDC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14024-D160-4E58-96F3-49F3047A706F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8D674-57F6-4520-9F70-99D21FBDDC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14024-D160-4E58-96F3-49F3047A706F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8D674-57F6-4520-9F70-99D21FBDDC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14024-D160-4E58-96F3-49F3047A706F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8D674-57F6-4520-9F70-99D21FBDDC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14024-D160-4E58-96F3-49F3047A706F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8D674-57F6-4520-9F70-99D21FBDDC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14024-D160-4E58-96F3-49F3047A706F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8D674-57F6-4520-9F70-99D21FBDDC0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14024-D160-4E58-96F3-49F3047A706F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8D674-57F6-4520-9F70-99D21FBDDC0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14024-D160-4E58-96F3-49F3047A706F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8D674-57F6-4520-9F70-99D21FBDDC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14024-D160-4E58-96F3-49F3047A706F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8D674-57F6-4520-9F70-99D21FBDDC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ED714024-D160-4E58-96F3-49F3047A706F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5168D674-57F6-4520-9F70-99D21FBDDC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ED714024-D160-4E58-96F3-49F3047A706F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5168D674-57F6-4520-9F70-99D21FBDDC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ED714024-D160-4E58-96F3-49F3047A706F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5168D674-57F6-4520-9F70-99D21FBDDC0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002060"/>
                </a:solidFill>
              </a:rPr>
              <a:t>ЧУДОВА ВІСІМКА</a:t>
            </a:r>
            <a:endParaRPr lang="ru-RU" sz="66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uk-UA" sz="3200" i="1" dirty="0">
                <a:solidFill>
                  <a:schemeClr val="tx2">
                    <a:lumMod val="75000"/>
                  </a:schemeClr>
                </a:solidFill>
              </a:rPr>
              <a:t>і</a:t>
            </a:r>
            <a:r>
              <a:rPr lang="uk-UA" sz="3200" i="1" dirty="0" smtClean="0">
                <a:solidFill>
                  <a:schemeClr val="tx2">
                    <a:lumMod val="75000"/>
                  </a:schemeClr>
                </a:solidFill>
              </a:rPr>
              <a:t>нтелектуальна гра з історії України</a:t>
            </a:r>
            <a:endParaRPr lang="ru-RU" sz="3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115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340768"/>
            <a:ext cx="6965245" cy="1202485"/>
          </a:xfrm>
        </p:spPr>
        <p:txBody>
          <a:bodyPr>
            <a:normAutofit/>
          </a:bodyPr>
          <a:lstStyle/>
          <a:p>
            <a:pPr algn="l"/>
            <a:r>
              <a:rPr lang="uk-UA" sz="3600" dirty="0" smtClean="0"/>
              <a:t>За чиїм наказом було остаточно зруйновано Запорізьку Січ: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67744" y="3254188"/>
            <a:ext cx="4959653" cy="36038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3200" i="1" dirty="0" smtClean="0"/>
              <a:t>а)Петра І;</a:t>
            </a:r>
          </a:p>
          <a:p>
            <a:pPr marL="0" indent="0">
              <a:buNone/>
            </a:pPr>
            <a:endParaRPr lang="uk-UA" sz="3200" i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267744" y="3856692"/>
            <a:ext cx="5544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i="1" dirty="0" smtClean="0"/>
              <a:t>б)Єлизавети Петрівни;</a:t>
            </a:r>
            <a:endParaRPr lang="ru-RU" sz="3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2267744" y="4456244"/>
            <a:ext cx="489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i="1" dirty="0" smtClean="0"/>
              <a:t>в)Катерини ІІ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272938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96752"/>
            <a:ext cx="6965245" cy="1747322"/>
          </a:xfrm>
        </p:spPr>
        <p:txBody>
          <a:bodyPr>
            <a:normAutofit/>
          </a:bodyPr>
          <a:lstStyle/>
          <a:p>
            <a:pPr algn="l"/>
            <a:r>
              <a:rPr lang="uk-UA" sz="3600" dirty="0" smtClean="0"/>
              <a:t>В якому році було видано указ про відміну кріпосного права в Російській імперії: 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11760" y="3212976"/>
            <a:ext cx="4023549" cy="27261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3200" i="1" dirty="0" smtClean="0"/>
              <a:t>а)1812 р.;</a:t>
            </a:r>
          </a:p>
          <a:p>
            <a:pPr marL="0" indent="0">
              <a:buNone/>
            </a:pPr>
            <a:endParaRPr lang="uk-UA" sz="3200" i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411760" y="3800862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i="1" dirty="0" smtClean="0"/>
              <a:t>б)1861 р.;</a:t>
            </a:r>
            <a:endParaRPr lang="ru-RU" sz="3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2411760" y="4427125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i="1" dirty="0" smtClean="0"/>
              <a:t>в)1891 р.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1334389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268760"/>
            <a:ext cx="6965245" cy="1202485"/>
          </a:xfrm>
        </p:spPr>
        <p:txBody>
          <a:bodyPr>
            <a:normAutofit/>
          </a:bodyPr>
          <a:lstStyle/>
          <a:p>
            <a:pPr algn="l"/>
            <a:r>
              <a:rPr lang="uk-UA" sz="3600" dirty="0" smtClean="0"/>
              <a:t>В якому році була утворена Українська Центральна Рада: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87825" y="2924944"/>
            <a:ext cx="3312368" cy="57606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sz="3200" i="1" dirty="0" smtClean="0"/>
              <a:t>а)1917 р.;</a:t>
            </a:r>
          </a:p>
          <a:p>
            <a:pPr marL="0" indent="0">
              <a:buNone/>
            </a:pPr>
            <a:endParaRPr lang="uk-UA" sz="3200" i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987824" y="3645024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i="1" dirty="0" smtClean="0"/>
              <a:t>б)1918 р.;</a:t>
            </a:r>
            <a:endParaRPr lang="ru-RU" sz="3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2987824" y="4484394"/>
            <a:ext cx="3024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i="1" dirty="0" smtClean="0"/>
              <a:t>в)1919 р.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2008373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412776"/>
            <a:ext cx="6965245" cy="1202485"/>
          </a:xfrm>
        </p:spPr>
        <p:txBody>
          <a:bodyPr>
            <a:normAutofit/>
          </a:bodyPr>
          <a:lstStyle/>
          <a:p>
            <a:pPr algn="l"/>
            <a:r>
              <a:rPr lang="uk-UA" sz="3600" dirty="0" smtClean="0"/>
              <a:t>Головою Центральної Ради був: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83769" y="3068960"/>
            <a:ext cx="3816424" cy="6480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3200" i="1" dirty="0" smtClean="0"/>
              <a:t>а)М.Грушевський;</a:t>
            </a:r>
          </a:p>
          <a:p>
            <a:pPr marL="0" indent="0">
              <a:buNone/>
            </a:pPr>
            <a:endParaRPr lang="uk-UA" sz="3200" i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482911" y="3717032"/>
            <a:ext cx="4176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i="1" dirty="0" smtClean="0"/>
              <a:t>б)В.Винниченко;</a:t>
            </a:r>
            <a:endParaRPr lang="ru-RU" sz="3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2482911" y="4437112"/>
            <a:ext cx="36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i="1" dirty="0" smtClean="0"/>
              <a:t>в)С.Петлюра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2508152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9" y="817582"/>
            <a:ext cx="7016660" cy="2323386"/>
          </a:xfrm>
        </p:spPr>
        <p:txBody>
          <a:bodyPr>
            <a:normAutofit/>
          </a:bodyPr>
          <a:lstStyle/>
          <a:p>
            <a:pPr algn="l"/>
            <a:r>
              <a:rPr lang="uk-UA" sz="3600" dirty="0" smtClean="0"/>
              <a:t>В якому році Україну було повністю звільнено від німецько-фашистських окупантів: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31840" y="3284984"/>
            <a:ext cx="4527605" cy="23660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3200" i="1" dirty="0" smtClean="0"/>
              <a:t>а)1943 р.;</a:t>
            </a:r>
          </a:p>
          <a:p>
            <a:pPr marL="0" indent="0">
              <a:buNone/>
            </a:pPr>
            <a:endParaRPr lang="uk-UA" sz="3200" i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131840" y="3913540"/>
            <a:ext cx="3312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i="1" dirty="0" smtClean="0"/>
              <a:t>б)1944 р.;</a:t>
            </a:r>
            <a:endParaRPr lang="ru-RU" sz="3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3131840" y="4572417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i="1" dirty="0" smtClean="0"/>
              <a:t>в)1945 р.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3388963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340768"/>
            <a:ext cx="6965245" cy="1202485"/>
          </a:xfrm>
        </p:spPr>
        <p:txBody>
          <a:bodyPr>
            <a:normAutofit/>
          </a:bodyPr>
          <a:lstStyle/>
          <a:p>
            <a:pPr algn="l"/>
            <a:r>
              <a:rPr lang="uk-UA" sz="3600" dirty="0" smtClean="0"/>
              <a:t>В якому році завершилось формування територій України: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31840" y="3068960"/>
            <a:ext cx="4383589" cy="36038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3200" i="1" dirty="0" smtClean="0"/>
              <a:t>а)1939 р.;</a:t>
            </a:r>
          </a:p>
          <a:p>
            <a:pPr marL="0" indent="0">
              <a:buNone/>
            </a:pPr>
            <a:endParaRPr lang="uk-UA" sz="3200" i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131840" y="3665401"/>
            <a:ext cx="3456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i="1" dirty="0" smtClean="0"/>
              <a:t>б)1945 р.;</a:t>
            </a:r>
            <a:endParaRPr lang="ru-RU" sz="3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3131840" y="4312616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i="1" dirty="0" smtClean="0"/>
              <a:t>в)1954 р.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3562889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96752"/>
            <a:ext cx="6965245" cy="1603306"/>
          </a:xfrm>
        </p:spPr>
        <p:txBody>
          <a:bodyPr>
            <a:normAutofit fontScale="90000"/>
          </a:bodyPr>
          <a:lstStyle/>
          <a:p>
            <a:pPr algn="l"/>
            <a:r>
              <a:rPr lang="uk-UA" sz="3600" dirty="0" smtClean="0"/>
              <a:t>Коли було проголошено Верховною Радою Акт про незалежність України: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9712" y="2996952"/>
            <a:ext cx="6196405" cy="28701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3200" i="1" dirty="0" smtClean="0"/>
              <a:t>а)16 червня 1990 р.;</a:t>
            </a:r>
          </a:p>
          <a:p>
            <a:pPr marL="0" indent="0">
              <a:buNone/>
            </a:pPr>
            <a:endParaRPr lang="uk-UA" sz="3200" i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964924" y="3721304"/>
            <a:ext cx="48245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i="1" dirty="0" smtClean="0"/>
              <a:t>б)24 серпня 1991 р.;</a:t>
            </a:r>
            <a:endParaRPr lang="ru-RU" sz="32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2007475" y="4509120"/>
            <a:ext cx="4680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i="1" dirty="0" smtClean="0"/>
              <a:t>в)1 грудня 1991 р.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2441996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412776"/>
            <a:ext cx="6965245" cy="1202485"/>
          </a:xfrm>
        </p:spPr>
        <p:txBody>
          <a:bodyPr>
            <a:normAutofit/>
          </a:bodyPr>
          <a:lstStyle/>
          <a:p>
            <a:pPr algn="l"/>
            <a:r>
              <a:rPr lang="uk-UA" sz="3600" dirty="0" smtClean="0"/>
              <a:t>В якому році сталась аварія на Чорнобильській АЕС: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31840" y="2996952"/>
            <a:ext cx="4527605" cy="36038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3200" i="1" dirty="0" smtClean="0"/>
              <a:t>а)1985 р.;</a:t>
            </a:r>
          </a:p>
          <a:p>
            <a:pPr marL="0" indent="0">
              <a:buNone/>
            </a:pPr>
            <a:endParaRPr lang="uk-UA" sz="3200" i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131840" y="3712676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i="1" dirty="0" smtClean="0"/>
              <a:t>б)1986 р.;</a:t>
            </a:r>
            <a:endParaRPr lang="ru-RU" sz="3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3131840" y="4297451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i="1" dirty="0" smtClean="0"/>
              <a:t>в)1987 р.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894408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1556792"/>
            <a:ext cx="7416823" cy="2232248"/>
          </a:xfrm>
        </p:spPr>
        <p:txBody>
          <a:bodyPr>
            <a:normAutofit/>
          </a:bodyPr>
          <a:lstStyle/>
          <a:p>
            <a:r>
              <a:rPr lang="uk-UA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ПЕРЕВЕРТНІ</a:t>
            </a:r>
            <a:endParaRPr lang="ru-RU" sz="8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6600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ІІІ тур</a:t>
            </a:r>
            <a:endParaRPr lang="ru-RU" sz="6600" b="1" i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88309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99592" y="1196752"/>
            <a:ext cx="7416824" cy="36038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3200" dirty="0" smtClean="0"/>
              <a:t>   Авжеж,сміються </a:t>
            </a:r>
            <a:r>
              <a:rPr lang="uk-UA" sz="3200" dirty="0" err="1" smtClean="0"/>
              <a:t>хом</a:t>
            </a:r>
            <a:r>
              <a:rPr lang="en-US" sz="3200" dirty="0" smtClean="0"/>
              <a:t>’</a:t>
            </a:r>
            <a:r>
              <a:rPr lang="uk-UA" sz="3200" dirty="0" err="1" smtClean="0"/>
              <a:t>ячки</a:t>
            </a:r>
            <a:r>
              <a:rPr lang="uk-UA" sz="3200" dirty="0" smtClean="0"/>
              <a:t> коли    годівниці пусті</a:t>
            </a:r>
          </a:p>
          <a:p>
            <a:pPr marL="0" indent="0">
              <a:buNone/>
            </a:pPr>
            <a:endParaRPr lang="uk-UA" sz="3200" dirty="0"/>
          </a:p>
          <a:p>
            <a:pPr marL="0" indent="0">
              <a:buNone/>
            </a:pPr>
            <a:r>
              <a:rPr lang="uk-UA" sz="3200" dirty="0" smtClean="0"/>
              <a:t>    </a:t>
            </a:r>
            <a:endParaRPr lang="ru-RU" sz="32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1259632" y="3199523"/>
            <a:ext cx="70421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b="1" i="1" dirty="0" smtClean="0">
                <a:solidFill>
                  <a:srgbClr val="7030A0"/>
                </a:solidFill>
              </a:rPr>
              <a:t>Хіба ревуть воли, як ясла повні?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706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87624" y="2239430"/>
            <a:ext cx="6984775" cy="1362075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ВИЗНАЧЕННЯ</a:t>
            </a: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uk-UA" sz="66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І тур</a:t>
            </a:r>
            <a:endParaRPr lang="ru-RU" sz="66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8806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133634"/>
            <a:ext cx="7200800" cy="47525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3200" dirty="0" smtClean="0"/>
              <a:t>   На танці не ходять тільки молоді</a:t>
            </a:r>
          </a:p>
          <a:p>
            <a:pPr marL="0" indent="0">
              <a:buNone/>
            </a:pPr>
            <a:endParaRPr lang="uk-UA" sz="3200" dirty="0"/>
          </a:p>
          <a:p>
            <a:pPr marL="0" indent="0">
              <a:buNone/>
            </a:pPr>
            <a:endParaRPr lang="uk-UA" sz="3200" dirty="0" smtClean="0"/>
          </a:p>
          <a:p>
            <a:pPr marL="0" indent="0">
              <a:buNone/>
            </a:pPr>
            <a:r>
              <a:rPr lang="uk-UA" sz="3200" i="1" dirty="0"/>
              <a:t> </a:t>
            </a:r>
            <a:r>
              <a:rPr lang="uk-UA" sz="3200" i="1" dirty="0" smtClean="0"/>
              <a:t>    </a:t>
            </a:r>
            <a:endParaRPr lang="ru-RU" sz="32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1402731" y="3361346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i="1" dirty="0" smtClean="0">
                <a:solidFill>
                  <a:srgbClr val="7030A0"/>
                </a:solidFill>
              </a:rPr>
              <a:t>В бій ідуть одні «старики»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516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880300"/>
            <a:ext cx="7272808" cy="4968552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/>
              <a:t>    </a:t>
            </a:r>
            <a:r>
              <a:rPr lang="uk-UA" sz="3200" dirty="0" smtClean="0"/>
              <a:t>Мовчання об привалі </a:t>
            </a:r>
            <a:r>
              <a:rPr lang="uk-UA" sz="3200" dirty="0" err="1" smtClean="0"/>
              <a:t>Ольгиному</a:t>
            </a:r>
            <a:endParaRPr lang="uk-UA" sz="3200" dirty="0" smtClean="0"/>
          </a:p>
          <a:p>
            <a:pPr marL="0" indent="0">
              <a:buNone/>
            </a:pPr>
            <a:endParaRPr lang="uk-UA" sz="3200" dirty="0"/>
          </a:p>
          <a:p>
            <a:pPr marL="0" indent="0">
              <a:buNone/>
            </a:pPr>
            <a:endParaRPr lang="uk-UA" sz="3200" dirty="0" smtClean="0"/>
          </a:p>
          <a:p>
            <a:pPr marL="0" indent="0">
              <a:buNone/>
            </a:pPr>
            <a:r>
              <a:rPr lang="uk-UA" sz="3200" dirty="0"/>
              <a:t> </a:t>
            </a:r>
            <a:r>
              <a:rPr lang="uk-UA" sz="3200" dirty="0" smtClean="0"/>
              <a:t>         </a:t>
            </a:r>
            <a:endParaRPr lang="ru-RU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123728" y="3365703"/>
            <a:ext cx="540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i="1" dirty="0" smtClean="0">
                <a:solidFill>
                  <a:srgbClr val="7030A0"/>
                </a:solidFill>
              </a:rPr>
              <a:t>Слово про похід Ігорів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686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484784"/>
            <a:ext cx="7200800" cy="50405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3200" dirty="0" smtClean="0"/>
              <a:t>  Олімпіада була дівка </a:t>
            </a:r>
            <a:r>
              <a:rPr lang="uk-UA" sz="3200" dirty="0" err="1" smtClean="0"/>
              <a:t>вайлакувата</a:t>
            </a:r>
            <a:endParaRPr lang="uk-UA" sz="3200" dirty="0" smtClean="0"/>
          </a:p>
          <a:p>
            <a:pPr marL="0" indent="0">
              <a:buNone/>
            </a:pPr>
            <a:r>
              <a:rPr lang="uk-UA" sz="3200" dirty="0"/>
              <a:t>  </a:t>
            </a:r>
            <a:r>
              <a:rPr lang="uk-UA" sz="3200" dirty="0" smtClean="0"/>
              <a:t> І з неї ніякий татарин</a:t>
            </a:r>
          </a:p>
          <a:p>
            <a:pPr marL="0" indent="0">
              <a:buNone/>
            </a:pPr>
            <a:endParaRPr lang="uk-UA" sz="3200" dirty="0"/>
          </a:p>
          <a:p>
            <a:pPr marL="0" indent="0">
              <a:buNone/>
            </a:pPr>
            <a:endParaRPr lang="uk-UA" sz="3200" dirty="0" smtClean="0"/>
          </a:p>
          <a:p>
            <a:pPr marL="0" indent="0">
              <a:buNone/>
            </a:pPr>
            <a:r>
              <a:rPr lang="uk-UA" sz="3200" dirty="0"/>
              <a:t> </a:t>
            </a:r>
            <a:r>
              <a:rPr lang="uk-UA" sz="3200" dirty="0" smtClean="0"/>
              <a:t> </a:t>
            </a:r>
            <a:endParaRPr lang="ru-RU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1403648" y="3356992"/>
            <a:ext cx="67687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i="1" dirty="0" smtClean="0">
                <a:solidFill>
                  <a:srgbClr val="7030A0"/>
                </a:solidFill>
              </a:rPr>
              <a:t>Еней був парубок моторний</a:t>
            </a:r>
          </a:p>
          <a:p>
            <a:r>
              <a:rPr lang="uk-UA" sz="3200" b="1" i="1" dirty="0" smtClean="0">
                <a:solidFill>
                  <a:srgbClr val="7030A0"/>
                </a:solidFill>
              </a:rPr>
              <a:t>І хлопець хоч куди козак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879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556792"/>
            <a:ext cx="7200800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3200" dirty="0" smtClean="0"/>
              <a:t>  День такий сонячний,безхмарний,</a:t>
            </a:r>
          </a:p>
          <a:p>
            <a:pPr marL="0" indent="0">
              <a:buNone/>
            </a:pPr>
            <a:r>
              <a:rPr lang="uk-UA" sz="3200" dirty="0" smtClean="0"/>
              <a:t>  похмурий темно,хоч в око коли</a:t>
            </a:r>
          </a:p>
          <a:p>
            <a:pPr marL="0" indent="0">
              <a:buNone/>
            </a:pPr>
            <a:endParaRPr lang="uk-UA" sz="3200" dirty="0"/>
          </a:p>
          <a:p>
            <a:pPr marL="0" indent="0">
              <a:buNone/>
            </a:pPr>
            <a:r>
              <a:rPr lang="uk-UA" sz="3200" dirty="0" smtClean="0"/>
              <a:t>  </a:t>
            </a:r>
            <a:endParaRPr lang="ru-RU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1403648" y="3645024"/>
            <a:ext cx="68407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i="1" dirty="0" smtClean="0">
                <a:solidFill>
                  <a:srgbClr val="7030A0"/>
                </a:solidFill>
              </a:rPr>
              <a:t>Ніч яка місячна,зоряна,</a:t>
            </a:r>
            <a:r>
              <a:rPr lang="uk-UA" sz="3200" b="1" i="1" dirty="0" err="1" smtClean="0">
                <a:solidFill>
                  <a:srgbClr val="7030A0"/>
                </a:solidFill>
              </a:rPr>
              <a:t>ясная</a:t>
            </a:r>
            <a:endParaRPr lang="uk-UA" sz="3200" b="1" i="1" dirty="0" smtClean="0">
              <a:solidFill>
                <a:srgbClr val="7030A0"/>
              </a:solidFill>
            </a:endParaRPr>
          </a:p>
          <a:p>
            <a:r>
              <a:rPr lang="uk-UA" sz="3200" b="1" i="1" dirty="0" smtClean="0">
                <a:solidFill>
                  <a:srgbClr val="7030A0"/>
                </a:solidFill>
              </a:rPr>
              <a:t>Видно-хоч голки збирай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124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484784"/>
            <a:ext cx="6984776" cy="42382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3200" dirty="0" smtClean="0"/>
              <a:t>Чорні слони </a:t>
            </a:r>
            <a:r>
              <a:rPr lang="uk-UA" sz="3200" dirty="0" err="1" smtClean="0"/>
              <a:t>приповзли-</a:t>
            </a:r>
            <a:endParaRPr lang="uk-UA" sz="3200" dirty="0" smtClean="0"/>
          </a:p>
          <a:p>
            <a:pPr marL="0" indent="0">
              <a:buNone/>
            </a:pPr>
            <a:r>
              <a:rPr lang="uk-UA" sz="3200" dirty="0" smtClean="0"/>
              <a:t>Не вся Саванна стала чорною</a:t>
            </a:r>
            <a:endParaRPr lang="ru-RU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1403648" y="3573016"/>
            <a:ext cx="59766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i="1" dirty="0" smtClean="0">
                <a:solidFill>
                  <a:srgbClr val="7030A0"/>
                </a:solidFill>
              </a:rPr>
              <a:t>Білі мухи налетіли,</a:t>
            </a:r>
          </a:p>
          <a:p>
            <a:r>
              <a:rPr lang="uk-UA" sz="3200" b="1" i="1" dirty="0" smtClean="0">
                <a:solidFill>
                  <a:srgbClr val="7030A0"/>
                </a:solidFill>
              </a:rPr>
              <a:t>Все подвір</a:t>
            </a:r>
            <a:r>
              <a:rPr lang="en-US" sz="3200" b="1" i="1" dirty="0" smtClean="0">
                <a:solidFill>
                  <a:srgbClr val="7030A0"/>
                </a:solidFill>
              </a:rPr>
              <a:t>’</a:t>
            </a:r>
            <a:r>
              <a:rPr lang="uk-UA" sz="3200" b="1" i="1" dirty="0" smtClean="0">
                <a:solidFill>
                  <a:srgbClr val="7030A0"/>
                </a:solidFill>
              </a:rPr>
              <a:t>я стало біле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998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2564904"/>
            <a:ext cx="7416823" cy="1362075"/>
          </a:xfrm>
        </p:spPr>
        <p:txBody>
          <a:bodyPr>
            <a:normAutofit fontScale="90000"/>
          </a:bodyPr>
          <a:lstStyle/>
          <a:p>
            <a:r>
              <a:rPr lang="uk-UA" sz="67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ШЕДЕВРИ</a:t>
            </a:r>
            <a:r>
              <a:rPr lang="uk-UA" sz="6700" dirty="0" smtClean="0"/>
              <a:t> </a:t>
            </a:r>
            <a:r>
              <a:rPr lang="uk-UA" sz="67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СВІТОВОГО</a:t>
            </a:r>
            <a:r>
              <a:rPr lang="uk-UA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uk-UA" sz="67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ЖИВОПИСУ</a:t>
            </a:r>
            <a:endParaRPr lang="ru-RU" sz="67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475656" y="3789040"/>
            <a:ext cx="6231467" cy="1309511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sz="6600" b="1" i="1" dirty="0" smtClean="0">
                <a:ln/>
                <a:solidFill>
                  <a:schemeClr val="accent3"/>
                </a:solidFill>
              </a:rPr>
              <a:t>IV </a:t>
            </a:r>
            <a:r>
              <a:rPr lang="uk-UA" sz="6600" b="1" i="1" dirty="0" smtClean="0">
                <a:ln/>
                <a:solidFill>
                  <a:schemeClr val="accent3"/>
                </a:solidFill>
              </a:rPr>
              <a:t>тур</a:t>
            </a:r>
            <a:endParaRPr lang="ru-RU" sz="6600" b="1" i="1" dirty="0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05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ета\Рабочий стол\IMG_20170927_1544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1668"/>
            <a:ext cx="6408712" cy="682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9049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rot="21423201">
            <a:off x="1115616" y="958566"/>
            <a:ext cx="3096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 smtClean="0">
                <a:solidFill>
                  <a:schemeClr val="accent6">
                    <a:lumMod val="75000"/>
                  </a:schemeClr>
                </a:solidFill>
              </a:rPr>
              <a:t>залишити</a:t>
            </a:r>
            <a:endParaRPr lang="ru-RU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21365705">
            <a:off x="1116102" y="1940318"/>
            <a:ext cx="28244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uk-UA" sz="3200" i="1" dirty="0"/>
              <a:t>с</a:t>
            </a:r>
            <a:r>
              <a:rPr lang="uk-UA" sz="3200" i="1" dirty="0" smtClean="0"/>
              <a:t>вічку;</a:t>
            </a:r>
            <a:endParaRPr lang="ru-RU" sz="3200" i="1" dirty="0"/>
          </a:p>
        </p:txBody>
      </p:sp>
      <p:sp>
        <p:nvSpPr>
          <p:cNvPr id="7" name="TextBox 6"/>
          <p:cNvSpPr txBox="1"/>
          <p:nvPr/>
        </p:nvSpPr>
        <p:spPr>
          <a:xfrm rot="21417854">
            <a:off x="1125618" y="2710674"/>
            <a:ext cx="33843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uk-UA" sz="3200" i="1" dirty="0"/>
              <a:t>п</a:t>
            </a:r>
            <a:r>
              <a:rPr lang="uk-UA" sz="3200" i="1" dirty="0" smtClean="0"/>
              <a:t>еро й чорнило;</a:t>
            </a:r>
            <a:endParaRPr lang="ru-RU" sz="3200" i="1" dirty="0"/>
          </a:p>
        </p:txBody>
      </p:sp>
      <p:sp>
        <p:nvSpPr>
          <p:cNvPr id="8" name="TextBox 7"/>
          <p:cNvSpPr txBox="1"/>
          <p:nvPr/>
        </p:nvSpPr>
        <p:spPr>
          <a:xfrm rot="21305011">
            <a:off x="1120094" y="3951982"/>
            <a:ext cx="24095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uk-UA" sz="3200" i="1" dirty="0" smtClean="0"/>
              <a:t>окуляри</a:t>
            </a:r>
            <a:endParaRPr lang="ru-RU" sz="3200" i="1" dirty="0"/>
          </a:p>
        </p:txBody>
      </p:sp>
      <p:sp>
        <p:nvSpPr>
          <p:cNvPr id="9" name="TextBox 8"/>
          <p:cNvSpPr txBox="1"/>
          <p:nvPr/>
        </p:nvSpPr>
        <p:spPr>
          <a:xfrm rot="256763">
            <a:off x="5103980" y="859769"/>
            <a:ext cx="26052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b="1" dirty="0" smtClean="0">
                <a:solidFill>
                  <a:schemeClr val="accent6">
                    <a:lumMod val="75000"/>
                  </a:schemeClr>
                </a:solidFill>
              </a:rPr>
              <a:t>прибрати</a:t>
            </a:r>
            <a:endParaRPr lang="ru-RU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239645">
            <a:off x="4589862" y="1440591"/>
            <a:ext cx="35642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uk-UA" sz="3200" i="1" dirty="0" smtClean="0"/>
              <a:t>Конституцію П.Орлика;</a:t>
            </a:r>
            <a:endParaRPr lang="ru-RU" sz="3200" i="1" dirty="0"/>
          </a:p>
        </p:txBody>
      </p:sp>
      <p:sp>
        <p:nvSpPr>
          <p:cNvPr id="11" name="TextBox 10"/>
          <p:cNvSpPr txBox="1"/>
          <p:nvPr/>
        </p:nvSpPr>
        <p:spPr>
          <a:xfrm rot="226492">
            <a:off x="4493004" y="2350308"/>
            <a:ext cx="36081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uk-UA" sz="3200" i="1" dirty="0"/>
              <a:t>р</a:t>
            </a:r>
            <a:r>
              <a:rPr lang="uk-UA" sz="3200" i="1" dirty="0" smtClean="0"/>
              <a:t>озклад руху потягів;</a:t>
            </a:r>
            <a:endParaRPr lang="ru-RU" sz="3200" i="1" dirty="0"/>
          </a:p>
        </p:txBody>
      </p:sp>
      <p:sp>
        <p:nvSpPr>
          <p:cNvPr id="12" name="TextBox 11"/>
          <p:cNvSpPr txBox="1"/>
          <p:nvPr/>
        </p:nvSpPr>
        <p:spPr>
          <a:xfrm rot="171654">
            <a:off x="4569921" y="3307339"/>
            <a:ext cx="21595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uk-UA" sz="3200" i="1" dirty="0"/>
              <a:t>с</a:t>
            </a:r>
            <a:r>
              <a:rPr lang="uk-UA" sz="3200" i="1" dirty="0" smtClean="0"/>
              <a:t>ірники;</a:t>
            </a:r>
            <a:endParaRPr lang="ru-RU" sz="3200" i="1" dirty="0"/>
          </a:p>
        </p:txBody>
      </p:sp>
      <p:sp>
        <p:nvSpPr>
          <p:cNvPr id="13" name="TextBox 12"/>
          <p:cNvSpPr txBox="1"/>
          <p:nvPr/>
        </p:nvSpPr>
        <p:spPr>
          <a:xfrm rot="186433">
            <a:off x="4570305" y="3931114"/>
            <a:ext cx="30159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uk-UA" sz="3200" i="1" dirty="0"/>
              <a:t>г</a:t>
            </a:r>
            <a:r>
              <a:rPr lang="uk-UA" sz="3200" i="1" dirty="0" smtClean="0"/>
              <a:t>імн;</a:t>
            </a:r>
            <a:endParaRPr lang="ru-RU" sz="3200" i="1" dirty="0"/>
          </a:p>
        </p:txBody>
      </p:sp>
      <p:sp>
        <p:nvSpPr>
          <p:cNvPr id="14" name="TextBox 13"/>
          <p:cNvSpPr txBox="1"/>
          <p:nvPr/>
        </p:nvSpPr>
        <p:spPr>
          <a:xfrm rot="245964">
            <a:off x="4574260" y="4550362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uk-UA" sz="3200" i="1" dirty="0"/>
              <a:t>б</a:t>
            </a:r>
            <a:r>
              <a:rPr lang="uk-UA" sz="3200" i="1" dirty="0" smtClean="0"/>
              <a:t>інокль;</a:t>
            </a:r>
            <a:endParaRPr lang="ru-RU" sz="3200" i="1" dirty="0"/>
          </a:p>
        </p:txBody>
      </p:sp>
      <p:sp>
        <p:nvSpPr>
          <p:cNvPr id="15" name="TextBox 14"/>
          <p:cNvSpPr txBox="1"/>
          <p:nvPr/>
        </p:nvSpPr>
        <p:spPr>
          <a:xfrm rot="237662">
            <a:off x="4668673" y="5042563"/>
            <a:ext cx="29558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uk-UA" sz="3200" i="1" dirty="0"/>
              <a:t>к</a:t>
            </a:r>
            <a:r>
              <a:rPr lang="uk-UA" sz="3200" i="1" dirty="0" smtClean="0"/>
              <a:t>артину;</a:t>
            </a:r>
            <a:endParaRPr lang="ru-RU" sz="3200" i="1" dirty="0"/>
          </a:p>
        </p:txBody>
      </p:sp>
      <p:sp>
        <p:nvSpPr>
          <p:cNvPr id="16" name="TextBox 15"/>
          <p:cNvSpPr txBox="1"/>
          <p:nvPr/>
        </p:nvSpPr>
        <p:spPr>
          <a:xfrm rot="289409">
            <a:off x="4672348" y="5655303"/>
            <a:ext cx="23961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uk-UA" sz="3200" i="1" dirty="0" smtClean="0"/>
              <a:t>олівець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1928324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03648" y="1988840"/>
            <a:ext cx="6254044" cy="1362075"/>
          </a:xfrm>
        </p:spPr>
        <p:txBody>
          <a:bodyPr>
            <a:noAutofit/>
          </a:bodyPr>
          <a:lstStyle/>
          <a:p>
            <a:r>
              <a:rPr lang="uk-UA" sz="8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СИТУАЦІЇ</a:t>
            </a:r>
            <a:endParaRPr lang="ru-RU" sz="8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66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V </a:t>
            </a:r>
            <a:r>
              <a:rPr lang="uk-UA" sz="66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тур</a:t>
            </a:r>
            <a:endParaRPr lang="ru-RU" sz="66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3932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8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ВГАДАЙ МІСЦЕ</a:t>
            </a:r>
            <a:endParaRPr lang="ru-RU" sz="8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66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VI </a:t>
            </a:r>
            <a:r>
              <a:rPr lang="uk-UA" sz="66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тур</a:t>
            </a:r>
            <a:endParaRPr lang="ru-RU" sz="66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15401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484784"/>
            <a:ext cx="6254044" cy="1362075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uk-UA" sz="115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ТЕСТИ</a:t>
            </a:r>
            <a:endParaRPr lang="ru-RU" sz="115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03648" y="3501008"/>
            <a:ext cx="6231467" cy="1309511"/>
          </a:xfrm>
        </p:spPr>
        <p:txBody>
          <a:bodyPr>
            <a:normAutofit/>
          </a:bodyPr>
          <a:lstStyle/>
          <a:p>
            <a:r>
              <a:rPr lang="uk-UA" sz="66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ІІ тур</a:t>
            </a:r>
            <a:endParaRPr lang="ru-RU" sz="66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52796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ета\Рабочий стол\Sofiyskiy-sobor-le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43920"/>
            <a:ext cx="7530669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89348" y="649288"/>
            <a:ext cx="10801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1</a:t>
            </a:r>
            <a:endParaRPr lang="ru-RU" sz="7200" b="1" dirty="0"/>
          </a:p>
        </p:txBody>
      </p:sp>
    </p:spTree>
    <p:extLst>
      <p:ext uri="{BB962C8B-B14F-4D97-AF65-F5344CB8AC3E}">
        <p14:creationId xmlns:p14="http://schemas.microsoft.com/office/powerpoint/2010/main" val="2382735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ета\Рабочий стол\pamjatnik_tarasu_shevchenko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473" y="1124744"/>
            <a:ext cx="7236804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62930" y="908720"/>
            <a:ext cx="6976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/>
              <a:t>2</a:t>
            </a:r>
            <a:endParaRPr lang="ru-RU" sz="7200" b="1" dirty="0"/>
          </a:p>
        </p:txBody>
      </p:sp>
    </p:spTree>
    <p:extLst>
      <p:ext uri="{BB962C8B-B14F-4D97-AF65-F5344CB8AC3E}">
        <p14:creationId xmlns:p14="http://schemas.microsoft.com/office/powerpoint/2010/main" val="555866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вета\Рабочий стол\gosprom_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179" y="980728"/>
            <a:ext cx="7292882" cy="4752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59996" y="924061"/>
            <a:ext cx="6976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/>
              <a:t>3</a:t>
            </a:r>
            <a:endParaRPr lang="ru-RU" sz="7200" b="1" dirty="0"/>
          </a:p>
        </p:txBody>
      </p:sp>
    </p:spTree>
    <p:extLst>
      <p:ext uri="{BB962C8B-B14F-4D97-AF65-F5344CB8AC3E}">
        <p14:creationId xmlns:p14="http://schemas.microsoft.com/office/powerpoint/2010/main" val="2444513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а\Рабочий стол\news_3332_2012_03_22_12_45_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632407"/>
            <a:ext cx="7116145" cy="5582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59632" y="668595"/>
            <a:ext cx="6976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/>
              <a:t>4</a:t>
            </a:r>
            <a:endParaRPr lang="ru-RU" sz="7200" b="1" dirty="0"/>
          </a:p>
        </p:txBody>
      </p:sp>
    </p:spTree>
    <p:extLst>
      <p:ext uri="{BB962C8B-B14F-4D97-AF65-F5344CB8AC3E}">
        <p14:creationId xmlns:p14="http://schemas.microsoft.com/office/powerpoint/2010/main" val="703381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вета\Рабочий стол\prm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764704"/>
            <a:ext cx="7200800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83833" y="764704"/>
            <a:ext cx="6976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/>
              <a:t>5</a:t>
            </a:r>
            <a:endParaRPr lang="ru-RU" sz="7200" b="1" dirty="0"/>
          </a:p>
        </p:txBody>
      </p:sp>
    </p:spTree>
    <p:extLst>
      <p:ext uri="{BB962C8B-B14F-4D97-AF65-F5344CB8AC3E}">
        <p14:creationId xmlns:p14="http://schemas.microsoft.com/office/powerpoint/2010/main" val="416149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света\Рабочий стол\preview_w696zc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788" y="908720"/>
            <a:ext cx="7485090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6110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света\Рабочий стол\15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943040"/>
            <a:ext cx="7371313" cy="4811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5611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492896"/>
            <a:ext cx="6254044" cy="1362075"/>
          </a:xfrm>
        </p:spPr>
        <p:txBody>
          <a:bodyPr>
            <a:noAutofit/>
          </a:bodyPr>
          <a:lstStyle/>
          <a:p>
            <a:r>
              <a:rPr lang="ru-RU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ТР</a:t>
            </a:r>
            <a:r>
              <a:rPr lang="uk-UA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ЕТІЙ ЗАЙВИЙ</a:t>
            </a:r>
            <a:endParaRPr lang="ru-RU" sz="8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75656" y="4077072"/>
            <a:ext cx="6231467" cy="1309511"/>
          </a:xfrm>
        </p:spPr>
        <p:txBody>
          <a:bodyPr>
            <a:normAutofit/>
          </a:bodyPr>
          <a:lstStyle/>
          <a:p>
            <a:r>
              <a:rPr lang="en-US" sz="60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VII </a:t>
            </a:r>
            <a:r>
              <a:rPr lang="uk-UA" sz="60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тур</a:t>
            </a:r>
            <a:endParaRPr lang="ru-RU" sz="60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4603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ета\Рабочий стол\hrusche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260221"/>
            <a:ext cx="2115375" cy="2952328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света\Рабочий стол\Shelest_Petr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6599" y="2249379"/>
            <a:ext cx="1946422" cy="2952328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света\Рабочий стол\kto_sdelal_dlya_gosudarstva_bolshe_poleznogo_ms_gorbachyov_ili_vvputi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260221"/>
            <a:ext cx="1955432" cy="2903004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756682" y="1254410"/>
            <a:ext cx="273069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00" dirty="0" err="1" smtClean="0"/>
              <a:t>М.Горбачов</a:t>
            </a:r>
            <a:endParaRPr lang="ru-RU" sz="3500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1254410"/>
            <a:ext cx="316835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00" dirty="0" err="1" smtClean="0"/>
              <a:t>М.Хрущов</a:t>
            </a:r>
            <a:r>
              <a:rPr lang="ru-RU" sz="3500" dirty="0" smtClean="0"/>
              <a:t> -</a:t>
            </a:r>
            <a:endParaRPr lang="ru-RU" sz="3500" dirty="0"/>
          </a:p>
        </p:txBody>
      </p:sp>
      <p:sp>
        <p:nvSpPr>
          <p:cNvPr id="6" name="TextBox 5"/>
          <p:cNvSpPr txBox="1"/>
          <p:nvPr/>
        </p:nvSpPr>
        <p:spPr>
          <a:xfrm>
            <a:off x="3419872" y="1255207"/>
            <a:ext cx="284992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00" dirty="0" err="1" smtClean="0"/>
              <a:t>П.Шелест</a:t>
            </a:r>
            <a:r>
              <a:rPr lang="ru-RU" sz="3500" dirty="0" smtClean="0"/>
              <a:t> -</a:t>
            </a:r>
            <a:endParaRPr lang="ru-RU" sz="3500" dirty="0"/>
          </a:p>
        </p:txBody>
      </p:sp>
    </p:spTree>
    <p:extLst>
      <p:ext uri="{BB962C8B-B14F-4D97-AF65-F5344CB8AC3E}">
        <p14:creationId xmlns:p14="http://schemas.microsoft.com/office/powerpoint/2010/main" val="2579819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3608" y="908720"/>
            <a:ext cx="295232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500" dirty="0" smtClean="0"/>
              <a:t>  В.Стус   </a:t>
            </a:r>
            <a:r>
              <a:rPr lang="uk-UA" sz="3500" dirty="0" smtClean="0"/>
              <a:t>- </a:t>
            </a:r>
            <a:endParaRPr lang="ru-RU" sz="3500" dirty="0"/>
          </a:p>
        </p:txBody>
      </p:sp>
      <p:sp>
        <p:nvSpPr>
          <p:cNvPr id="4" name="TextBox 3"/>
          <p:cNvSpPr txBox="1"/>
          <p:nvPr/>
        </p:nvSpPr>
        <p:spPr>
          <a:xfrm>
            <a:off x="3635896" y="917788"/>
            <a:ext cx="280831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500" dirty="0" smtClean="0"/>
              <a:t>І.Драч </a:t>
            </a:r>
            <a:r>
              <a:rPr lang="uk-UA" sz="3500" dirty="0" smtClean="0"/>
              <a:t> -  </a:t>
            </a:r>
            <a:endParaRPr lang="ru-RU" sz="3500" dirty="0"/>
          </a:p>
        </p:txBody>
      </p:sp>
      <p:sp>
        <p:nvSpPr>
          <p:cNvPr id="5" name="TextBox 4"/>
          <p:cNvSpPr txBox="1"/>
          <p:nvPr/>
        </p:nvSpPr>
        <p:spPr>
          <a:xfrm>
            <a:off x="5776534" y="908720"/>
            <a:ext cx="302433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500" dirty="0" smtClean="0"/>
              <a:t>В.Сосюра</a:t>
            </a:r>
            <a:endParaRPr lang="ru-RU" sz="3500" dirty="0"/>
          </a:p>
        </p:txBody>
      </p:sp>
      <p:pic>
        <p:nvPicPr>
          <p:cNvPr id="1026" name="Picture 2" descr="C:\Users\света\Рабочий стол\ukraine-0103__1390828154__2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9" y="1908175"/>
            <a:ext cx="2263154" cy="3007424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света\Рабочий стол\drach-ivan-fedorovych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662" y="1908175"/>
            <a:ext cx="2032710" cy="3007424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света\Рабочий стол\Sosiura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2513" y="1908175"/>
            <a:ext cx="2011501" cy="3007424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480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15616" y="1196752"/>
            <a:ext cx="6965245" cy="1202485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/>
              <a:t>Першим видом </a:t>
            </a:r>
            <a:r>
              <a:rPr lang="ru-RU" sz="3600" dirty="0" err="1" smtClean="0"/>
              <a:t>діяльності</a:t>
            </a:r>
            <a:r>
              <a:rPr lang="ru-RU" sz="3600" dirty="0" smtClean="0"/>
              <a:t>, </a:t>
            </a:r>
            <a:r>
              <a:rPr lang="ru-RU" sz="3600" dirty="0" err="1" smtClean="0"/>
              <a:t>що</a:t>
            </a:r>
            <a:r>
              <a:rPr lang="ru-RU" sz="3600" dirty="0" smtClean="0"/>
              <a:t> з</a:t>
            </a:r>
            <a:r>
              <a:rPr lang="en-US" sz="3600" dirty="0" smtClean="0"/>
              <a:t>’</a:t>
            </a:r>
            <a:r>
              <a:rPr lang="uk-UA" sz="3600" dirty="0" smtClean="0"/>
              <a:t>явилось на Україні було:</a:t>
            </a:r>
            <a:endParaRPr lang="ru-RU" sz="36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331640" y="2636912"/>
            <a:ext cx="3879533" cy="71833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3200" dirty="0" smtClean="0"/>
              <a:t> </a:t>
            </a:r>
            <a:r>
              <a:rPr lang="uk-UA" sz="3200" i="1" dirty="0" smtClean="0"/>
              <a:t>а)землеробство;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75656" y="3393286"/>
            <a:ext cx="273630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i="1" dirty="0" smtClean="0"/>
              <a:t>б)ремесло;</a:t>
            </a:r>
            <a:endParaRPr lang="uk-UA" i="1" dirty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483489" y="4149080"/>
            <a:ext cx="324036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i="1" dirty="0"/>
              <a:t>в)скотарство</a:t>
            </a:r>
            <a:endParaRPr lang="ru-RU" sz="3200" i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1189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067883"/>
            <a:ext cx="223224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500" dirty="0" smtClean="0"/>
              <a:t>Харків    -</a:t>
            </a:r>
            <a:endParaRPr lang="ru-RU" sz="3500" dirty="0"/>
          </a:p>
        </p:txBody>
      </p:sp>
      <p:sp>
        <p:nvSpPr>
          <p:cNvPr id="3" name="TextBox 2"/>
          <p:cNvSpPr txBox="1"/>
          <p:nvPr/>
        </p:nvSpPr>
        <p:spPr>
          <a:xfrm>
            <a:off x="3578529" y="1067883"/>
            <a:ext cx="194421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500" dirty="0" smtClean="0"/>
              <a:t>Одеса  -</a:t>
            </a:r>
            <a:endParaRPr lang="ru-RU" sz="3500" dirty="0"/>
          </a:p>
        </p:txBody>
      </p:sp>
      <p:sp>
        <p:nvSpPr>
          <p:cNvPr id="4" name="TextBox 3"/>
          <p:cNvSpPr txBox="1"/>
          <p:nvPr/>
        </p:nvSpPr>
        <p:spPr>
          <a:xfrm>
            <a:off x="5868144" y="1031754"/>
            <a:ext cx="259228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500" dirty="0" smtClean="0"/>
              <a:t>Маріуполь</a:t>
            </a:r>
            <a:endParaRPr lang="ru-RU" sz="3500" dirty="0"/>
          </a:p>
        </p:txBody>
      </p:sp>
      <p:pic>
        <p:nvPicPr>
          <p:cNvPr id="2050" name="Picture 2" descr="C:\Users\света\Рабочий стол\a8c0eae3c71676c8af1b5501ec0e36e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060" y="2605583"/>
            <a:ext cx="2671336" cy="2191569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света\Рабочий стол\JJlrs8zQC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9464" y="2348881"/>
            <a:ext cx="1902346" cy="2861129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света\Рабочий стол\mariupol-ukraine-city-views-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4495" y="2605583"/>
            <a:ext cx="2727395" cy="2078881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0511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052736"/>
            <a:ext cx="316835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500" dirty="0" smtClean="0"/>
              <a:t>Дніпрогес -</a:t>
            </a:r>
            <a:endParaRPr lang="ru-RU" sz="3500" dirty="0"/>
          </a:p>
        </p:txBody>
      </p:sp>
      <p:sp>
        <p:nvSpPr>
          <p:cNvPr id="3" name="TextBox 2"/>
          <p:cNvSpPr txBox="1"/>
          <p:nvPr/>
        </p:nvSpPr>
        <p:spPr>
          <a:xfrm>
            <a:off x="3563888" y="1087833"/>
            <a:ext cx="252028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500" dirty="0" smtClean="0"/>
              <a:t>ХТЗ-</a:t>
            </a:r>
            <a:endParaRPr lang="ru-RU" sz="3500" dirty="0"/>
          </a:p>
        </p:txBody>
      </p:sp>
      <p:sp>
        <p:nvSpPr>
          <p:cNvPr id="4" name="TextBox 3"/>
          <p:cNvSpPr txBox="1"/>
          <p:nvPr/>
        </p:nvSpPr>
        <p:spPr>
          <a:xfrm>
            <a:off x="4824028" y="1087833"/>
            <a:ext cx="374441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500" dirty="0" smtClean="0"/>
              <a:t>завод </a:t>
            </a:r>
            <a:r>
              <a:rPr lang="en-US" sz="3500" dirty="0" smtClean="0"/>
              <a:t>“</a:t>
            </a:r>
            <a:r>
              <a:rPr lang="uk-UA" sz="3500" dirty="0" smtClean="0"/>
              <a:t>Арсенал</a:t>
            </a:r>
            <a:r>
              <a:rPr lang="en-US" sz="3500" dirty="0" smtClean="0"/>
              <a:t>”</a:t>
            </a:r>
            <a:endParaRPr lang="ru-RU" sz="3500" dirty="0"/>
          </a:p>
        </p:txBody>
      </p:sp>
      <p:pic>
        <p:nvPicPr>
          <p:cNvPr id="3074" name="Picture 2" descr="C:\Users\света\Рабочий стол\thum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188" y="1730035"/>
            <a:ext cx="3035958" cy="2000677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света\Рабочий стол\269490_default-1108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030" y="3953724"/>
            <a:ext cx="3075995" cy="2050663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света\Рабочий стол\6472252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999" y="1726149"/>
            <a:ext cx="2940250" cy="1958206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3528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043588"/>
            <a:ext cx="280831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500" dirty="0" smtClean="0"/>
              <a:t>Р.Шухевич -</a:t>
            </a:r>
            <a:endParaRPr lang="ru-RU" sz="3500" dirty="0"/>
          </a:p>
        </p:txBody>
      </p:sp>
      <p:sp>
        <p:nvSpPr>
          <p:cNvPr id="3" name="TextBox 2"/>
          <p:cNvSpPr txBox="1"/>
          <p:nvPr/>
        </p:nvSpPr>
        <p:spPr>
          <a:xfrm>
            <a:off x="3347864" y="1052736"/>
            <a:ext cx="259228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500" dirty="0" smtClean="0"/>
              <a:t>М.</a:t>
            </a:r>
            <a:r>
              <a:rPr lang="uk-UA" sz="3500" dirty="0" err="1" smtClean="0"/>
              <a:t>Ватутін-</a:t>
            </a:r>
            <a:endParaRPr lang="ru-RU" sz="3500" dirty="0"/>
          </a:p>
        </p:txBody>
      </p:sp>
      <p:sp>
        <p:nvSpPr>
          <p:cNvPr id="4" name="TextBox 3"/>
          <p:cNvSpPr txBox="1"/>
          <p:nvPr/>
        </p:nvSpPr>
        <p:spPr>
          <a:xfrm>
            <a:off x="5652120" y="1053155"/>
            <a:ext cx="266429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500" dirty="0" smtClean="0"/>
              <a:t>П.</a:t>
            </a:r>
            <a:r>
              <a:rPr lang="uk-UA" sz="3500" dirty="0" err="1" smtClean="0"/>
              <a:t>Кирпонос</a:t>
            </a:r>
            <a:endParaRPr lang="ru-RU" sz="3500" dirty="0"/>
          </a:p>
        </p:txBody>
      </p:sp>
      <p:pic>
        <p:nvPicPr>
          <p:cNvPr id="4098" name="Picture 2" descr="C:\Users\света\Рабочий стол\Ватутин -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698" y="2105534"/>
            <a:ext cx="2217875" cy="3326812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света\Рабочий стол\Kirpono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0615" y="2105533"/>
            <a:ext cx="2379835" cy="3326812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света\Рабочий стол\imag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105534"/>
            <a:ext cx="2326441" cy="3326811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4815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124744"/>
            <a:ext cx="388843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500" dirty="0" err="1" smtClean="0"/>
              <a:t>Котигорошко-</a:t>
            </a:r>
            <a:endParaRPr lang="ru-RU" sz="3500" dirty="0"/>
          </a:p>
        </p:txBody>
      </p:sp>
      <p:sp>
        <p:nvSpPr>
          <p:cNvPr id="3" name="TextBox 2"/>
          <p:cNvSpPr txBox="1"/>
          <p:nvPr/>
        </p:nvSpPr>
        <p:spPr>
          <a:xfrm>
            <a:off x="3635896" y="1132478"/>
            <a:ext cx="309634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500" dirty="0" smtClean="0"/>
              <a:t>Білосніжка -</a:t>
            </a:r>
            <a:endParaRPr lang="ru-RU" sz="3500" dirty="0"/>
          </a:p>
        </p:txBody>
      </p:sp>
      <p:sp>
        <p:nvSpPr>
          <p:cNvPr id="4" name="TextBox 3"/>
          <p:cNvSpPr txBox="1"/>
          <p:nvPr/>
        </p:nvSpPr>
        <p:spPr>
          <a:xfrm>
            <a:off x="6300192" y="1128611"/>
            <a:ext cx="201622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500" dirty="0" smtClean="0"/>
              <a:t>Колобок</a:t>
            </a:r>
            <a:endParaRPr lang="ru-RU" sz="3500" dirty="0"/>
          </a:p>
        </p:txBody>
      </p:sp>
      <p:pic>
        <p:nvPicPr>
          <p:cNvPr id="5122" name="Picture 2" descr="C:\Users\света\Рабочий стол\Kotigoroshko-620x68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98825"/>
            <a:ext cx="2461668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света\Рабочий стол\ecMppAzbi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0744" y="2204864"/>
            <a:ext cx="2251567" cy="3115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света\Рабочий стол\2_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035" y="2553098"/>
            <a:ext cx="2059806" cy="2059806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6220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124744"/>
            <a:ext cx="7344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5400" b="1" dirty="0" smtClean="0">
                <a:ln>
                  <a:gradFill>
                    <a:gsLst>
                      <a:gs pos="0">
                        <a:schemeClr val="bg2">
                          <a:lumMod val="75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</a:ln>
                <a:solidFill>
                  <a:schemeClr val="accent2">
                    <a:lumMod val="50000"/>
                  </a:schemeClr>
                </a:solidFill>
                <a:effectLst>
                  <a:reflection blurRad="6350" stA="60000" endA="900" endPos="58000" dir="5400000" sy="-100000" algn="bl" rotWithShape="0"/>
                </a:effectLst>
              </a:rPr>
              <a:t>Вітаємо переможця!</a:t>
            </a:r>
            <a:endParaRPr lang="ru-RU" sz="5400" b="1" dirty="0">
              <a:ln>
                <a:gradFill>
                  <a:gsLst>
                    <a:gs pos="0">
                      <a:schemeClr val="bg2">
                        <a:lumMod val="75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</a:ln>
              <a:solidFill>
                <a:schemeClr val="accent2">
                  <a:lumMod val="50000"/>
                </a:schemeClr>
              </a:solidFill>
              <a:effectLst>
                <a:reflection blurRad="6350" stA="60000" endA="900" endPos="58000" dir="5400000" sy="-100000" algn="bl" rotWithShape="0"/>
              </a:effectLst>
            </a:endParaRPr>
          </a:p>
        </p:txBody>
      </p:sp>
      <p:pic>
        <p:nvPicPr>
          <p:cNvPr id="6146" name="Picture 2" descr="C:\Users\света\Рабочий стол\3605627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9975" y="2348880"/>
            <a:ext cx="4064050" cy="3402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9973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24744"/>
            <a:ext cx="6965245" cy="1202485"/>
          </a:xfrm>
        </p:spPr>
        <p:txBody>
          <a:bodyPr>
            <a:normAutofit/>
          </a:bodyPr>
          <a:lstStyle/>
          <a:p>
            <a:pPr algn="l"/>
            <a:r>
              <a:rPr lang="uk-UA" sz="3600" dirty="0" err="1" smtClean="0"/>
              <a:t>Плем</a:t>
            </a:r>
            <a:r>
              <a:rPr lang="en-US" sz="3600" dirty="0" smtClean="0"/>
              <a:t>’</a:t>
            </a:r>
            <a:r>
              <a:rPr lang="uk-UA" sz="3600" dirty="0" smtClean="0"/>
              <a:t>я древлян повстало проти київського князя: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5736" y="2529756"/>
            <a:ext cx="2592288" cy="9361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3200" i="1" dirty="0" smtClean="0"/>
              <a:t>а) Олега;</a:t>
            </a:r>
          </a:p>
          <a:p>
            <a:pPr marL="0" indent="0">
              <a:buNone/>
            </a:pPr>
            <a:endParaRPr lang="uk-UA" sz="3200" i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195736" y="3222971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i="1" dirty="0" smtClean="0"/>
              <a:t>б)</a:t>
            </a:r>
            <a:r>
              <a:rPr lang="uk-UA" sz="3200" i="1" dirty="0" err="1" smtClean="0"/>
              <a:t>Ігора</a:t>
            </a:r>
            <a:r>
              <a:rPr lang="uk-UA" sz="3200" i="1" dirty="0" smtClean="0"/>
              <a:t>;</a:t>
            </a:r>
            <a:endParaRPr lang="ru-RU" sz="32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2195736" y="3928700"/>
            <a:ext cx="403244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uk-UA" sz="3200" i="1" dirty="0" smtClean="0"/>
              <a:t>в)Святослава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317620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052736"/>
            <a:ext cx="6965245" cy="1656184"/>
          </a:xfrm>
        </p:spPr>
        <p:txBody>
          <a:bodyPr>
            <a:noAutofit/>
          </a:bodyPr>
          <a:lstStyle/>
          <a:p>
            <a:pPr algn="l"/>
            <a:r>
              <a:rPr lang="uk-UA" sz="3600" dirty="0" smtClean="0"/>
              <a:t>При якому князеві Київська Русь досягла найбільшої могутності: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7704" y="2780928"/>
            <a:ext cx="6196405" cy="36038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3200" i="1" dirty="0" smtClean="0"/>
              <a:t>а)Володимирі Великому;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18088" y="3553462"/>
            <a:ext cx="5112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i="1" dirty="0" smtClean="0"/>
              <a:t>б)Ярославові Мудрому;</a:t>
            </a:r>
            <a:endParaRPr lang="ru-RU" sz="3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918088" y="4293096"/>
            <a:ext cx="6038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i="1" dirty="0" smtClean="0"/>
              <a:t>в)Володимирі Мономаху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4272184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412776"/>
            <a:ext cx="6965245" cy="1202485"/>
          </a:xfrm>
        </p:spPr>
        <p:txBody>
          <a:bodyPr>
            <a:normAutofit/>
          </a:bodyPr>
          <a:lstStyle/>
          <a:p>
            <a:pPr algn="l"/>
            <a:r>
              <a:rPr lang="uk-UA" sz="3600" dirty="0" smtClean="0"/>
              <a:t>В якому сторіччі правив Данило Галицький: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3248528"/>
            <a:ext cx="6196405" cy="36038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3200" i="1" dirty="0" smtClean="0"/>
              <a:t>а)ХІ ст.;</a:t>
            </a:r>
          </a:p>
          <a:p>
            <a:pPr marL="0" indent="0" algn="ctr">
              <a:buNone/>
            </a:pPr>
            <a:endParaRPr lang="uk-UA" sz="3200" i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563888" y="3933056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i="1" dirty="0" smtClean="0"/>
              <a:t>б)ХІІ ст.;</a:t>
            </a:r>
            <a:endParaRPr lang="ru-RU" sz="3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3563888" y="4576772"/>
            <a:ext cx="352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i="1" dirty="0" smtClean="0"/>
              <a:t>в)ХІІІ </a:t>
            </a:r>
            <a:r>
              <a:rPr lang="uk-UA" sz="3200" i="1" dirty="0" err="1" smtClean="0"/>
              <a:t>ст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325043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052736"/>
            <a:ext cx="6965245" cy="1747322"/>
          </a:xfrm>
        </p:spPr>
        <p:txBody>
          <a:bodyPr>
            <a:normAutofit/>
          </a:bodyPr>
          <a:lstStyle/>
          <a:p>
            <a:pPr algn="l"/>
            <a:r>
              <a:rPr lang="uk-UA" sz="3600" dirty="0" smtClean="0"/>
              <a:t>Хто із козацьких отаманів побудував перше поселення на </a:t>
            </a:r>
            <a:r>
              <a:rPr lang="uk-UA" sz="3600" dirty="0" err="1" smtClean="0"/>
              <a:t>о.Хортиця</a:t>
            </a:r>
            <a:r>
              <a:rPr lang="uk-UA" sz="3600" dirty="0" smtClean="0"/>
              <a:t>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2996951"/>
            <a:ext cx="6196405" cy="27261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3200" i="1" dirty="0" smtClean="0"/>
              <a:t>а)Іван Сірко;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75656" y="3665401"/>
            <a:ext cx="59766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i="1" dirty="0" smtClean="0"/>
              <a:t>б)Дмитро Вишневецький;</a:t>
            </a:r>
            <a:endParaRPr lang="ru-RU" sz="3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492995" y="4437112"/>
            <a:ext cx="4464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i="1" dirty="0"/>
              <a:t>в</a:t>
            </a:r>
            <a:r>
              <a:rPr lang="uk-UA" sz="3200" i="1" dirty="0" smtClean="0"/>
              <a:t>)Іван Сулима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1236603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196752"/>
            <a:ext cx="6965245" cy="1202485"/>
          </a:xfrm>
        </p:spPr>
        <p:txBody>
          <a:bodyPr>
            <a:normAutofit/>
          </a:bodyPr>
          <a:lstStyle/>
          <a:p>
            <a:pPr algn="l"/>
            <a:r>
              <a:rPr lang="uk-UA" sz="3600" dirty="0" smtClean="0"/>
              <a:t>В якому столітті виникла держава Річ Посполита: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75856" y="2852936"/>
            <a:ext cx="3879533" cy="36038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3200" i="1" dirty="0" smtClean="0"/>
              <a:t>а)ХІ</a:t>
            </a:r>
            <a:r>
              <a:rPr lang="en-US" sz="3200" i="1" dirty="0" smtClean="0"/>
              <a:t>V</a:t>
            </a:r>
            <a:r>
              <a:rPr lang="uk-UA" sz="3200" i="1" dirty="0" smtClean="0"/>
              <a:t> ст.;</a:t>
            </a:r>
          </a:p>
          <a:p>
            <a:pPr marL="0" indent="0">
              <a:buNone/>
            </a:pPr>
            <a:endParaRPr lang="uk-UA" sz="3200" i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242034" y="3496652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i="1" dirty="0" smtClean="0"/>
              <a:t>б)</a:t>
            </a:r>
            <a:r>
              <a:rPr lang="en-US" sz="3200" i="1" dirty="0" smtClean="0"/>
              <a:t>XV </a:t>
            </a:r>
            <a:r>
              <a:rPr lang="uk-UA" sz="3200" i="1" dirty="0" smtClean="0"/>
              <a:t>ст.;</a:t>
            </a:r>
            <a:endParaRPr lang="ru-RU" sz="3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3242034" y="4081427"/>
            <a:ext cx="39222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i="1" dirty="0" smtClean="0"/>
              <a:t>в)Х</a:t>
            </a:r>
            <a:r>
              <a:rPr lang="en-US" sz="3200" i="1" dirty="0" smtClean="0"/>
              <a:t>VI </a:t>
            </a:r>
            <a:r>
              <a:rPr lang="uk-UA" sz="3200" i="1" dirty="0" smtClean="0"/>
              <a:t>ст.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374393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266</TotalTime>
  <Words>448</Words>
  <Application>Microsoft Office PowerPoint</Application>
  <PresentationFormat>Экран (4:3)</PresentationFormat>
  <Paragraphs>139</Paragraphs>
  <Slides>44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5" baseType="lpstr">
      <vt:lpstr>Кнопка</vt:lpstr>
      <vt:lpstr>ЧУДОВА ВІСІМКА</vt:lpstr>
      <vt:lpstr>ВИЗНАЧЕННЯ</vt:lpstr>
      <vt:lpstr>ТЕСТИ</vt:lpstr>
      <vt:lpstr>Першим видом діяльності, що з’явилось на Україні було:</vt:lpstr>
      <vt:lpstr>Плем’я древлян повстало проти київського князя:</vt:lpstr>
      <vt:lpstr>При якому князеві Київська Русь досягла найбільшої могутності:</vt:lpstr>
      <vt:lpstr>В якому сторіччі правив Данило Галицький:</vt:lpstr>
      <vt:lpstr>Хто із козацьких отаманів побудував перше поселення на о.Хортиця:</vt:lpstr>
      <vt:lpstr>В якому столітті виникла держава Річ Посполита:</vt:lpstr>
      <vt:lpstr>За чиїм наказом було остаточно зруйновано Запорізьку Січ:</vt:lpstr>
      <vt:lpstr>В якому році було видано указ про відміну кріпосного права в Російській імперії: </vt:lpstr>
      <vt:lpstr>В якому році була утворена Українська Центральна Рада:</vt:lpstr>
      <vt:lpstr>Головою Центральної Ради був:</vt:lpstr>
      <vt:lpstr>В якому році Україну було повністю звільнено від німецько-фашистських окупантів:</vt:lpstr>
      <vt:lpstr>В якому році завершилось формування територій України:</vt:lpstr>
      <vt:lpstr>Коли було проголошено Верховною Радою Акт про незалежність України:</vt:lpstr>
      <vt:lpstr>В якому році сталась аварія на Чорнобильській АЕС:</vt:lpstr>
      <vt:lpstr>ПЕРЕВЕРТНІ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ШЕДЕВРИ СВІТОВОГО ЖИВОПИСУ</vt:lpstr>
      <vt:lpstr>Презентация PowerPoint</vt:lpstr>
      <vt:lpstr>Презентация PowerPoint</vt:lpstr>
      <vt:lpstr>СИТУАЦІЇ</vt:lpstr>
      <vt:lpstr>ВГАДАЙ МІСЦЕ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ТРЕТІЙ ЗАЙВИЙ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ЧУДОВА ВІСІМКА</dc:title>
  <dc:creator>света</dc:creator>
  <cp:lastModifiedBy>света</cp:lastModifiedBy>
  <cp:revision>37</cp:revision>
  <dcterms:created xsi:type="dcterms:W3CDTF">2017-09-27T15:54:26Z</dcterms:created>
  <dcterms:modified xsi:type="dcterms:W3CDTF">2017-10-13T15:31:42Z</dcterms:modified>
</cp:coreProperties>
</file>