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6" r:id="rId2"/>
    <p:sldId id="290" r:id="rId3"/>
    <p:sldId id="256" r:id="rId4"/>
    <p:sldId id="259" r:id="rId5"/>
    <p:sldId id="270" r:id="rId6"/>
    <p:sldId id="263" r:id="rId7"/>
    <p:sldId id="261" r:id="rId8"/>
    <p:sldId id="305" r:id="rId9"/>
    <p:sldId id="297" r:id="rId10"/>
    <p:sldId id="301" r:id="rId11"/>
    <p:sldId id="298" r:id="rId12"/>
    <p:sldId id="266" r:id="rId13"/>
    <p:sldId id="276" r:id="rId14"/>
    <p:sldId id="267" r:id="rId15"/>
    <p:sldId id="277" r:id="rId16"/>
    <p:sldId id="268" r:id="rId17"/>
    <p:sldId id="275" r:id="rId18"/>
    <p:sldId id="269" r:id="rId19"/>
    <p:sldId id="279" r:id="rId20"/>
    <p:sldId id="271" r:id="rId21"/>
    <p:sldId id="278" r:id="rId22"/>
    <p:sldId id="285" r:id="rId23"/>
    <p:sldId id="303" r:id="rId24"/>
    <p:sldId id="302" r:id="rId25"/>
    <p:sldId id="286" r:id="rId26"/>
    <p:sldId id="292" r:id="rId27"/>
    <p:sldId id="295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4FF9"/>
    <a:srgbClr val="008000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45" autoAdjust="0"/>
    <p:restoredTop sz="94662" autoAdjust="0"/>
  </p:normalViewPr>
  <p:slideViewPr>
    <p:cSldViewPr>
      <p:cViewPr varScale="1">
        <p:scale>
          <a:sx n="74" d="100"/>
          <a:sy n="74" d="100"/>
        </p:scale>
        <p:origin x="-121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92"/>
    </p:cViewPr>
  </p:sorter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C96DBC-CD82-4C9D-924D-52ACAC2D267C}" type="doc">
      <dgm:prSet loTypeId="urn:diagrams.loki3.com/VaryingWidthList+Icon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32FDFDD-2BE6-4467-AD06-B7D4D3BCE8B9}">
      <dgm:prSet phldrT="[Текст]"/>
      <dgm:spPr/>
      <dgm:t>
        <a:bodyPr/>
        <a:lstStyle/>
        <a:p>
          <a:pPr algn="l"/>
          <a:r>
            <a:rPr lang="uk-UA" dirty="0" smtClean="0">
              <a:latin typeface="Times New Roman" pitchFamily="18" charset="0"/>
              <a:cs typeface="Times New Roman" pitchFamily="18" charset="0"/>
            </a:rPr>
            <a:t>Сьогодні йтиме мова про…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B145771-FE1B-42B3-8A9C-1B9CC6D46E2D}" type="parTrans" cxnId="{E0704989-C8C4-4421-9FA9-BD3D3F38513C}">
      <dgm:prSet/>
      <dgm:spPr/>
      <dgm:t>
        <a:bodyPr/>
        <a:lstStyle/>
        <a:p>
          <a:endParaRPr lang="ru-RU"/>
        </a:p>
      </dgm:t>
    </dgm:pt>
    <dgm:pt modelId="{1753C4DA-5EF9-4812-85DF-8C2F9CCBA65F}" type="sibTrans" cxnId="{E0704989-C8C4-4421-9FA9-BD3D3F38513C}">
      <dgm:prSet/>
      <dgm:spPr/>
      <dgm:t>
        <a:bodyPr/>
        <a:lstStyle/>
        <a:p>
          <a:endParaRPr lang="ru-RU"/>
        </a:p>
      </dgm:t>
    </dgm:pt>
    <dgm:pt modelId="{F36E3231-1036-450C-9C5F-72AD99B1EC2C}">
      <dgm:prSet phldrT="[Текст]"/>
      <dgm:spPr/>
      <dgm:t>
        <a:bodyPr/>
        <a:lstStyle/>
        <a:p>
          <a:pPr algn="l"/>
          <a:r>
            <a:rPr lang="uk-UA" dirty="0" smtClean="0">
              <a:latin typeface="Times New Roman" pitchFamily="18" charset="0"/>
              <a:cs typeface="Times New Roman" pitchFamily="18" charset="0"/>
            </a:rPr>
            <a:t>Я вважаю, що на уроці ми навчимося…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0874CB0-3A04-4B1D-A11B-3C1B30A62179}" type="parTrans" cxnId="{C72F3C88-97B6-46D1-90A3-E8F38D3A6C85}">
      <dgm:prSet/>
      <dgm:spPr/>
      <dgm:t>
        <a:bodyPr/>
        <a:lstStyle/>
        <a:p>
          <a:endParaRPr lang="ru-RU"/>
        </a:p>
      </dgm:t>
    </dgm:pt>
    <dgm:pt modelId="{685E88E9-731D-4732-9327-BF9376B379F5}" type="sibTrans" cxnId="{C72F3C88-97B6-46D1-90A3-E8F38D3A6C85}">
      <dgm:prSet/>
      <dgm:spPr/>
      <dgm:t>
        <a:bodyPr/>
        <a:lstStyle/>
        <a:p>
          <a:endParaRPr lang="ru-RU"/>
        </a:p>
      </dgm:t>
    </dgm:pt>
    <dgm:pt modelId="{B2B31B0D-3A91-4C2A-9388-C8723C876DB4}">
      <dgm:prSet phldrT="[Текст]"/>
      <dgm:spPr/>
      <dgm:t>
        <a:bodyPr/>
        <a:lstStyle/>
        <a:p>
          <a:pPr algn="l"/>
          <a:r>
            <a:rPr lang="uk-UA" dirty="0" smtClean="0">
              <a:latin typeface="Times New Roman" pitchFamily="18" charset="0"/>
              <a:cs typeface="Times New Roman" pitchFamily="18" charset="0"/>
            </a:rPr>
            <a:t>Будемо розвивати…</a:t>
          </a:r>
        </a:p>
        <a:p>
          <a:pPr algn="l"/>
          <a:r>
            <a:rPr lang="uk-UA" dirty="0" smtClean="0">
              <a:latin typeface="Times New Roman" pitchFamily="18" charset="0"/>
              <a:cs typeface="Times New Roman" pitchFamily="18" charset="0"/>
            </a:rPr>
            <a:t>Виховуватимемо …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9147D08-F72B-4B02-A0D3-BF615AFD71BC}" type="parTrans" cxnId="{843C0FED-4B2C-40AC-B8E8-BC4142877C4C}">
      <dgm:prSet/>
      <dgm:spPr/>
      <dgm:t>
        <a:bodyPr/>
        <a:lstStyle/>
        <a:p>
          <a:endParaRPr lang="ru-RU"/>
        </a:p>
      </dgm:t>
    </dgm:pt>
    <dgm:pt modelId="{C364F7E4-81C8-4769-B9D1-4AED170DC823}" type="sibTrans" cxnId="{843C0FED-4B2C-40AC-B8E8-BC4142877C4C}">
      <dgm:prSet/>
      <dgm:spPr/>
      <dgm:t>
        <a:bodyPr/>
        <a:lstStyle/>
        <a:p>
          <a:endParaRPr lang="ru-RU"/>
        </a:p>
      </dgm:t>
    </dgm:pt>
    <dgm:pt modelId="{7E8B9EFD-B8A9-4900-AC7C-6A3E006B77A9}" type="pres">
      <dgm:prSet presAssocID="{54C96DBC-CD82-4C9D-924D-52ACAC2D267C}" presName="Name0" presStyleCnt="0">
        <dgm:presLayoutVars>
          <dgm:resizeHandles/>
        </dgm:presLayoutVars>
      </dgm:prSet>
      <dgm:spPr/>
      <dgm:t>
        <a:bodyPr/>
        <a:lstStyle/>
        <a:p>
          <a:endParaRPr lang="ru-RU"/>
        </a:p>
      </dgm:t>
    </dgm:pt>
    <dgm:pt modelId="{E36FE99C-E33F-41D3-B5AB-CD1C77D90618}" type="pres">
      <dgm:prSet presAssocID="{232FDFDD-2BE6-4467-AD06-B7D4D3BCE8B9}" presName="text" presStyleLbl="node1" presStyleIdx="0" presStyleCnt="3" custScaleX="313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4B160-C557-44B4-9CA3-FF033F635030}" type="pres">
      <dgm:prSet presAssocID="{1753C4DA-5EF9-4812-85DF-8C2F9CCBA65F}" presName="space" presStyleCnt="0"/>
      <dgm:spPr/>
    </dgm:pt>
    <dgm:pt modelId="{26D3C763-B1C6-4A69-ABE1-2ADB8AC4680D}" type="pres">
      <dgm:prSet presAssocID="{F36E3231-1036-450C-9C5F-72AD99B1EC2C}" presName="text" presStyleLbl="node1" presStyleIdx="1" presStyleCnt="3" custScaleX="224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2F7713-542E-42F3-867A-04722241328D}" type="pres">
      <dgm:prSet presAssocID="{685E88E9-731D-4732-9327-BF9376B379F5}" presName="space" presStyleCnt="0"/>
      <dgm:spPr/>
    </dgm:pt>
    <dgm:pt modelId="{25EFAF9A-17F7-4CC8-9CB3-4CF6C965E9F8}" type="pres">
      <dgm:prSet presAssocID="{B2B31B0D-3A91-4C2A-9388-C8723C876DB4}" presName="text" presStyleLbl="node1" presStyleIdx="2" presStyleCnt="3" custScaleX="2502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FD92E0-CB74-467D-8898-D799AEAC9D2B}" type="presOf" srcId="{B2B31B0D-3A91-4C2A-9388-C8723C876DB4}" destId="{25EFAF9A-17F7-4CC8-9CB3-4CF6C965E9F8}" srcOrd="0" destOrd="0" presId="urn:diagrams.loki3.com/VaryingWidthList+Icon"/>
    <dgm:cxn modelId="{E0704989-C8C4-4421-9FA9-BD3D3F38513C}" srcId="{54C96DBC-CD82-4C9D-924D-52ACAC2D267C}" destId="{232FDFDD-2BE6-4467-AD06-B7D4D3BCE8B9}" srcOrd="0" destOrd="0" parTransId="{8B145771-FE1B-42B3-8A9C-1B9CC6D46E2D}" sibTransId="{1753C4DA-5EF9-4812-85DF-8C2F9CCBA65F}"/>
    <dgm:cxn modelId="{20F47491-8FF9-4316-800A-0E3E0693F58A}" type="presOf" srcId="{232FDFDD-2BE6-4467-AD06-B7D4D3BCE8B9}" destId="{E36FE99C-E33F-41D3-B5AB-CD1C77D90618}" srcOrd="0" destOrd="0" presId="urn:diagrams.loki3.com/VaryingWidthList+Icon"/>
    <dgm:cxn modelId="{93823253-915E-4C64-84DA-6C9ED81D8AF5}" type="presOf" srcId="{F36E3231-1036-450C-9C5F-72AD99B1EC2C}" destId="{26D3C763-B1C6-4A69-ABE1-2ADB8AC4680D}" srcOrd="0" destOrd="0" presId="urn:diagrams.loki3.com/VaryingWidthList+Icon"/>
    <dgm:cxn modelId="{843C0FED-4B2C-40AC-B8E8-BC4142877C4C}" srcId="{54C96DBC-CD82-4C9D-924D-52ACAC2D267C}" destId="{B2B31B0D-3A91-4C2A-9388-C8723C876DB4}" srcOrd="2" destOrd="0" parTransId="{09147D08-F72B-4B02-A0D3-BF615AFD71BC}" sibTransId="{C364F7E4-81C8-4769-B9D1-4AED170DC823}"/>
    <dgm:cxn modelId="{C72F3C88-97B6-46D1-90A3-E8F38D3A6C85}" srcId="{54C96DBC-CD82-4C9D-924D-52ACAC2D267C}" destId="{F36E3231-1036-450C-9C5F-72AD99B1EC2C}" srcOrd="1" destOrd="0" parTransId="{30874CB0-3A04-4B1D-A11B-3C1B30A62179}" sibTransId="{685E88E9-731D-4732-9327-BF9376B379F5}"/>
    <dgm:cxn modelId="{2DAC460D-6510-475F-8131-A78619CB4025}" type="presOf" srcId="{54C96DBC-CD82-4C9D-924D-52ACAC2D267C}" destId="{7E8B9EFD-B8A9-4900-AC7C-6A3E006B77A9}" srcOrd="0" destOrd="0" presId="urn:diagrams.loki3.com/VaryingWidthList+Icon"/>
    <dgm:cxn modelId="{4D7EAC2A-DE93-466E-AB3A-3DE5E366C28C}" type="presParOf" srcId="{7E8B9EFD-B8A9-4900-AC7C-6A3E006B77A9}" destId="{E36FE99C-E33F-41D3-B5AB-CD1C77D90618}" srcOrd="0" destOrd="0" presId="urn:diagrams.loki3.com/VaryingWidthList+Icon"/>
    <dgm:cxn modelId="{15F2A0EF-0F03-4298-8596-67E60D6CEC71}" type="presParOf" srcId="{7E8B9EFD-B8A9-4900-AC7C-6A3E006B77A9}" destId="{4474B160-C557-44B4-9CA3-FF033F635030}" srcOrd="1" destOrd="0" presId="urn:diagrams.loki3.com/VaryingWidthList+Icon"/>
    <dgm:cxn modelId="{4060AE18-E25D-48D8-A93D-8E397B6AFEB3}" type="presParOf" srcId="{7E8B9EFD-B8A9-4900-AC7C-6A3E006B77A9}" destId="{26D3C763-B1C6-4A69-ABE1-2ADB8AC4680D}" srcOrd="2" destOrd="0" presId="urn:diagrams.loki3.com/VaryingWidthList+Icon"/>
    <dgm:cxn modelId="{37B6D386-F714-4200-AAFF-EC0318B2BAD1}" type="presParOf" srcId="{7E8B9EFD-B8A9-4900-AC7C-6A3E006B77A9}" destId="{152F7713-542E-42F3-867A-04722241328D}" srcOrd="3" destOrd="0" presId="urn:diagrams.loki3.com/VaryingWidthList+Icon"/>
    <dgm:cxn modelId="{D16FD521-963B-4FA8-BCA0-744D2785C780}" type="presParOf" srcId="{7E8B9EFD-B8A9-4900-AC7C-6A3E006B77A9}" destId="{25EFAF9A-17F7-4CC8-9CB3-4CF6C965E9F8}" srcOrd="4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+Icon">
  <dgm:title val="Список переменной ширины"/>
  <dgm:desc val="Служит для акцентирования внимания на элементах различной ширины. Хорошо подходит для размещения большого количества текста уровня 1. Ширина каждой фигуры определяется независимо с учетом количества текста в ней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2F2F390-BF80-4FD6-A467-E59BABC62D63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E630A76-40DF-44B2-96B7-3C328CBBA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E973BF-642F-4F36-B0EF-E2322B36CFE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2375DB-9A1A-4AE9-8DEE-3ECCD42ACBCE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800C74-07E8-4F02-900E-AF4316A3972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B3A7B-1C39-436E-ADAD-779B873A5C3D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A0527-AEE1-4B6E-A4FA-E44B98CEC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6A4EC-8AC2-4E06-AAE4-A2999C1142B6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AC896-2E11-4378-AD46-AC2023B89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3C5AA-B7EF-4176-99AA-3D8AF382570C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FE05F-F571-4435-A275-ABCA54001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026EF-8AAF-4A29-BD00-20307D3E149B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45FC2-0480-43FB-94E3-2B972E55F1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8C983-189C-4EE2-B9BF-EBCB125D11DC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73753-3610-45DB-8E36-F112C5701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6C100-781F-46E2-AAC7-04C651316B2A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3D0C0-67C2-46DF-AAFD-B90C48FE24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CAD98-DE59-4C6E-8DE0-663448A2B140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6C036-5C3B-4460-9039-4D43D624D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39B66-592E-4148-AD37-2B975FB50D36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69587-E1AE-4D8A-9A33-6E048E8F0E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13F8E-6EA0-440F-8C1F-15726697B4FB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E91CE-FDBB-44A7-B6AE-230F2B4B6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5CC0D-4344-437B-A4FA-8CEB2A0D9F63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B68BE-3DE6-4219-9E16-00EBC5FF8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70DD5-EF66-4545-96E0-5C66DC351562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B2983-B89C-468C-B62E-F007E515DC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F0"/>
            </a:gs>
            <a:gs pos="20000">
              <a:srgbClr val="00B0F0"/>
            </a:gs>
            <a:gs pos="53000">
              <a:srgbClr val="FFFF00"/>
            </a:gs>
            <a:gs pos="100000">
              <a:srgbClr val="008000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8B9964-D71E-4112-AAB7-8BE47A118422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785937-3C8D-409F-870E-0EA4A9372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91;&#1088;&#1086;&#1082;%20&#1090;&#1077;&#1088;&#1077;&#1097;&#1077;&#1085;&#1082;&#1086;%202018%20&#1072;&#1090;&#1077;&#1089;&#1090;&#1072;&#1094;&#1110;&#1103;\&#1074;&#1110;&#1076;&#1077;&#1086;\&#1082;&#1086;&#1090;&#1083;&#1103;&#1088;&#1077;&#1074;&#1089;&#1100;&#1082;&#1080;&#1081;.wmv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0.png"/><Relationship Id="rId7" Type="http://schemas.openxmlformats.org/officeDocument/2006/relationships/image" Target="../media/image53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1\Desktop\&#1091;&#1088;&#1086;&#1082;%20&#1090;&#1077;&#1088;&#1077;&#1097;&#1077;&#1085;&#1082;&#1086;%202018%20&#1072;&#1090;&#1077;&#1089;&#1090;&#1072;&#1094;&#1110;&#1103;\&#1074;&#1110;&#1076;&#1077;&#1086;\okean_elzi_rus_okean_elzi___ukrainskaja_rok-gruppa_-_taka__jak_ti_.mp3" TargetMode="Externa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hyperlink" Target="../../../&#1096;&#1082;&#1086;&#1083;&#1072;/Desktop/&#1057;&#1074;&#1103;&#1090;&#1086;&#1089;&#1083;&#1072;&#1074;%20&#1042;&#1072;&#1082;&#1072;&#1088;&#1095;&#1091;&#1082;.%20'&#1058;&#1072;&#1082;&#1072;%20&#1103;&#1082;%20&#1090;&#1080;'%20(&#1072;&#1082;&#1091;&#1089;&#1090;&#1080;&#1082;&#1072;)%20&#1076;&#1083;&#1103;%20&#1087;&#1088;&#1077;&#1079;&#1077;&#1085;&#1090;.mp4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hyperlink" Target="../../../../&#1096;&#1082;&#1086;&#1083;&#1072;/Desktop/demo.fl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91;&#1088;&#1086;&#1082;%20&#1090;&#1077;&#1088;&#1077;&#1097;&#1077;&#1085;&#1082;&#1086;%202018%20&#1072;&#1090;&#1077;&#1089;&#1090;&#1072;&#1094;&#1110;&#1103;\&#1074;&#1110;&#1076;&#1077;&#1086;\&#1053;&#1072;&#1090;&#1072;&#1083;&#1082;&#1072;%20&#1055;&#1086;&#1083;&#1090;&#1072;&#1074;&#1082;&#1072;.wmv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91;&#1088;&#1086;&#1082;%20&#1090;&#1077;&#1088;&#1077;&#1097;&#1077;&#1085;&#1082;&#1086;%202018%20&#1072;&#1090;&#1077;&#1089;&#1090;&#1072;&#1094;&#1110;&#1103;\&#1053;&#1072;&#1090;&#1072;&#1083;&#1082;&#1072;-&#1055;&#1086;&#1083;&#1090;&#1072;&#1074;&#1082;&#1072;-&#1054;&#1081;_&#1103;_&#1076;&#1110;&#1074;&#1095;&#1080;&#1085;&#1072;_&#1055;&#1086;&#1083;&#1090;&#1072;&#1074;&#1082;&#1072;_(modmp3.ru)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0180" name="котляревський.wmv">
            <a:hlinkClick r:id="" action="ppaction://media"/>
          </p:cNvPr>
          <p:cNvPicPr>
            <a:picLocks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83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01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0180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chemeClr val="bg1"/>
                </a:solidFill>
              </a:rPr>
              <a:t>Пісенний портрет Наталки</a:t>
            </a:r>
            <a:endParaRPr lang="ru-RU" sz="5400" b="1" smtClean="0">
              <a:solidFill>
                <a:schemeClr val="bg1"/>
              </a:solidFill>
            </a:endParaRPr>
          </a:p>
        </p:txBody>
      </p:sp>
      <p:pic>
        <p:nvPicPr>
          <p:cNvPr id="1026" name="Picture 2" descr="Картинки по запросу книжка наталка полтавка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5836965" y="3649088"/>
            <a:ext cx="3304211" cy="297263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3555" name="Rectangle 6"/>
          <p:cNvSpPr>
            <a:spLocks noGrp="1"/>
          </p:cNvSpPr>
          <p:nvPr>
            <p:ph type="body" sz="half" idx="2"/>
          </p:nvPr>
        </p:nvSpPr>
        <p:spPr>
          <a:xfrm>
            <a:off x="1331913" y="1412875"/>
            <a:ext cx="7272337" cy="41767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smtClean="0">
                <a:solidFill>
                  <a:schemeClr val="bg1"/>
                </a:solidFill>
              </a:rPr>
              <a:t>“Ой я дівчина Полтавка”</a:t>
            </a:r>
            <a:endParaRPr lang="ru-RU" sz="3600" b="1" smtClean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uk-UA" sz="3600" b="1" smtClean="0">
                <a:solidFill>
                  <a:schemeClr val="bg1"/>
                </a:solidFill>
              </a:rPr>
              <a:t>“Видно шляхи полтавськії”</a:t>
            </a:r>
            <a:endParaRPr lang="uk-UA" sz="3600" b="1" smtClean="0">
              <a:solidFill>
                <a:schemeClr val="bg1"/>
              </a:solidFill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uk-UA" sz="3600" b="1" smtClean="0">
                <a:solidFill>
                  <a:schemeClr val="bg1"/>
                </a:solidFill>
              </a:rPr>
              <a:t>“Віють вітри, віють буйні”</a:t>
            </a:r>
          </a:p>
          <a:p>
            <a:pPr>
              <a:buFont typeface="Arial" charset="0"/>
              <a:buNone/>
            </a:pPr>
            <a:r>
              <a:rPr lang="uk-UA" sz="3600" b="1" smtClean="0">
                <a:solidFill>
                  <a:schemeClr val="bg1"/>
                </a:solidFill>
              </a:rPr>
              <a:t>“Ой мати, мати!”</a:t>
            </a:r>
          </a:p>
          <a:p>
            <a:pPr>
              <a:buFont typeface="Arial" charset="0"/>
              <a:buNone/>
            </a:pPr>
            <a:r>
              <a:rPr lang="uk-UA" sz="3600" b="1" smtClean="0">
                <a:solidFill>
                  <a:schemeClr val="bg1"/>
                </a:solidFill>
              </a:rPr>
              <a:t>“Чого ж вода каламутна?”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835150" y="69850"/>
            <a:ext cx="7308850" cy="6410325"/>
          </a:xfrm>
        </p:spPr>
        <p:txBody>
          <a:bodyPr/>
          <a:lstStyle/>
          <a:p>
            <a:pPr marL="457200" indent="-457200" algn="ctr" eaLnBrk="1" hangingPunct="1">
              <a:buFont typeface="Wingdings" pitchFamily="2" charset="2"/>
              <a:buChar char="Ø"/>
            </a:pPr>
            <a:endParaRPr lang="ru-RU" sz="35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 eaLnBrk="1" hangingPunct="1">
              <a:buFont typeface="Wingdings" pitchFamily="2" charset="2"/>
              <a:buNone/>
            </a:pPr>
            <a:r>
              <a:rPr lang="ru-RU" sz="35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ctr" eaLnBrk="1" hangingPunct="1">
              <a:buFont typeface="Wingdings" pitchFamily="2" charset="2"/>
              <a:buChar char="Ø"/>
            </a:pPr>
            <a:endParaRPr lang="ru-RU" sz="35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 eaLnBrk="1" hangingPunct="1">
              <a:buFont typeface="Wingdings" pitchFamily="2" charset="2"/>
              <a:buChar char="Ø"/>
            </a:pPr>
            <a:r>
              <a:rPr lang="ru-RU" sz="5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«Моє все багатство єсть моє добрє ім’я».</a:t>
            </a:r>
          </a:p>
          <a:p>
            <a:pPr marL="457200" indent="-457200" algn="ctr" eaLnBrk="1" hangingPunct="1">
              <a:buFont typeface="Wingdings" pitchFamily="2" charset="2"/>
              <a:buChar char="Ø"/>
            </a:pPr>
            <a:endParaRPr lang="ru-RU" sz="5400" smtClean="0">
              <a:solidFill>
                <a:srgbClr val="FFFFFF"/>
              </a:solidFill>
              <a:latin typeface="Times New Roman" pitchFamily="18" charset="0"/>
            </a:endParaRPr>
          </a:p>
          <a:p>
            <a:pPr marL="457200" indent="-457200" eaLnBrk="1" hangingPunct="1">
              <a:buFont typeface="Wingdings" pitchFamily="2" charset="2"/>
              <a:buChar char="Ø"/>
            </a:pPr>
            <a:endParaRPr lang="ru-RU" sz="4400" smtClean="0">
              <a:solidFill>
                <a:srgbClr val="FFFFFF"/>
              </a:solidFill>
              <a:latin typeface="Times New Roman" pitchFamily="18" charset="0"/>
            </a:endParaRPr>
          </a:p>
          <a:p>
            <a:pPr marL="457200" indent="-457200" eaLnBrk="1" hangingPunct="1">
              <a:buFont typeface="Wingdings" pitchFamily="2" charset="2"/>
              <a:buChar char="Ø"/>
            </a:pPr>
            <a:endParaRPr lang="en-US" sz="44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buFont typeface="Arial" charset="0"/>
              <a:buNone/>
            </a:pPr>
            <a:endParaRPr lang="ru-RU" sz="350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2457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3275013"/>
            <a:ext cx="20161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6350"/>
            <a:ext cx="20161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0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71688"/>
            <a:ext cx="16922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433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Содержимое 40"/>
          <p:cNvSpPr>
            <a:spLocks noGrp="1"/>
          </p:cNvSpPr>
          <p:nvPr>
            <p:ph idx="1"/>
          </p:nvPr>
        </p:nvSpPr>
        <p:spPr>
          <a:xfrm>
            <a:off x="0" y="188913"/>
            <a:ext cx="7451725" cy="66452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uk-UA" sz="4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k-UA" sz="4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Возний </a:t>
            </a:r>
          </a:p>
          <a:p>
            <a:pPr marL="0" indent="0" eaLnBrk="1" hangingPunct="1">
              <a:buFont typeface="Arial" charset="0"/>
              <a:buNone/>
            </a:pPr>
            <a:r>
              <a:rPr lang="uk-UA" sz="4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Тетерваковський</a:t>
            </a:r>
            <a:endParaRPr lang="ru-RU" sz="48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1725" y="6215063"/>
            <a:ext cx="1692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857752" y="357166"/>
            <a:ext cx="3214710" cy="331274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643174" y="3429000"/>
            <a:ext cx="4429156" cy="357187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0" y="1928802"/>
            <a:ext cx="2808312" cy="357775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0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605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433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Содержимое 40"/>
          <p:cNvSpPr>
            <a:spLocks noGrp="1"/>
          </p:cNvSpPr>
          <p:nvPr>
            <p:ph idx="1"/>
          </p:nvPr>
        </p:nvSpPr>
        <p:spPr>
          <a:xfrm>
            <a:off x="0" y="115888"/>
            <a:ext cx="7235825" cy="6742112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4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«..Наталки вид ясний…Утробу всю потряс…Безмірно, ах! люблю ту дівицю, как жадний волк младую ягницю…».</a:t>
            </a:r>
          </a:p>
          <a:p>
            <a:pPr eaLnBrk="1" hangingPunct="1"/>
            <a:endParaRPr lang="ru-RU" sz="4400" smtClean="0">
              <a:solidFill>
                <a:schemeClr val="bg1"/>
              </a:solidFill>
            </a:endParaRPr>
          </a:p>
        </p:txBody>
      </p:sp>
      <p:pic>
        <p:nvPicPr>
          <p:cNvPr id="2662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1725" y="6215063"/>
            <a:ext cx="1692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3791486" y="3869425"/>
            <a:ext cx="2997813" cy="278825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613" y="0"/>
            <a:ext cx="6913562" cy="6480175"/>
          </a:xfrm>
        </p:spPr>
        <p:txBody>
          <a:bodyPr/>
          <a:lstStyle/>
          <a:p>
            <a:pPr algn="l" eaLnBrk="1" hangingPunct="1"/>
            <a:r>
              <a:rPr lang="uk-UA" sz="4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ВиборнийМакогоненко</a:t>
            </a:r>
            <a:endParaRPr lang="ru-RU" sz="48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2095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-3175"/>
            <a:ext cx="20939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428860" y="3357562"/>
            <a:ext cx="3960440" cy="362851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5572132" y="701117"/>
            <a:ext cx="3429023" cy="507579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/>
          </a:blip>
          <a:srcRect l="54037" b="12063"/>
          <a:stretch/>
        </p:blipFill>
        <p:spPr bwMode="auto">
          <a:xfrm>
            <a:off x="1857356" y="699296"/>
            <a:ext cx="2357454" cy="315740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82788" y="115888"/>
            <a:ext cx="7161212" cy="6626225"/>
          </a:xfrm>
        </p:spPr>
        <p:txBody>
          <a:bodyPr/>
          <a:lstStyle/>
          <a:p>
            <a:pPr marL="457200" indent="-457200" algn="l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30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4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«Золото – не дівка! Наградив бог Терпилиху дочкою. Кромі того, що красива, розумна, моторна і до всякого діла дотепна, – яке у неї добре серце, як вона поважає матір свою; шанує всіх старших себе; яка трудяща, яка рукодільниця; себе і матір свою на світі держить…».</a:t>
            </a:r>
            <a:endParaRPr lang="en-US" sz="40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eaLnBrk="1" hangingPunct="1">
              <a:lnSpc>
                <a:spcPct val="80000"/>
              </a:lnSpc>
            </a:pPr>
            <a:endParaRPr lang="ru-RU" sz="4000" smtClean="0">
              <a:solidFill>
                <a:schemeClr val="bg1"/>
              </a:solidFill>
            </a:endParaRPr>
          </a:p>
        </p:txBody>
      </p:sp>
      <p:pic>
        <p:nvPicPr>
          <p:cNvPr id="28674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3286125"/>
            <a:ext cx="22034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-3175"/>
            <a:ext cx="20939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214546" y="3357562"/>
            <a:ext cx="2428892" cy="3286148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4799336" y="3568143"/>
            <a:ext cx="4344664" cy="3144510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5572132" y="857232"/>
            <a:ext cx="3390738" cy="2467609"/>
          </a:xfrm>
          <a:prstGeom prst="ellipse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1643042" y="857232"/>
            <a:ext cx="3294639" cy="244651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538" y="0"/>
            <a:ext cx="5473700" cy="5903913"/>
          </a:xfrm>
        </p:spPr>
        <p:txBody>
          <a:bodyPr/>
          <a:lstStyle/>
          <a:p>
            <a:pPr eaLnBrk="1" hangingPunct="1"/>
            <a:r>
              <a:rPr lang="uk-UA" sz="4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Микола</a:t>
            </a:r>
            <a:endParaRPr lang="ru-RU" sz="48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2095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-3175"/>
            <a:ext cx="20939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250" y="188913"/>
            <a:ext cx="7339013" cy="6669087"/>
          </a:xfrm>
        </p:spPr>
        <p:txBody>
          <a:bodyPr/>
          <a:lstStyle/>
          <a:p>
            <a:pPr marL="342900" indent="-342900" algn="l" eaLnBrk="1" hangingPunct="1">
              <a:buFont typeface="Wingdings" pitchFamily="2" charset="2"/>
              <a:buChar char="v"/>
            </a:pPr>
            <a:endParaRPr lang="ru-RU" sz="36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1" hangingPunct="1">
              <a:buFont typeface="Wingdings" pitchFamily="2" charset="2"/>
              <a:buChar char="v"/>
            </a:pPr>
            <a:r>
              <a:rPr lang="ru-RU" sz="3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«Правда, хороша і розумна, а до того і </a:t>
            </a:r>
            <a:r>
              <a:rPr lang="ru-RU" sz="4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добра</a:t>
            </a:r>
            <a:r>
              <a:rPr lang="ru-RU" sz="4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 тілько не багата…».</a:t>
            </a:r>
          </a:p>
        </p:txBody>
      </p:sp>
      <p:pic>
        <p:nvPicPr>
          <p:cNvPr id="31746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5"/>
            <a:ext cx="2095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0939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6090821" y="4009878"/>
            <a:ext cx="2690161" cy="284355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214313"/>
            <a:ext cx="6318250" cy="693737"/>
          </a:xfrm>
        </p:spPr>
        <p:txBody>
          <a:bodyPr/>
          <a:lstStyle/>
          <a:p>
            <a:pPr eaLnBrk="1" hangingPunct="1"/>
            <a:r>
              <a:rPr lang="uk-UA" sz="4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Терпелиха</a:t>
            </a:r>
            <a:endParaRPr lang="ru-RU" sz="48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0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71688"/>
            <a:ext cx="16922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433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1725" y="6215063"/>
            <a:ext cx="1692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Объект 3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0" y="3357562"/>
            <a:ext cx="4786314" cy="335758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27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8925" y="966788"/>
            <a:ext cx="4318000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4714876" y="3368525"/>
            <a:ext cx="2882108" cy="348947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5252264" y="195898"/>
            <a:ext cx="2184193" cy="326536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/>
          </a:blip>
          <a:srcRect/>
          <a:stretch>
            <a:fillRect/>
          </a:stretch>
        </p:blipFill>
        <p:spPr bwMode="auto">
          <a:xfrm>
            <a:off x="2051720" y="840873"/>
            <a:ext cx="3420870" cy="273214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0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71688"/>
            <a:ext cx="16922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433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1725" y="6215063"/>
            <a:ext cx="1692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Объект 3"/>
          <p:cNvSpPr>
            <a:spLocks noGrp="1"/>
          </p:cNvSpPr>
          <p:nvPr>
            <p:ph idx="1"/>
          </p:nvPr>
        </p:nvSpPr>
        <p:spPr>
          <a:xfrm>
            <a:off x="457200" y="260350"/>
            <a:ext cx="6994525" cy="5865813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3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«…вона </a:t>
            </a:r>
            <a:r>
              <a:rPr lang="ru-RU" sz="36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добра </a:t>
            </a:r>
            <a:r>
              <a:rPr lang="ru-RU" sz="3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мене дитина, вона обіщала для мого покою за первого жениха, аби  добрий, вийти заміж».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1861208" y="2938894"/>
            <a:ext cx="5902459" cy="38873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Группа 3"/>
          <p:cNvGrpSpPr>
            <a:grpSpLocks/>
          </p:cNvGrpSpPr>
          <p:nvPr/>
        </p:nvGrpSpPr>
        <p:grpSpPr bwMode="auto">
          <a:xfrm>
            <a:off x="0" y="0"/>
            <a:ext cx="1403350" cy="6642100"/>
            <a:chOff x="28956" y="30560"/>
            <a:chExt cx="2094772" cy="6850601"/>
          </a:xfrm>
        </p:grpSpPr>
        <p:pic>
          <p:nvPicPr>
            <p:cNvPr id="15368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309285"/>
              <a:ext cx="2094772" cy="357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0560"/>
              <a:ext cx="2094772" cy="357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33363" y="0"/>
            <a:ext cx="8910637" cy="1143000"/>
          </a:xfrm>
        </p:spPr>
        <p:txBody>
          <a:bodyPr/>
          <a:lstStyle/>
          <a:p>
            <a:pPr eaLnBrk="1" hangingPunct="1"/>
            <a:r>
              <a:rPr lang="uk-UA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39750" y="0"/>
            <a:ext cx="3206750" cy="3286125"/>
          </a:xfrm>
        </p:spPr>
      </p:pic>
      <p:pic>
        <p:nvPicPr>
          <p:cNvPr id="512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981075"/>
            <a:ext cx="3960812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34063" y="0"/>
            <a:ext cx="3309937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 rotWithShape="1">
          <a:blip r:embed="rId6">
            <a:extLst/>
          </a:blip>
          <a:srcRect l="16223" r="11697" b="9903"/>
          <a:stretch/>
        </p:blipFill>
        <p:spPr bwMode="auto">
          <a:xfrm>
            <a:off x="758383" y="3577739"/>
            <a:ext cx="3231558" cy="327384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5971332" y="3506404"/>
            <a:ext cx="3168351" cy="320246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6318250" cy="693738"/>
          </a:xfrm>
        </p:spPr>
        <p:txBody>
          <a:bodyPr/>
          <a:lstStyle/>
          <a:p>
            <a:pPr eaLnBrk="1" hangingPunct="1"/>
            <a:r>
              <a:rPr lang="uk-UA" sz="4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Петро</a:t>
            </a:r>
            <a:endParaRPr lang="ru-RU" sz="48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0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71688"/>
            <a:ext cx="16922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433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1725" y="6215063"/>
            <a:ext cx="1692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85720" y="785794"/>
            <a:ext cx="4574312" cy="292895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4067944" y="3752258"/>
            <a:ext cx="3433014" cy="310574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323528" y="3774909"/>
            <a:ext cx="3676968" cy="294023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585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22888" y="217488"/>
            <a:ext cx="2160587" cy="348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0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71688"/>
            <a:ext cx="16922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433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1725" y="6215063"/>
            <a:ext cx="1692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Объект 2"/>
          <p:cNvSpPr>
            <a:spLocks noGrp="1"/>
          </p:cNvSpPr>
          <p:nvPr>
            <p:ph idx="1"/>
          </p:nvPr>
        </p:nvSpPr>
        <p:spPr>
          <a:xfrm>
            <a:off x="0" y="260350"/>
            <a:ext cx="7308850" cy="6597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endParaRPr lang="ru-RU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ru-RU" sz="4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«Щоб пан возний ніколи не попрікнув тебе, що взяв бідну і на тебе іздержався. Прощай! </a:t>
            </a:r>
            <a:r>
              <a:rPr lang="ru-RU" sz="4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Шануй матір нашу</a:t>
            </a:r>
            <a:r>
              <a:rPr lang="ru-RU" sz="4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люби свого судженого, а за мене одправ панахиду». </a:t>
            </a:r>
            <a:endParaRPr lang="en-US" sz="44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44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0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71688"/>
            <a:ext cx="16922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433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1725" y="6215063"/>
            <a:ext cx="1692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1"/>
          <p:cNvSpPr>
            <a:spLocks noChangeArrowheads="1"/>
          </p:cNvSpPr>
          <p:nvPr/>
        </p:nvSpPr>
        <p:spPr bwMode="auto">
          <a:xfrm>
            <a:off x="492125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8918" name="Прямоугольник 6"/>
          <p:cNvSpPr>
            <a:spLocks noChangeArrowheads="1"/>
          </p:cNvSpPr>
          <p:nvPr/>
        </p:nvSpPr>
        <p:spPr bwMode="auto">
          <a:xfrm>
            <a:off x="5608638" y="3105150"/>
            <a:ext cx="18430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alibri" pitchFamily="34" charset="0"/>
              </a:rPr>
              <a:t> </a:t>
            </a:r>
            <a:br>
              <a:rPr lang="ru-RU">
                <a:solidFill>
                  <a:schemeClr val="bg1"/>
                </a:solidFill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</p:txBody>
      </p:sp>
      <p:sp>
        <p:nvSpPr>
          <p:cNvPr id="38919" name="Заголовок 11"/>
          <p:cNvSpPr>
            <a:spLocks noGrp="1"/>
          </p:cNvSpPr>
          <p:nvPr>
            <p:ph type="title"/>
          </p:nvPr>
        </p:nvSpPr>
        <p:spPr>
          <a:xfrm>
            <a:off x="250825" y="3284538"/>
            <a:ext cx="6715125" cy="2286000"/>
          </a:xfrm>
        </p:spPr>
        <p:txBody>
          <a:bodyPr/>
          <a:lstStyle/>
          <a:p>
            <a:pPr algn="ctr" eaLnBrk="1" hangingPunct="1"/>
            <a:r>
              <a:rPr lang="uk-UA" sz="3600" i="1" cap="none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i="1" cap="none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400" i="1" cap="none" smtClean="0"/>
              <a:t> </a:t>
            </a:r>
            <a:r>
              <a:rPr lang="uk-UA" sz="4400" i="1" cap="none" smtClean="0">
                <a:solidFill>
                  <a:schemeClr val="bg1"/>
                </a:solidFill>
                <a:latin typeface="Bodoni MT Black" pitchFamily="18" charset="0"/>
              </a:rPr>
              <a:t>Чи може кохання подолати життєві труднощі</a:t>
            </a:r>
            <a:r>
              <a:rPr lang="uk-UA" sz="4400" i="1" cap="none" smtClean="0">
                <a:solidFill>
                  <a:schemeClr val="bg1"/>
                </a:solidFill>
                <a:latin typeface="Arial" charset="0"/>
              </a:rPr>
              <a:t>?</a:t>
            </a:r>
            <a:endParaRPr lang="uk-UA" sz="4400" b="0" cap="none" smtClean="0">
              <a:latin typeface="Arial" charset="0"/>
            </a:endParaRPr>
          </a:p>
        </p:txBody>
      </p:sp>
      <p:sp>
        <p:nvSpPr>
          <p:cNvPr id="38920" name="Объект 3"/>
          <p:cNvSpPr>
            <a:spLocks noGrp="1"/>
          </p:cNvSpPr>
          <p:nvPr>
            <p:ph type="body" idx="1"/>
          </p:nvPr>
        </p:nvSpPr>
        <p:spPr>
          <a:xfrm>
            <a:off x="500063" y="214313"/>
            <a:ext cx="7240587" cy="1143000"/>
          </a:xfrm>
        </p:spPr>
        <p:txBody>
          <a:bodyPr/>
          <a:lstStyle/>
          <a:p>
            <a:pPr algn="ctr" eaLnBrk="1" hangingPunct="1"/>
            <a:r>
              <a:rPr lang="ru-RU" sz="5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М</a:t>
            </a:r>
            <a:r>
              <a:rPr lang="uk-UA" sz="5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іні-дискусія</a:t>
            </a:r>
            <a:endParaRPr lang="ru-RU" sz="5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uk-UA" sz="24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5929322" y="3989095"/>
            <a:ext cx="3046513" cy="2868905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1" name="Горизонтальный свиток 10"/>
          <p:cNvSpPr/>
          <p:nvPr/>
        </p:nvSpPr>
        <p:spPr>
          <a:xfrm>
            <a:off x="285750" y="1857375"/>
            <a:ext cx="7286625" cy="185737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Проблемне   питання</a:t>
            </a:r>
            <a:endParaRPr lang="ru-RU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9293" y="7915"/>
            <a:ext cx="2562443" cy="244397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858962"/>
          </a:xfrm>
        </p:spPr>
        <p:txBody>
          <a:bodyPr/>
          <a:lstStyle/>
          <a:p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Асоціативн</a:t>
            </a:r>
            <a:r>
              <a:rPr lang="uk-UA" b="1" smtClean="0">
                <a:solidFill>
                  <a:schemeClr val="bg1"/>
                </a:solidFill>
                <a:latin typeface="Times New Roman" pitchFamily="18" charset="0"/>
              </a:rPr>
              <a:t>ий самодиктант</a:t>
            </a:r>
            <a:r>
              <a:rPr lang="ru-RU" sz="4000" b="1" smtClean="0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ru-RU" sz="4000" b="1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Випишіть із ряду слів ті, які асоціюються у вас із образом Наталки</a:t>
            </a:r>
            <a:r>
              <a:rPr lang="ru-RU" sz="4000" b="1" smtClean="0">
                <a:solidFill>
                  <a:schemeClr val="bg1"/>
                </a:solidFill>
              </a:rPr>
              <a:t/>
            </a:r>
            <a:br>
              <a:rPr lang="ru-RU" sz="4000" b="1" smtClean="0">
                <a:solidFill>
                  <a:schemeClr val="bg1"/>
                </a:solidFill>
              </a:rPr>
            </a:br>
            <a:endParaRPr lang="ru-RU" sz="4000" b="1" smtClean="0">
              <a:solidFill>
                <a:schemeClr val="bg1"/>
              </a:solidFill>
            </a:endParaRPr>
          </a:p>
        </p:txBody>
      </p:sp>
      <p:sp>
        <p:nvSpPr>
          <p:cNvPr id="3993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uk-UA" sz="3400" b="1" smtClean="0">
                <a:solidFill>
                  <a:schemeClr val="bg1"/>
                </a:solidFill>
                <a:latin typeface="Times New Roman" pitchFamily="18" charset="0"/>
              </a:rPr>
              <a:t>Тактовність,  пиха, вірність, самопожертва, покірність, хитрість, нерозважливість, працьовитість, щирість, слабкість, рішучість, розум, любов до розкошів,  любов до матері, пошана до старших, песимізм</a:t>
            </a:r>
            <a:r>
              <a:rPr lang="uk-UA" sz="3400" b="1" i="1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uk-UA" sz="3400" b="1" smtClean="0">
                <a:solidFill>
                  <a:schemeClr val="bg1"/>
                </a:solidFill>
                <a:latin typeface="Times New Roman" pitchFamily="18" charset="0"/>
              </a:rPr>
              <a:t>волелюбність, чесність, безкорисливість, порядність,  наполегливість, душевність, простота, людська гідність, самоповага</a:t>
            </a:r>
            <a:endParaRPr lang="ru-RU" sz="3400" b="1" smtClean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530350" y="65088"/>
            <a:ext cx="7740650" cy="2449512"/>
          </a:xfrm>
        </p:spPr>
        <p:txBody>
          <a:bodyPr/>
          <a:lstStyle/>
          <a:p>
            <a:pPr eaLnBrk="1" hangingPunct="1"/>
            <a:r>
              <a:rPr lang="uk-UA" sz="4000" b="1" smtClean="0">
                <a:solidFill>
                  <a:srgbClr val="C00000"/>
                </a:solidFill>
                <a:latin typeface="Times New Roman" pitchFamily="18" charset="0"/>
              </a:rPr>
              <a:t>  Наталка як уособлення найкращих рис української жінки</a:t>
            </a:r>
            <a:endParaRPr lang="ru-RU" sz="4000" b="1" smtClean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286000" y="3000375"/>
            <a:ext cx="3941763" cy="212725"/>
          </a:xfrm>
        </p:spPr>
        <p:txBody>
          <a:bodyPr rtlCol="0">
            <a:normAutofit fontScale="25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40963" name="Группа 3"/>
          <p:cNvGrpSpPr>
            <a:grpSpLocks/>
          </p:cNvGrpSpPr>
          <p:nvPr/>
        </p:nvGrpSpPr>
        <p:grpSpPr bwMode="auto">
          <a:xfrm>
            <a:off x="0" y="0"/>
            <a:ext cx="2195513" cy="7029450"/>
            <a:chOff x="28956" y="30560"/>
            <a:chExt cx="2094772" cy="6850601"/>
          </a:xfrm>
        </p:grpSpPr>
        <p:pic>
          <p:nvPicPr>
            <p:cNvPr id="40965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309285"/>
              <a:ext cx="2094772" cy="357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66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0560"/>
              <a:ext cx="2094772" cy="357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 descr="Картинки по запросу книжка наталка полтавка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059562" y="2232186"/>
            <a:ext cx="6264697" cy="4621285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7056437" cy="693737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uk-UA" sz="4800" b="1" smtClean="0">
                <a:solidFill>
                  <a:schemeClr val="bg1"/>
                </a:solidFill>
                <a:latin typeface="Times New Roman" pitchFamily="18" charset="0"/>
              </a:rPr>
              <a:t>   Домашнє  завдання</a:t>
            </a:r>
            <a:endParaRPr lang="ru-RU" sz="4800" b="1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41986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0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71688"/>
            <a:ext cx="16922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433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1725" y="6215063"/>
            <a:ext cx="1692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Rectangle 1"/>
          <p:cNvSpPr>
            <a:spLocks noChangeArrowheads="1"/>
          </p:cNvSpPr>
          <p:nvPr/>
        </p:nvSpPr>
        <p:spPr bwMode="auto">
          <a:xfrm>
            <a:off x="492125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41991" name="Прямоугольник 6"/>
          <p:cNvSpPr>
            <a:spLocks noChangeArrowheads="1"/>
          </p:cNvSpPr>
          <p:nvPr/>
        </p:nvSpPr>
        <p:spPr bwMode="auto">
          <a:xfrm>
            <a:off x="5608638" y="3105150"/>
            <a:ext cx="18430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alibri" pitchFamily="34" charset="0"/>
              </a:rPr>
              <a:t> </a:t>
            </a:r>
            <a:br>
              <a:rPr lang="ru-RU">
                <a:solidFill>
                  <a:schemeClr val="bg1"/>
                </a:solidFill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</p:txBody>
      </p:sp>
      <p:sp>
        <p:nvSpPr>
          <p:cNvPr id="41992" name="Объект 3"/>
          <p:cNvSpPr>
            <a:spLocks noGrp="1"/>
          </p:cNvSpPr>
          <p:nvPr>
            <p:ph idx="1"/>
          </p:nvPr>
        </p:nvSpPr>
        <p:spPr>
          <a:xfrm>
            <a:off x="468313" y="1052513"/>
            <a:ext cx="7319962" cy="534035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uk-UA" sz="4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Написати твір-мініатюру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 Дівчата: «Я вчитимусь у Наталки…»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 Хлопці: «Чи співпадає мій ідеал дівчини з образом Наталки?»</a:t>
            </a:r>
            <a:endParaRPr lang="uk-UA" b="1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571736" y="3432174"/>
            <a:ext cx="3357586" cy="3282973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3010" name="Rectangle 4"/>
          <p:cNvSpPr>
            <a:spLocks noChangeArrowheads="1"/>
          </p:cNvSpPr>
          <p:nvPr/>
        </p:nvSpPr>
        <p:spPr bwMode="auto">
          <a:xfrm>
            <a:off x="1116013" y="1574800"/>
            <a:ext cx="65516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04813"/>
            <a:ext cx="2928938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D:\МАМА\школьные документы\Дроздова Н.Ю, Учитель року\урок конкурс\фото украинки\18-07-2014_17-12-51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500165" y="3000255"/>
            <a:ext cx="2928959" cy="38577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2055" name="Picture 7" descr="D:\МАМА\школьные документы\Дроздова Н.Ю, Учитель року\урок конкурс\фото украинки\3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4361127" y="3103007"/>
            <a:ext cx="4778088" cy="3748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3576131" y="195240"/>
            <a:ext cx="3651165" cy="27860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43018" name="okean_elzi_rus_okean_elzi___ukrainskaja_rok-gruppa_-_taka__jak_ti_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611188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01" fill="hold"/>
                                        <p:tgtEl>
                                          <p:spTgt spid="430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430338" y="11113"/>
            <a:ext cx="7713662" cy="6858000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uk-UA" b="1" i="1" smtClean="0">
                <a:solidFill>
                  <a:schemeClr val="bg1"/>
                </a:solidFill>
                <a:latin typeface="Times New Roman" pitchFamily="18" charset="0"/>
              </a:rPr>
              <a:t>Найбільшою таємницею життя     протягом багатьох віків, починаючи від Адама і Єви і закінчуючи сьогоденням, була, є і буде Жінка</a:t>
            </a:r>
            <a:endParaRPr lang="uk-UA" b="1" smtClean="0">
              <a:solidFill>
                <a:schemeClr val="bg1"/>
              </a:solidFill>
              <a:latin typeface="Times New Roman" pitchFamily="18" charset="0"/>
            </a:endParaRPr>
          </a:p>
          <a:p>
            <a:pPr marL="0" indent="0" algn="ctr">
              <a:buFont typeface="Arial" charset="0"/>
              <a:buNone/>
            </a:pPr>
            <a:r>
              <a:rPr lang="uk-UA" b="1" smtClean="0">
                <a:solidFill>
                  <a:schemeClr val="bg1"/>
                </a:solidFill>
                <a:latin typeface="Times New Roman" pitchFamily="18" charset="0"/>
              </a:rPr>
              <a:t>                                     Д. Павличко</a:t>
            </a:r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grpSp>
        <p:nvGrpSpPr>
          <p:cNvPr id="44034" name="Группа 1"/>
          <p:cNvGrpSpPr>
            <a:grpSpLocks/>
          </p:cNvGrpSpPr>
          <p:nvPr/>
        </p:nvGrpSpPr>
        <p:grpSpPr bwMode="auto">
          <a:xfrm>
            <a:off x="0" y="0"/>
            <a:ext cx="1979613" cy="7032625"/>
            <a:chOff x="-108520" y="-3733"/>
            <a:chExt cx="2203292" cy="6861733"/>
          </a:xfrm>
        </p:grpSpPr>
        <p:pic>
          <p:nvPicPr>
            <p:cNvPr id="44036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286124"/>
              <a:ext cx="2094772" cy="357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37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08520" y="-3733"/>
              <a:ext cx="2094772" cy="357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7" name="Picture 3" descr="C:\Users\007\Desktop\Україна\79436422_vn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643182"/>
            <a:ext cx="3823072" cy="39290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>
          <a:xfrm>
            <a:off x="1530350" y="65088"/>
            <a:ext cx="7740650" cy="2449512"/>
          </a:xfrm>
        </p:spPr>
        <p:txBody>
          <a:bodyPr/>
          <a:lstStyle/>
          <a:p>
            <a:pPr eaLnBrk="1" hangingPunct="1"/>
            <a:r>
              <a:rPr lang="uk-UA" sz="4000" b="1" smtClean="0">
                <a:solidFill>
                  <a:srgbClr val="C00000"/>
                </a:solidFill>
                <a:latin typeface="Times New Roman" pitchFamily="18" charset="0"/>
              </a:rPr>
              <a:t>  Наталка як уособлення найкращих рис української жінки</a:t>
            </a:r>
            <a:endParaRPr lang="ru-RU" sz="4000" b="1" smtClean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3000375"/>
            <a:ext cx="3941763" cy="212725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16387" name="Группа 3"/>
          <p:cNvGrpSpPr>
            <a:grpSpLocks/>
          </p:cNvGrpSpPr>
          <p:nvPr/>
        </p:nvGrpSpPr>
        <p:grpSpPr bwMode="auto">
          <a:xfrm>
            <a:off x="0" y="0"/>
            <a:ext cx="2195513" cy="7029450"/>
            <a:chOff x="28956" y="30560"/>
            <a:chExt cx="2094772" cy="6850601"/>
          </a:xfrm>
        </p:grpSpPr>
        <p:pic>
          <p:nvPicPr>
            <p:cNvPr id="16389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309285"/>
              <a:ext cx="2094772" cy="357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0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" y="30560"/>
              <a:ext cx="2094772" cy="357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 descr="Картинки по запросу книжка наталка полтавка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059562" y="2232186"/>
            <a:ext cx="6264697" cy="4621285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9117" y="36240"/>
            <a:ext cx="7128791" cy="1224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Метод «Незакінчене речення»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" y="3309938"/>
            <a:ext cx="2095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095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0836275" y="1196975"/>
            <a:ext cx="46038" cy="460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1888654" y="1364969"/>
          <a:ext cx="7057354" cy="29304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>
            <a:extLst/>
          </a:blip>
          <a:srcRect/>
          <a:stretch>
            <a:fillRect/>
          </a:stretch>
        </p:blipFill>
        <p:spPr bwMode="auto">
          <a:xfrm>
            <a:off x="2428860" y="4357694"/>
            <a:ext cx="2736304" cy="2500306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9">
            <a:extLst/>
          </a:blip>
          <a:srcRect/>
          <a:stretch>
            <a:fillRect/>
          </a:stretch>
        </p:blipFill>
        <p:spPr bwMode="auto">
          <a:xfrm>
            <a:off x="6084168" y="3000372"/>
            <a:ext cx="3059832" cy="384751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0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71688"/>
            <a:ext cx="16922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433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Содержимое 40"/>
          <p:cNvSpPr>
            <a:spLocks noGrp="1"/>
          </p:cNvSpPr>
          <p:nvPr>
            <p:ph idx="1"/>
          </p:nvPr>
        </p:nvSpPr>
        <p:spPr>
          <a:xfrm>
            <a:off x="179388" y="1125538"/>
            <a:ext cx="7272337" cy="5430837"/>
          </a:xfrm>
        </p:spPr>
        <p:txBody>
          <a:bodyPr/>
          <a:lstStyle/>
          <a:p>
            <a:pPr eaLnBrk="1" hangingPunct="1"/>
            <a:endParaRPr lang="uk-UA" smtClean="0">
              <a:solidFill>
                <a:srgbClr val="FF0000"/>
              </a:solidFill>
            </a:endParaRPr>
          </a:p>
          <a:p>
            <a:pPr eaLnBrk="1" hangingPunct="1"/>
            <a:endParaRPr lang="ru-RU" sz="36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7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1725" y="6215063"/>
            <a:ext cx="1692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Заголовок 1"/>
          <p:cNvPicPr>
            <a:picLocks noGrp="1" noChangeArrowheads="1"/>
          </p:cNvPicPr>
          <p:nvPr>
            <p:ph type="title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" y="285750"/>
            <a:ext cx="6983413" cy="1166813"/>
          </a:xfrm>
        </p:spPr>
      </p:pic>
      <p:pic>
        <p:nvPicPr>
          <p:cNvPr id="18439" name="Рисунок 7" descr="C:\Documents and Settings\Admin\Рабочий стол\Шевченко\1290432658_slide0028_image066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884224">
            <a:off x="998538" y="1546225"/>
            <a:ext cx="3168650" cy="433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Рисунок 5" descr="C:\Documents and Settings\Admin\Рабочий стол\Шевченко\978966661535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834677">
            <a:off x="4468813" y="2373313"/>
            <a:ext cx="2663825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813" y="404813"/>
            <a:ext cx="7358062" cy="5929312"/>
          </a:xfrm>
        </p:spPr>
        <p:txBody>
          <a:bodyPr/>
          <a:lstStyle/>
          <a:p>
            <a:pPr eaLnBrk="1" hangingPunct="1"/>
            <a:r>
              <a:rPr lang="uk-UA" sz="4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“Літературна дуель”</a:t>
            </a:r>
            <a:endParaRPr lang="ru-RU" sz="4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458" name="Группа 1"/>
          <p:cNvGrpSpPr>
            <a:grpSpLocks/>
          </p:cNvGrpSpPr>
          <p:nvPr/>
        </p:nvGrpSpPr>
        <p:grpSpPr bwMode="auto">
          <a:xfrm>
            <a:off x="0" y="0"/>
            <a:ext cx="1979613" cy="7032625"/>
            <a:chOff x="-108520" y="-3733"/>
            <a:chExt cx="2203292" cy="6861733"/>
          </a:xfrm>
        </p:grpSpPr>
        <p:pic>
          <p:nvPicPr>
            <p:cNvPr id="19462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286124"/>
              <a:ext cx="2094772" cy="357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3" name="Picture 8" descr="C:\Documents and Settings\Учитель\Рабочий стол\орнаменти\UkrainianOrnament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08520" y="-3733"/>
              <a:ext cx="2094772" cy="357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/>
          </a:blip>
          <a:srcRect l="30073" r="18704" b="-3274"/>
          <a:stretch/>
        </p:blipFill>
        <p:spPr>
          <a:xfrm>
            <a:off x="5010624" y="1142984"/>
            <a:ext cx="3610493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5" descr="Lysenko_natalka_Poltavka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143108" y="3714752"/>
            <a:ext cx="2618732" cy="29833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1714481" y="1071546"/>
            <a:ext cx="3357586" cy="276779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539750" y="214313"/>
            <a:ext cx="6911975" cy="693737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chemeClr val="bg1"/>
                </a:solidFill>
                <a:latin typeface="Times New Roman" pitchFamily="18" charset="0"/>
              </a:rPr>
              <a:t>Виконавиці ролі Наталки</a:t>
            </a:r>
            <a:endParaRPr lang="ru-RU" b="1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20482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0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71688"/>
            <a:ext cx="16922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4143375"/>
            <a:ext cx="169227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Содержимое 40"/>
          <p:cNvSpPr>
            <a:spLocks noGrp="1"/>
          </p:cNvSpPr>
          <p:nvPr>
            <p:ph idx="1"/>
          </p:nvPr>
        </p:nvSpPr>
        <p:spPr>
          <a:xfrm>
            <a:off x="468313" y="1125538"/>
            <a:ext cx="6994525" cy="54308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uk-UA" sz="300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3000" smtClean="0">
              <a:solidFill>
                <a:srgbClr val="FF0000"/>
              </a:solidFill>
            </a:endParaRPr>
          </a:p>
        </p:txBody>
      </p:sp>
      <p:pic>
        <p:nvPicPr>
          <p:cNvPr id="20486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b="70969"/>
          <a:stretch>
            <a:fillRect/>
          </a:stretch>
        </p:blipFill>
        <p:spPr bwMode="auto">
          <a:xfrm>
            <a:off x="7451725" y="6215063"/>
            <a:ext cx="16922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артинки по запросу фото катерина нальотова"/>
          <p:cNvPicPr/>
          <p:nvPr/>
        </p:nvPicPr>
        <p:blipFill>
          <a:blip r:embed="rId3"/>
          <a:srcRect l="43125" t="28750" r="16562" b="11249"/>
          <a:stretch>
            <a:fillRect/>
          </a:stretch>
        </p:blipFill>
        <p:spPr bwMode="auto">
          <a:xfrm>
            <a:off x="3136888" y="915970"/>
            <a:ext cx="2643206" cy="3000396"/>
          </a:xfrm>
          <a:prstGeom prst="ellipse">
            <a:avLst/>
          </a:prstGeom>
          <a:noFill/>
        </p:spPr>
      </p:pic>
      <p:pic>
        <p:nvPicPr>
          <p:cNvPr id="12" name="Рисунок 11" descr="Картинки по запросу М. Заньковецьк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65450" y="3351188"/>
            <a:ext cx="2714644" cy="3500462"/>
          </a:xfrm>
          <a:prstGeom prst="ellipse">
            <a:avLst/>
          </a:prstGeom>
          <a:ln w="76200">
            <a:noFill/>
          </a:ln>
          <a:effectLst>
            <a:softEdge rad="112500"/>
          </a:effectLst>
        </p:spPr>
      </p:pic>
      <p:pic>
        <p:nvPicPr>
          <p:cNvPr id="13" name="Рисунок 12" descr="Картинки по запросу М. Садовська-Барілотті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359" y="1849748"/>
            <a:ext cx="2982241" cy="3507652"/>
          </a:xfrm>
          <a:prstGeom prst="ellipse">
            <a:avLst/>
          </a:prstGeom>
          <a:ln w="76200">
            <a:noFill/>
          </a:ln>
          <a:effectLst>
            <a:softEdge rad="112500"/>
          </a:effectLst>
        </p:spPr>
      </p:pic>
      <p:pic>
        <p:nvPicPr>
          <p:cNvPr id="14" name="Рисунок 13" descr="Картинки по запросу О. Петрусенко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45137" y="1993891"/>
            <a:ext cx="3002609" cy="33575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2" name="Наталка Полтавка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66" fill="hold"/>
                                        <p:tgtEl>
                                          <p:spTgt spid="47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71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7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754188" y="46038"/>
            <a:ext cx="6911975" cy="64801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uk-UA" sz="48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5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Наталка</a:t>
            </a:r>
            <a:endParaRPr lang="ru-RU" sz="5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3427413"/>
            <a:ext cx="20939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8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-3175"/>
            <a:ext cx="209391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1785918" y="857232"/>
            <a:ext cx="3884662" cy="299286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5008810" y="3796237"/>
            <a:ext cx="3686548" cy="276779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 bwMode="auto">
          <a:xfrm>
            <a:off x="6000760" y="142852"/>
            <a:ext cx="2417083" cy="35719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rcRect/>
          <a:stretch>
            <a:fillRect/>
          </a:stretch>
        </p:blipFill>
        <p:spPr bwMode="auto">
          <a:xfrm>
            <a:off x="1907704" y="4081784"/>
            <a:ext cx="3017912" cy="226343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3562" name="Наталка-Полтавка-Ой_я_дівчина_Полтавка_(modmp3.ru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5407" fill="hold"/>
                                        <p:tgtEl>
                                          <p:spTgt spid="235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2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6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</Template>
  <TotalTime>2296</TotalTime>
  <Words>265</Words>
  <Application>Microsoft Office PowerPoint</Application>
  <PresentationFormat>Экран (4:3)</PresentationFormat>
  <Paragraphs>50</Paragraphs>
  <Slides>27</Slides>
  <Notes>3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Times New Roman</vt:lpstr>
      <vt:lpstr>Wingdings</vt:lpstr>
      <vt:lpstr>Bodoni MT Black</vt:lpstr>
      <vt:lpstr>6</vt:lpstr>
      <vt:lpstr>Слайд 1</vt:lpstr>
      <vt:lpstr>  </vt:lpstr>
      <vt:lpstr>  Наталка як уособлення найкращих рис української жінки</vt:lpstr>
      <vt:lpstr>Слайд 4</vt:lpstr>
      <vt:lpstr>Слайд 5</vt:lpstr>
      <vt:lpstr>Слайд 6</vt:lpstr>
      <vt:lpstr>Виконавиці ролі Наталки</vt:lpstr>
      <vt:lpstr>Слайд 8</vt:lpstr>
      <vt:lpstr>Слайд 9</vt:lpstr>
      <vt:lpstr>Пісенний портрет Наталки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Терпелиха</vt:lpstr>
      <vt:lpstr>Слайд 19</vt:lpstr>
      <vt:lpstr>Петро</vt:lpstr>
      <vt:lpstr>Слайд 21</vt:lpstr>
      <vt:lpstr>  Чи може кохання подолати життєві труднощі?</vt:lpstr>
      <vt:lpstr>Асоціативний самодиктант Випишіть із ряду слів ті, які асоціюються у вас із образом Наталки </vt:lpstr>
      <vt:lpstr>  Наталка як уособлення найкращих рис української жінки</vt:lpstr>
      <vt:lpstr>   Домашнє  завдання</vt:lpstr>
      <vt:lpstr>Слайд 26</vt:lpstr>
      <vt:lpstr>Слайд 27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І. П. Котляревський «Наталка Полтавка». Наталка – уособлення кращих рис української дівчини.</dc:title>
  <dc:creator>user</dc:creator>
  <cp:lastModifiedBy>1</cp:lastModifiedBy>
  <cp:revision>151</cp:revision>
  <cp:lastPrinted>2017-03-19T17:16:14Z</cp:lastPrinted>
  <dcterms:created xsi:type="dcterms:W3CDTF">2016-11-13T16:46:05Z</dcterms:created>
  <dcterms:modified xsi:type="dcterms:W3CDTF">2018-12-11T15:47:51Z</dcterms:modified>
</cp:coreProperties>
</file>