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56" r:id="rId2"/>
    <p:sldId id="265" r:id="rId3"/>
    <p:sldId id="257" r:id="rId4"/>
    <p:sldId id="258" r:id="rId5"/>
    <p:sldId id="259" r:id="rId6"/>
    <p:sldId id="260" r:id="rId7"/>
    <p:sldId id="266" r:id="rId8"/>
    <p:sldId id="267" r:id="rId9"/>
    <p:sldId id="268" r:id="rId10"/>
    <p:sldId id="269" r:id="rId11"/>
    <p:sldId id="261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6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84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5765893846602502E-2"/>
          <c:y val="4.4057617797775277E-2"/>
          <c:w val="0.83799599939875358"/>
          <c:h val="0.8216576204673444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SLS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Colgate</c:v>
                </c:pt>
                <c:pt idx="1">
                  <c:v>Lacalut</c:v>
                </c:pt>
                <c:pt idx="2">
                  <c:v>Blend-a-med</c:v>
                </c:pt>
                <c:pt idx="3">
                  <c:v>Sanino</c:v>
                </c:pt>
                <c:pt idx="4">
                  <c:v>Splat</c:v>
                </c:pt>
                <c:pt idx="5">
                  <c:v>Лесний бальзам</c:v>
                </c:pt>
                <c:pt idx="6">
                  <c:v>Дитячий жемчуг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0</c:v>
                </c:pt>
                <c:pt idx="5">
                  <c:v>2</c:v>
                </c:pt>
                <c:pt idx="6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Фтор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Colgate</c:v>
                </c:pt>
                <c:pt idx="1">
                  <c:v>Lacalut</c:v>
                </c:pt>
                <c:pt idx="2">
                  <c:v>Blend-a-med</c:v>
                </c:pt>
                <c:pt idx="3">
                  <c:v>Sanino</c:v>
                </c:pt>
                <c:pt idx="4">
                  <c:v>Splat</c:v>
                </c:pt>
                <c:pt idx="5">
                  <c:v>Лесний бальзам</c:v>
                </c:pt>
                <c:pt idx="6">
                  <c:v>Дитячий жемчуг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2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0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Триклозан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Colgate</c:v>
                </c:pt>
                <c:pt idx="1">
                  <c:v>Lacalut</c:v>
                </c:pt>
                <c:pt idx="2">
                  <c:v>Blend-a-med</c:v>
                </c:pt>
                <c:pt idx="3">
                  <c:v>Sanino</c:v>
                </c:pt>
                <c:pt idx="4">
                  <c:v>Splat</c:v>
                </c:pt>
                <c:pt idx="5">
                  <c:v>Лесний бальзам</c:v>
                </c:pt>
                <c:pt idx="6">
                  <c:v>Дитячий жемчуг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1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Сорбітол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Colgate</c:v>
                </c:pt>
                <c:pt idx="1">
                  <c:v>Lacalut</c:v>
                </c:pt>
                <c:pt idx="2">
                  <c:v>Blend-a-med</c:v>
                </c:pt>
                <c:pt idx="3">
                  <c:v>Sanino</c:v>
                </c:pt>
                <c:pt idx="4">
                  <c:v>Splat</c:v>
                </c:pt>
                <c:pt idx="5">
                  <c:v>Лесний бальзам</c:v>
                </c:pt>
                <c:pt idx="6">
                  <c:v>Дитячий жемчуг</c:v>
                </c:pt>
              </c:strCache>
            </c:strRef>
          </c:cat>
          <c:val>
            <c:numRef>
              <c:f>Лист1!$E$2:$E$8</c:f>
              <c:numCache>
                <c:formatCode>General</c:formatCode>
                <c:ptCount val="7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</c:v>
                </c:pt>
                <c:pt idx="5">
                  <c:v>1</c:v>
                </c:pt>
                <c:pt idx="6">
                  <c:v>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Aroma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Colgate</c:v>
                </c:pt>
                <c:pt idx="1">
                  <c:v>Lacalut</c:v>
                </c:pt>
                <c:pt idx="2">
                  <c:v>Blend-a-med</c:v>
                </c:pt>
                <c:pt idx="3">
                  <c:v>Sanino</c:v>
                </c:pt>
                <c:pt idx="4">
                  <c:v>Splat</c:v>
                </c:pt>
                <c:pt idx="5">
                  <c:v>Лесний бальзам</c:v>
                </c:pt>
                <c:pt idx="6">
                  <c:v>Дитячий жемчуг</c:v>
                </c:pt>
              </c:strCache>
            </c:strRef>
          </c:cat>
          <c:val>
            <c:numRef>
              <c:f>Лист1!$F$2:$F$8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CaCO3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Colgate</c:v>
                </c:pt>
                <c:pt idx="1">
                  <c:v>Lacalut</c:v>
                </c:pt>
                <c:pt idx="2">
                  <c:v>Blend-a-med</c:v>
                </c:pt>
                <c:pt idx="3">
                  <c:v>Sanino</c:v>
                </c:pt>
                <c:pt idx="4">
                  <c:v>Splat</c:v>
                </c:pt>
                <c:pt idx="5">
                  <c:v>Лесний бальзам</c:v>
                </c:pt>
                <c:pt idx="6">
                  <c:v>Дитячий жемчуг</c:v>
                </c:pt>
              </c:strCache>
            </c:strRef>
          </c:cat>
          <c:val>
            <c:numRef>
              <c:f>Лист1!$G$2:$G$8</c:f>
              <c:numCache>
                <c:formatCode>General</c:formatCode>
                <c:ptCount val="7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72405760"/>
        <c:axId val="372407680"/>
        <c:axId val="0"/>
      </c:bar3DChart>
      <c:catAx>
        <c:axId val="372405760"/>
        <c:scaling>
          <c:orientation val="minMax"/>
        </c:scaling>
        <c:delete val="0"/>
        <c:axPos val="b"/>
        <c:majorTickMark val="out"/>
        <c:minorTickMark val="none"/>
        <c:tickLblPos val="nextTo"/>
        <c:crossAx val="372407680"/>
        <c:crosses val="autoZero"/>
        <c:auto val="1"/>
        <c:lblAlgn val="ctr"/>
        <c:lblOffset val="100"/>
        <c:noMultiLvlLbl val="0"/>
      </c:catAx>
      <c:valAx>
        <c:axId val="3724076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7240576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4C1ED3-FB31-409A-8902-F7EEA860FDE3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A748F-1EC0-408B-8ABA-2BCA7C1D96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119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748F-1EC0-408B-8ABA-2BCA7C1D964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61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3C373A99-0F38-45D8-A24D-7283E8F09494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CC1C12C-E0EA-4FB6-B513-AA7777EAA9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73A99-0F38-45D8-A24D-7283E8F09494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1C12C-E0EA-4FB6-B513-AA7777EAA9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73A99-0F38-45D8-A24D-7283E8F09494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1C12C-E0EA-4FB6-B513-AA7777EAA9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3C373A99-0F38-45D8-A24D-7283E8F09494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1C12C-E0EA-4FB6-B513-AA7777EAA9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3C373A99-0F38-45D8-A24D-7283E8F09494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ACC1C12C-E0EA-4FB6-B513-AA7777EAA9B1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C373A99-0F38-45D8-A24D-7283E8F09494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CC1C12C-E0EA-4FB6-B513-AA7777EAA9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3C373A99-0F38-45D8-A24D-7283E8F09494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ACC1C12C-E0EA-4FB6-B513-AA7777EAA9B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73A99-0F38-45D8-A24D-7283E8F09494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1C12C-E0EA-4FB6-B513-AA7777EAA9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C373A99-0F38-45D8-A24D-7283E8F09494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CC1C12C-E0EA-4FB6-B513-AA7777EAA9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3C373A99-0F38-45D8-A24D-7283E8F09494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CC1C12C-E0EA-4FB6-B513-AA7777EAA9B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3C373A99-0F38-45D8-A24D-7283E8F09494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ACC1C12C-E0EA-4FB6-B513-AA7777EAA9B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C373A99-0F38-45D8-A24D-7283E8F09494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CC1C12C-E0EA-4FB6-B513-AA7777EAA9B1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jpeg"/><Relationship Id="rId11" Type="http://schemas.openxmlformats.org/officeDocument/2006/relationships/image" Target="../media/image15.wmf"/><Relationship Id="rId5" Type="http://schemas.openxmlformats.org/officeDocument/2006/relationships/image" Target="../media/image18.jpeg"/><Relationship Id="rId10" Type="http://schemas.openxmlformats.org/officeDocument/2006/relationships/oleObject" Target="../embeddings/oleObject1.bin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332656"/>
            <a:ext cx="6048672" cy="1008112"/>
          </a:xfrm>
        </p:spPr>
        <p:txBody>
          <a:bodyPr>
            <a:normAutofit fontScale="90000"/>
          </a:bodyPr>
          <a:lstStyle/>
          <a:p>
            <a:pPr algn="l"/>
            <a:r>
              <a:rPr lang="uk-UA" sz="2000" dirty="0" smtClean="0"/>
              <a:t>   Загальноосвітня школа І – ІІІ ступенів №30 </a:t>
            </a:r>
            <a:br>
              <a:rPr lang="uk-UA" sz="2000" dirty="0" smtClean="0"/>
            </a:br>
            <a:r>
              <a:rPr lang="uk-UA" sz="2000" dirty="0" smtClean="0"/>
              <a:t>                Кіровоградської міської ради</a:t>
            </a:r>
            <a:br>
              <a:rPr lang="uk-UA" sz="2000" dirty="0" smtClean="0"/>
            </a:br>
            <a:r>
              <a:rPr lang="uk-UA" sz="2000" dirty="0" smtClean="0"/>
              <a:t>                    Кіровоградської області 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412776"/>
            <a:ext cx="8928992" cy="5256584"/>
          </a:xfrm>
        </p:spPr>
        <p:txBody>
          <a:bodyPr>
            <a:normAutofit lnSpcReduction="10000"/>
          </a:bodyPr>
          <a:lstStyle/>
          <a:p>
            <a:r>
              <a:rPr lang="uk-UA" dirty="0" smtClean="0">
                <a:solidFill>
                  <a:schemeClr val="tx1"/>
                </a:solidFill>
              </a:rPr>
              <a:t>  </a:t>
            </a:r>
          </a:p>
          <a:p>
            <a:endParaRPr lang="uk-UA" dirty="0" smtClean="0">
              <a:solidFill>
                <a:schemeClr val="tx1"/>
              </a:solidFill>
            </a:endParaRPr>
          </a:p>
          <a:p>
            <a:endParaRPr lang="uk-UA" dirty="0">
              <a:solidFill>
                <a:schemeClr val="tx1"/>
              </a:solidFill>
            </a:endParaRPr>
          </a:p>
          <a:p>
            <a:endParaRPr lang="uk-UA" sz="2000" b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endParaRPr lang="uk-UA" sz="2000" b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endParaRPr lang="uk-UA" sz="2000" b="1" dirty="0">
              <a:solidFill>
                <a:schemeClr val="bg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r>
              <a:rPr lang="uk-UA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Виконав учень 9 класу</a:t>
            </a:r>
          </a:p>
          <a:p>
            <a:r>
              <a:rPr lang="uk-UA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  </a:t>
            </a:r>
            <a:r>
              <a:rPr lang="uk-UA" sz="2000" b="1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Шахмін</a:t>
            </a:r>
            <a:r>
              <a:rPr lang="uk-UA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Максим Сергійович</a:t>
            </a:r>
          </a:p>
          <a:p>
            <a:r>
              <a:rPr lang="uk-UA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              Керівник</a:t>
            </a:r>
            <a:r>
              <a:rPr lang="en-US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: </a:t>
            </a:r>
            <a:r>
              <a:rPr lang="uk-UA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учитель</a:t>
            </a:r>
            <a:r>
              <a:rPr lang="en-US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хімії, біології </a:t>
            </a:r>
          </a:p>
          <a:p>
            <a:r>
              <a:rPr lang="uk-UA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та основ екології</a:t>
            </a:r>
          </a:p>
          <a:p>
            <a:r>
              <a:rPr lang="uk-UA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Кожевник</a:t>
            </a:r>
            <a:r>
              <a:rPr lang="uk-UA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Альона Володимирівна</a:t>
            </a:r>
            <a:endParaRPr lang="en-US" dirty="0" smtClean="0">
              <a:solidFill>
                <a:schemeClr val="tx1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uk-UA" dirty="0" smtClean="0">
              <a:solidFill>
                <a:schemeClr val="tx1"/>
              </a:solidFill>
            </a:endParaRPr>
          </a:p>
          <a:p>
            <a:endParaRPr lang="uk-UA" dirty="0">
              <a:solidFill>
                <a:schemeClr val="tx1"/>
              </a:solidFill>
            </a:endParaRPr>
          </a:p>
          <a:p>
            <a:pPr algn="ctr"/>
            <a:r>
              <a:rPr lang="uk-UA" sz="2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Кіровоград – 2018рік</a:t>
            </a:r>
            <a:endParaRPr lang="uk-UA" sz="2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endParaRPr lang="uk-UA" dirty="0" smtClean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2053" y="1340768"/>
            <a:ext cx="873989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Проект на тему </a:t>
            </a:r>
          </a:p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«Секрети зубної пасти»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21614">
            <a:off x="971600" y="3429000"/>
            <a:ext cx="2438400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49750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289298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/>
              <a:t>Результат дослідження зубних паст на вміст шкідливих речовин</a:t>
            </a:r>
            <a:endParaRPr lang="ru-RU" sz="3200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970024"/>
          </a:xfrm>
        </p:spPr>
        <p:txBody>
          <a:bodyPr>
            <a:normAutofit fontScale="70000" lnSpcReduction="20000"/>
          </a:bodyPr>
          <a:lstStyle/>
          <a:p>
            <a:pPr indent="180340">
              <a:spcAft>
                <a:spcPts val="0"/>
              </a:spcAft>
            </a:pPr>
            <a:r>
              <a:rPr lang="uk-UA" sz="32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Після довгих досліджень я з'ясував, що зубна паста  </a:t>
            </a:r>
            <a:r>
              <a:rPr lang="uk-UA" sz="3200" b="1" u="sng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ru-RU" sz="3200" b="1" u="sng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Splat</a:t>
            </a:r>
            <a:r>
              <a:rPr lang="uk-UA" sz="3200" b="1" u="sng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»  </a:t>
            </a:r>
            <a:r>
              <a:rPr lang="uk-UA" sz="32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не має жодної </a:t>
            </a:r>
            <a:r>
              <a:rPr lang="uk-UA" sz="32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шкідивої</a:t>
            </a:r>
            <a:r>
              <a:rPr lang="uk-UA" sz="32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речовини , не містить фтору та має зелену смужку, а найнебезпечнішою зубною пастою із 7 досліджуваних є </a:t>
            </a:r>
            <a:r>
              <a:rPr lang="uk-UA" sz="3200" b="1" u="sng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en-US" sz="3200" b="1" u="sng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Sanino</a:t>
            </a:r>
            <a:r>
              <a:rPr lang="uk-UA" sz="3200" b="1" u="sng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» </a:t>
            </a:r>
            <a:r>
              <a:rPr lang="uk-UA" sz="32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так як вона містить 5 небезпечних речовин і перевищує вміст фтору, має чорну смужку. Решта 5 зубних паст на мою </a:t>
            </a:r>
            <a:r>
              <a:rPr lang="uk-UA" sz="32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думкутеж</a:t>
            </a:r>
            <a:r>
              <a:rPr lang="uk-UA" sz="32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є небезпечними, особливо для підростаючого організму, так як містять по 3 та 4 небезпечні речовини. 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pPr indent="180340">
              <a:spcAft>
                <a:spcPts val="0"/>
              </a:spcAft>
            </a:pPr>
            <a:r>
              <a:rPr lang="uk-UA" sz="32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Ні реклама, ні розкручений бренд, ні обіцянки на красивій упаковці, ні ціна зубної пасти не гарантують її корисність і безпеку. </a:t>
            </a:r>
            <a:r>
              <a:rPr lang="ru-RU" sz="32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Тому перед </a:t>
            </a:r>
            <a:r>
              <a:rPr lang="ru-RU" sz="32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тим</a:t>
            </a:r>
            <a:r>
              <a:rPr lang="ru-RU" sz="32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як </a:t>
            </a:r>
            <a:r>
              <a:rPr lang="ru-RU" sz="32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дістати</a:t>
            </a:r>
            <a:r>
              <a:rPr lang="ru-RU" sz="32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гроші</a:t>
            </a:r>
            <a:r>
              <a:rPr lang="ru-RU" sz="32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біля</a:t>
            </a:r>
            <a:r>
              <a:rPr lang="ru-RU" sz="32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каси</a:t>
            </a:r>
            <a:r>
              <a:rPr lang="ru-RU" sz="32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, прочитайте на </a:t>
            </a:r>
            <a:r>
              <a:rPr lang="ru-RU" sz="32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упаковці</a:t>
            </a:r>
            <a:r>
              <a:rPr lang="ru-RU" sz="32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те, </a:t>
            </a:r>
            <a:r>
              <a:rPr lang="ru-RU" sz="32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що</a:t>
            </a:r>
            <a:r>
              <a:rPr lang="ru-RU" sz="32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написано </a:t>
            </a:r>
            <a:r>
              <a:rPr lang="ru-RU" sz="3200" b="1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дрібним</a:t>
            </a:r>
            <a:r>
              <a:rPr lang="ru-RU" sz="32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шрифтом.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pPr indent="180340">
              <a:spcAft>
                <a:spcPts val="0"/>
              </a:spcAft>
            </a:pPr>
            <a:r>
              <a:rPr lang="uk-UA" sz="32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Оптимальний вміст фтору для дорослих 0,1-0,6% і 0,02 - 0,05% для </a:t>
            </a:r>
            <a:r>
              <a:rPr lang="uk-UA" sz="32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дітей, але в деяких зубних пастах таких як  </a:t>
            </a:r>
            <a:r>
              <a:rPr lang="en-US" sz="32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Colgate, Blend-a-med </a:t>
            </a:r>
            <a:r>
              <a:rPr lang="uk-UA" sz="32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та </a:t>
            </a:r>
            <a:r>
              <a:rPr lang="en-US" sz="3100" b="1" dirty="0" err="1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Sanino</a:t>
            </a:r>
            <a:r>
              <a:rPr lang="ru-RU" sz="31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31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від перевищений.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535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648072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 smtClean="0"/>
              <a:t>Чому колір смужки не може служити  орієнтиром?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>
            <a:normAutofit/>
          </a:bodyPr>
          <a:lstStyle/>
          <a:p>
            <a:r>
              <a:rPr lang="ru-RU" sz="1400" b="1" dirty="0" err="1"/>
              <a:t>Якщо</a:t>
            </a:r>
            <a:r>
              <a:rPr lang="ru-RU" sz="1400" b="1" dirty="0"/>
              <a:t> </a:t>
            </a:r>
            <a:r>
              <a:rPr lang="ru-RU" sz="1400" b="1" dirty="0" err="1"/>
              <a:t>слідувати</a:t>
            </a:r>
            <a:r>
              <a:rPr lang="ru-RU" sz="1400" b="1" dirty="0"/>
              <a:t> </a:t>
            </a:r>
            <a:r>
              <a:rPr lang="ru-RU" sz="1400" b="1" dirty="0" err="1"/>
              <a:t>цій</a:t>
            </a:r>
            <a:r>
              <a:rPr lang="ru-RU" sz="1400" b="1" dirty="0"/>
              <a:t> </a:t>
            </a:r>
            <a:r>
              <a:rPr lang="ru-RU" sz="1400" b="1" dirty="0" err="1"/>
              <a:t>логіці</a:t>
            </a:r>
            <a:r>
              <a:rPr lang="ru-RU" sz="1400" b="1" dirty="0"/>
              <a:t>, то </a:t>
            </a:r>
            <a:r>
              <a:rPr lang="ru-RU" sz="1400" b="1" dirty="0" err="1"/>
              <a:t>зубні</a:t>
            </a:r>
            <a:r>
              <a:rPr lang="ru-RU" sz="1400" b="1" dirty="0"/>
              <a:t> пасти з </a:t>
            </a:r>
            <a:r>
              <a:rPr lang="ru-RU" sz="1400" b="1" dirty="0">
                <a:solidFill>
                  <a:srgbClr val="00B050"/>
                </a:solidFill>
              </a:rPr>
              <a:t>зеленою</a:t>
            </a:r>
            <a:r>
              <a:rPr lang="ru-RU" sz="1400" b="1" dirty="0"/>
              <a:t> </a:t>
            </a:r>
            <a:r>
              <a:rPr lang="ru-RU" sz="1400" b="1" dirty="0" err="1"/>
              <a:t>смужкою</a:t>
            </a:r>
            <a:r>
              <a:rPr lang="ru-RU" sz="1400" b="1" dirty="0"/>
              <a:t> </a:t>
            </a:r>
            <a:r>
              <a:rPr lang="ru-RU" sz="1400" b="1" dirty="0" err="1"/>
              <a:t>повинні</a:t>
            </a:r>
            <a:r>
              <a:rPr lang="ru-RU" sz="1400" b="1" dirty="0"/>
              <a:t> </a:t>
            </a:r>
            <a:r>
              <a:rPr lang="ru-RU" sz="1400" b="1" dirty="0" err="1" smtClean="0"/>
              <a:t>коштувати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значно</a:t>
            </a:r>
            <a:r>
              <a:rPr lang="ru-RU" sz="1400" b="1" dirty="0" smtClean="0"/>
              <a:t> </a:t>
            </a:r>
            <a:r>
              <a:rPr lang="ru-RU" sz="1400" b="1" dirty="0" err="1"/>
              <a:t>дорожче</a:t>
            </a:r>
            <a:r>
              <a:rPr lang="ru-RU" sz="1400" b="1" dirty="0"/>
              <a:t>, </a:t>
            </a:r>
            <a:r>
              <a:rPr lang="ru-RU" sz="1400" b="1" dirty="0" err="1"/>
              <a:t>ніж</a:t>
            </a:r>
            <a:r>
              <a:rPr lang="ru-RU" sz="1400" b="1" dirty="0"/>
              <a:t> з </a:t>
            </a:r>
            <a:r>
              <a:rPr lang="ru-RU" sz="1400" b="1" dirty="0" err="1" smtClean="0"/>
              <a:t>чорною</a:t>
            </a:r>
            <a:r>
              <a:rPr lang="ru-RU" sz="1400" b="1" dirty="0" smtClean="0"/>
              <a:t>, тому </a:t>
            </a:r>
            <a:r>
              <a:rPr lang="ru-RU" sz="1400" b="1" dirty="0" err="1" smtClean="0"/>
              <a:t>що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це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колір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природи</a:t>
            </a:r>
            <a:r>
              <a:rPr lang="ru-RU" sz="1400" b="1" dirty="0" smtClean="0"/>
              <a:t>.</a:t>
            </a:r>
            <a:r>
              <a:rPr lang="ru-RU" sz="1400" b="1" dirty="0"/>
              <a:t> </a:t>
            </a:r>
            <a:r>
              <a:rPr lang="ru-RU" sz="1400" b="1" dirty="0" err="1">
                <a:solidFill>
                  <a:schemeClr val="bg1"/>
                </a:solidFill>
              </a:rPr>
              <a:t>Чорний</a:t>
            </a:r>
            <a:r>
              <a:rPr lang="ru-RU" sz="1400" b="1" dirty="0">
                <a:solidFill>
                  <a:schemeClr val="bg1"/>
                </a:solidFill>
              </a:rPr>
              <a:t> </a:t>
            </a:r>
            <a:r>
              <a:rPr lang="ru-RU" sz="1400" b="1" dirty="0"/>
              <a:t>є </a:t>
            </a:r>
            <a:r>
              <a:rPr lang="ru-RU" sz="1400" b="1" dirty="0" err="1"/>
              <a:t>протилежністю</a:t>
            </a:r>
            <a:r>
              <a:rPr lang="ru-RU" sz="1400" b="1" dirty="0"/>
              <a:t> зеленому. </a:t>
            </a:r>
            <a:r>
              <a:rPr lang="ru-RU" sz="1400" b="1" dirty="0" err="1"/>
              <a:t>Вважається</a:t>
            </a:r>
            <a:r>
              <a:rPr lang="ru-RU" sz="1400" b="1" dirty="0"/>
              <a:t>, </a:t>
            </a:r>
            <a:r>
              <a:rPr lang="ru-RU" sz="1400" b="1" dirty="0" err="1"/>
              <a:t>що</a:t>
            </a:r>
            <a:r>
              <a:rPr lang="ru-RU" sz="1400" b="1" dirty="0"/>
              <a:t> </a:t>
            </a:r>
            <a:r>
              <a:rPr lang="ru-RU" sz="1400" b="1" dirty="0" err="1"/>
              <a:t>зубна</a:t>
            </a:r>
            <a:r>
              <a:rPr lang="ru-RU" sz="1400" b="1" dirty="0"/>
              <a:t> паста з таким </a:t>
            </a:r>
            <a:r>
              <a:rPr lang="ru-RU" sz="1400" b="1" dirty="0" err="1"/>
              <a:t>маркуванням</a:t>
            </a:r>
            <a:r>
              <a:rPr lang="ru-RU" sz="1400" b="1" dirty="0"/>
              <a:t> </a:t>
            </a:r>
            <a:r>
              <a:rPr lang="ru-RU" sz="1400" b="1" dirty="0" err="1"/>
              <a:t>складається</a:t>
            </a:r>
            <a:r>
              <a:rPr lang="ru-RU" sz="1400" b="1" dirty="0"/>
              <a:t> </a:t>
            </a:r>
            <a:r>
              <a:rPr lang="ru-RU" sz="1400" b="1" dirty="0" err="1"/>
              <a:t>виключно</a:t>
            </a:r>
            <a:r>
              <a:rPr lang="ru-RU" sz="1400" b="1" dirty="0"/>
              <a:t> з </a:t>
            </a:r>
            <a:r>
              <a:rPr lang="ru-RU" sz="1400" b="1" dirty="0" err="1"/>
              <a:t>хімічних</a:t>
            </a:r>
            <a:r>
              <a:rPr lang="ru-RU" sz="1400" b="1" dirty="0"/>
              <a:t> </a:t>
            </a:r>
            <a:r>
              <a:rPr lang="ru-RU" sz="1400" b="1" dirty="0" err="1"/>
              <a:t>елементів</a:t>
            </a:r>
            <a:r>
              <a:rPr lang="ru-RU" sz="1400" b="1" dirty="0"/>
              <a:t>, в </a:t>
            </a:r>
            <a:r>
              <a:rPr lang="ru-RU" sz="1400" b="1" dirty="0" err="1"/>
              <a:t>ній</a:t>
            </a:r>
            <a:r>
              <a:rPr lang="ru-RU" sz="1400" b="1" dirty="0"/>
              <a:t> </a:t>
            </a:r>
            <a:r>
              <a:rPr lang="ru-RU" sz="1400" b="1" dirty="0" err="1"/>
              <a:t>повністю</a:t>
            </a:r>
            <a:r>
              <a:rPr lang="ru-RU" sz="1400" b="1" dirty="0"/>
              <a:t> </a:t>
            </a:r>
            <a:r>
              <a:rPr lang="ru-RU" sz="1400" b="1" dirty="0" err="1"/>
              <a:t>відсутні</a:t>
            </a:r>
            <a:r>
              <a:rPr lang="ru-RU" sz="1400" b="1" dirty="0"/>
              <a:t> </a:t>
            </a:r>
            <a:r>
              <a:rPr lang="ru-RU" sz="1400" b="1" dirty="0" err="1"/>
              <a:t>натуральні</a:t>
            </a:r>
            <a:r>
              <a:rPr lang="ru-RU" sz="1400" b="1" dirty="0"/>
              <a:t> </a:t>
            </a:r>
            <a:r>
              <a:rPr lang="ru-RU" sz="1400" b="1" dirty="0" err="1"/>
              <a:t>компоненти</a:t>
            </a:r>
            <a:r>
              <a:rPr lang="ru-RU" sz="1400" b="1" dirty="0"/>
              <a:t>. </a:t>
            </a:r>
            <a:r>
              <a:rPr lang="ru-RU" sz="1400" b="1" dirty="0" smtClean="0"/>
              <a:t> </a:t>
            </a:r>
            <a:r>
              <a:rPr lang="ru-RU" sz="1400" b="1" dirty="0" err="1">
                <a:solidFill>
                  <a:schemeClr val="accent1">
                    <a:lumMod val="75000"/>
                  </a:schemeClr>
                </a:solidFill>
              </a:rPr>
              <a:t>Червоні</a:t>
            </a:r>
            <a:r>
              <a:rPr lang="ru-RU" sz="1400" b="1" dirty="0"/>
              <a:t> і </a:t>
            </a:r>
            <a:r>
              <a:rPr lang="ru-RU" sz="1400" b="1" dirty="0" err="1">
                <a:solidFill>
                  <a:srgbClr val="00B0F0"/>
                </a:solidFill>
              </a:rPr>
              <a:t>сині</a:t>
            </a:r>
            <a:r>
              <a:rPr lang="ru-RU" sz="1400" b="1" dirty="0"/>
              <a:t> </a:t>
            </a:r>
            <a:r>
              <a:rPr lang="ru-RU" sz="1400" b="1" dirty="0" err="1"/>
              <a:t>смужки</a:t>
            </a:r>
            <a:r>
              <a:rPr lang="ru-RU" sz="1400" b="1" dirty="0"/>
              <a:t> </a:t>
            </a:r>
            <a:r>
              <a:rPr lang="ru-RU" sz="1400" b="1" dirty="0" err="1" smtClean="0"/>
              <a:t>нібито</a:t>
            </a:r>
            <a:r>
              <a:rPr lang="ru-RU" sz="1400" b="1" dirty="0" smtClean="0"/>
              <a:t> </a:t>
            </a:r>
            <a:r>
              <a:rPr lang="ru-RU" sz="1400" b="1" dirty="0" err="1"/>
              <a:t>говорять</a:t>
            </a:r>
            <a:r>
              <a:rPr lang="ru-RU" sz="1400" b="1" dirty="0"/>
              <a:t> про те, </a:t>
            </a:r>
            <a:r>
              <a:rPr lang="ru-RU" sz="1400" b="1" dirty="0" err="1"/>
              <a:t>що</a:t>
            </a:r>
            <a:r>
              <a:rPr lang="ru-RU" sz="1400" b="1" dirty="0"/>
              <a:t> продукт </a:t>
            </a:r>
            <a:r>
              <a:rPr lang="ru-RU" sz="1400" b="1" dirty="0" err="1"/>
              <a:t>середньої</a:t>
            </a:r>
            <a:r>
              <a:rPr lang="ru-RU" sz="1400" b="1" dirty="0"/>
              <a:t> </a:t>
            </a:r>
            <a:r>
              <a:rPr lang="ru-RU" sz="1400" b="1" dirty="0" err="1"/>
              <a:t>якості</a:t>
            </a:r>
            <a:r>
              <a:rPr lang="ru-RU" sz="1400" b="1" dirty="0"/>
              <a:t>. У </a:t>
            </a:r>
            <a:r>
              <a:rPr lang="ru-RU" sz="1400" b="1" dirty="0" err="1"/>
              <a:t>ньому</a:t>
            </a:r>
            <a:r>
              <a:rPr lang="ru-RU" sz="1400" b="1" dirty="0"/>
              <a:t> </a:t>
            </a:r>
            <a:r>
              <a:rPr lang="ru-RU" sz="1400" b="1" dirty="0" err="1"/>
              <a:t>присутні</a:t>
            </a:r>
            <a:r>
              <a:rPr lang="ru-RU" sz="1400" b="1" dirty="0"/>
              <a:t> </a:t>
            </a:r>
            <a:r>
              <a:rPr lang="ru-RU" sz="1400" b="1" dirty="0" err="1"/>
              <a:t>приблизно</a:t>
            </a:r>
            <a:r>
              <a:rPr lang="ru-RU" sz="1400" b="1" dirty="0"/>
              <a:t> </a:t>
            </a:r>
            <a:r>
              <a:rPr lang="ru-RU" sz="1400" b="1" dirty="0" err="1"/>
              <a:t>рівну</a:t>
            </a:r>
            <a:r>
              <a:rPr lang="ru-RU" sz="1400" b="1" dirty="0"/>
              <a:t> </a:t>
            </a:r>
            <a:r>
              <a:rPr lang="ru-RU" sz="1400" b="1" dirty="0" err="1"/>
              <a:t>кількість</a:t>
            </a:r>
            <a:r>
              <a:rPr lang="ru-RU" sz="1400" b="1" dirty="0"/>
              <a:t> </a:t>
            </a:r>
            <a:r>
              <a:rPr lang="ru-RU" sz="1400" b="1" dirty="0" err="1"/>
              <a:t>натуральних</a:t>
            </a:r>
            <a:r>
              <a:rPr lang="ru-RU" sz="1400" b="1" dirty="0"/>
              <a:t> і </a:t>
            </a:r>
            <a:r>
              <a:rPr lang="ru-RU" sz="1400" b="1" dirty="0" err="1"/>
              <a:t>штучних</a:t>
            </a:r>
            <a:r>
              <a:rPr lang="ru-RU" sz="1400" b="1" dirty="0"/>
              <a:t> </a:t>
            </a:r>
            <a:r>
              <a:rPr lang="ru-RU" sz="1400" b="1" dirty="0" err="1"/>
              <a:t>інгредієнтів</a:t>
            </a:r>
            <a:r>
              <a:rPr lang="ru-RU" sz="1400" b="1" dirty="0"/>
              <a:t>.</a:t>
            </a:r>
          </a:p>
          <a:p>
            <a:pPr marL="64008" indent="0">
              <a:buNone/>
            </a:pPr>
            <a:r>
              <a:rPr lang="ru-RU" sz="1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  При </a:t>
            </a:r>
            <a:r>
              <a:rPr lang="ru-RU" sz="14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проведенні</a:t>
            </a:r>
            <a:r>
              <a:rPr lang="ru-RU" sz="1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порівняльного</a:t>
            </a:r>
            <a:r>
              <a:rPr lang="ru-RU" sz="1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аналізу</a:t>
            </a:r>
            <a:r>
              <a:rPr lang="ru-RU" sz="1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асортиментного</a:t>
            </a:r>
            <a:r>
              <a:rPr lang="ru-RU" sz="1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ряду </a:t>
            </a:r>
            <a:r>
              <a:rPr lang="ru-RU" sz="1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така</a:t>
            </a:r>
            <a:r>
              <a:rPr lang="ru-RU" sz="1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закономірність</a:t>
            </a:r>
            <a:r>
              <a:rPr lang="ru-RU" sz="1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не </a:t>
            </a:r>
            <a:r>
              <a:rPr lang="ru-RU" sz="1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   </a:t>
            </a:r>
            <a:r>
              <a:rPr lang="ru-RU" sz="1400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простежується</a:t>
            </a:r>
            <a:r>
              <a:rPr lang="ru-RU" sz="14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  <a:p>
            <a:r>
              <a:rPr lang="ru-RU" sz="1400" b="1" dirty="0" err="1" smtClean="0"/>
              <a:t>Парадоксальність</a:t>
            </a:r>
            <a:r>
              <a:rPr lang="ru-RU" sz="1400" b="1" dirty="0" smtClean="0"/>
              <a:t> </a:t>
            </a:r>
            <a:r>
              <a:rPr lang="ru-RU" sz="1400" b="1" dirty="0"/>
              <a:t>думки, </a:t>
            </a:r>
            <a:r>
              <a:rPr lang="ru-RU" sz="1400" b="1" dirty="0" err="1"/>
              <a:t>що</a:t>
            </a:r>
            <a:r>
              <a:rPr lang="ru-RU" sz="1400" b="1" dirty="0"/>
              <a:t> </a:t>
            </a:r>
            <a:r>
              <a:rPr lang="ru-RU" sz="1400" b="1" dirty="0" err="1"/>
              <a:t>колір</a:t>
            </a:r>
            <a:r>
              <a:rPr lang="ru-RU" sz="1400" b="1" dirty="0"/>
              <a:t> </a:t>
            </a:r>
            <a:r>
              <a:rPr lang="ru-RU" sz="1400" b="1" dirty="0" err="1"/>
              <a:t>має</a:t>
            </a:r>
            <a:r>
              <a:rPr lang="ru-RU" sz="1400" b="1" dirty="0"/>
              <a:t> </a:t>
            </a:r>
            <a:r>
              <a:rPr lang="ru-RU" sz="1400" b="1" dirty="0" err="1"/>
              <a:t>значення</a:t>
            </a:r>
            <a:r>
              <a:rPr lang="ru-RU" sz="1400" b="1" dirty="0"/>
              <a:t>, </a:t>
            </a:r>
            <a:r>
              <a:rPr lang="ru-RU" sz="1400" b="1" dirty="0" err="1"/>
              <a:t>стає</a:t>
            </a:r>
            <a:r>
              <a:rPr lang="ru-RU" sz="1400" b="1" dirty="0"/>
              <a:t> очевидною і </a:t>
            </a:r>
            <a:r>
              <a:rPr lang="ru-RU" sz="1400" b="1" dirty="0" err="1"/>
              <a:t>після</a:t>
            </a:r>
            <a:r>
              <a:rPr lang="ru-RU" sz="1400" b="1" dirty="0"/>
              <a:t> </a:t>
            </a:r>
            <a:r>
              <a:rPr lang="ru-RU" sz="1400" b="1" dirty="0" err="1" smtClean="0"/>
              <a:t>проведення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аналізу</a:t>
            </a:r>
            <a:r>
              <a:rPr lang="ru-RU" sz="1400" b="1" dirty="0" smtClean="0"/>
              <a:t> </a:t>
            </a:r>
            <a:r>
              <a:rPr lang="ru-RU" sz="1400" b="1" dirty="0" err="1"/>
              <a:t>тюбиків</a:t>
            </a:r>
            <a:r>
              <a:rPr lang="ru-RU" sz="1400" b="1" dirty="0"/>
              <a:t> з </a:t>
            </a:r>
            <a:r>
              <a:rPr lang="ru-RU" sz="1400" b="1" dirty="0" err="1"/>
              <a:t>дитячою</a:t>
            </a:r>
            <a:r>
              <a:rPr lang="ru-RU" sz="1400" b="1" dirty="0"/>
              <a:t> зубною пастою. </a:t>
            </a:r>
            <a:r>
              <a:rPr lang="ru-RU" sz="1400" b="1" dirty="0" err="1"/>
              <a:t>Чорна</a:t>
            </a:r>
            <a:r>
              <a:rPr lang="ru-RU" sz="1400" b="1" dirty="0"/>
              <a:t> </a:t>
            </a:r>
            <a:r>
              <a:rPr lang="ru-RU" sz="1400" b="1" dirty="0" err="1"/>
              <a:t>смужка</a:t>
            </a:r>
            <a:r>
              <a:rPr lang="ru-RU" sz="1400" b="1" dirty="0"/>
              <a:t> на них </a:t>
            </a:r>
            <a:r>
              <a:rPr lang="ru-RU" sz="1400" b="1" dirty="0" err="1"/>
              <a:t>зустрічається</a:t>
            </a:r>
            <a:r>
              <a:rPr lang="ru-RU" sz="1400" b="1" dirty="0"/>
              <a:t> </a:t>
            </a:r>
            <a:r>
              <a:rPr lang="ru-RU" sz="1400" b="1" dirty="0" err="1" smtClean="0"/>
              <a:t>дуже</a:t>
            </a:r>
            <a:r>
              <a:rPr lang="ru-RU" sz="1400" b="1" dirty="0" smtClean="0"/>
              <a:t> часто.  </a:t>
            </a:r>
            <a:r>
              <a:rPr lang="ru-RU" sz="1400" b="1" dirty="0"/>
              <a:t>Але складно </a:t>
            </a:r>
            <a:r>
              <a:rPr lang="ru-RU" sz="1400" b="1" dirty="0" err="1"/>
              <a:t>запідозрити</a:t>
            </a:r>
            <a:r>
              <a:rPr lang="ru-RU" sz="1400" b="1" dirty="0"/>
              <a:t> </a:t>
            </a:r>
            <a:r>
              <a:rPr lang="ru-RU" sz="1400" b="1" dirty="0" err="1"/>
              <a:t>виробників</a:t>
            </a:r>
            <a:r>
              <a:rPr lang="ru-RU" sz="1400" b="1" dirty="0"/>
              <a:t> у тому, </a:t>
            </a:r>
            <a:r>
              <a:rPr lang="ru-RU" sz="1400" b="1" dirty="0" err="1"/>
              <a:t>що</a:t>
            </a:r>
            <a:r>
              <a:rPr lang="ru-RU" sz="1400" b="1" dirty="0"/>
              <a:t> вони </a:t>
            </a:r>
            <a:r>
              <a:rPr lang="ru-RU" sz="1400" b="1" dirty="0" err="1"/>
              <a:t>будуть</a:t>
            </a:r>
            <a:r>
              <a:rPr lang="ru-RU" sz="1400" b="1" dirty="0"/>
              <a:t> </a:t>
            </a:r>
            <a:r>
              <a:rPr lang="ru-RU" sz="1400" b="1" dirty="0" err="1" smtClean="0"/>
              <a:t>випускати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небезпечну</a:t>
            </a:r>
            <a:r>
              <a:rPr lang="ru-RU" sz="1400" b="1" dirty="0" smtClean="0"/>
              <a:t> </a:t>
            </a:r>
            <a:r>
              <a:rPr lang="ru-RU" sz="1400" b="1" dirty="0"/>
              <a:t>і </a:t>
            </a:r>
            <a:r>
              <a:rPr lang="ru-RU" sz="1400" b="1" dirty="0" err="1"/>
              <a:t>низькоякісну</a:t>
            </a:r>
            <a:r>
              <a:rPr lang="ru-RU" sz="1400" b="1" dirty="0"/>
              <a:t> </a:t>
            </a:r>
            <a:r>
              <a:rPr lang="ru-RU" sz="1400" b="1" dirty="0" err="1"/>
              <a:t>продукцію</a:t>
            </a:r>
            <a:r>
              <a:rPr lang="ru-RU" sz="1400" b="1" dirty="0"/>
              <a:t> для маленьких </a:t>
            </a:r>
            <a:r>
              <a:rPr lang="ru-RU" sz="1400" b="1" dirty="0" err="1"/>
              <a:t>споживачів</a:t>
            </a:r>
            <a:r>
              <a:rPr lang="ru-RU" sz="1400" b="1" dirty="0"/>
              <a:t>. До </a:t>
            </a:r>
            <a:r>
              <a:rPr lang="ru-RU" sz="1400" b="1" dirty="0" err="1"/>
              <a:t>даної</a:t>
            </a:r>
            <a:r>
              <a:rPr lang="ru-RU" sz="1400" b="1" dirty="0"/>
              <a:t> </a:t>
            </a:r>
            <a:r>
              <a:rPr lang="ru-RU" sz="1400" b="1" dirty="0" err="1" smtClean="0"/>
              <a:t>категорії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товарів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пред’являються</a:t>
            </a:r>
            <a:r>
              <a:rPr lang="ru-RU" sz="1400" b="1" dirty="0" smtClean="0"/>
              <a:t> </a:t>
            </a:r>
            <a:r>
              <a:rPr lang="ru-RU" sz="1400" b="1" dirty="0" err="1"/>
              <a:t>підвищені</a:t>
            </a:r>
            <a:r>
              <a:rPr lang="ru-RU" sz="1400" b="1" dirty="0"/>
              <a:t> </a:t>
            </a:r>
            <a:r>
              <a:rPr lang="ru-RU" sz="1400" b="1" dirty="0" err="1"/>
              <a:t>вимоги</a:t>
            </a:r>
            <a:r>
              <a:rPr lang="ru-RU" sz="1400" b="1" dirty="0"/>
              <a:t> при </a:t>
            </a:r>
            <a:r>
              <a:rPr lang="ru-RU" sz="1400" b="1" dirty="0" err="1"/>
              <a:t>проходженні</a:t>
            </a:r>
            <a:r>
              <a:rPr lang="ru-RU" sz="1400" b="1" dirty="0"/>
              <a:t> </a:t>
            </a:r>
            <a:r>
              <a:rPr lang="ru-RU" sz="1400" b="1" dirty="0" err="1"/>
              <a:t>сертифікації</a:t>
            </a:r>
            <a:r>
              <a:rPr lang="ru-RU" sz="1400" b="1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6254">
            <a:off x="113767" y="5179747"/>
            <a:ext cx="2667000" cy="12218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287" y="5085184"/>
            <a:ext cx="3168352" cy="1656184"/>
          </a:xfrm>
          <a:prstGeom prst="rect">
            <a:avLst/>
          </a:prstGeom>
        </p:spPr>
      </p:pic>
      <p:pic>
        <p:nvPicPr>
          <p:cNvPr id="6148" name="Picture 4" descr="ÐÐ°ÑÑÐ¸Ð½ÐºÐ¸ Ð¿Ð¾ Ð·Ð°Ð¿ÑÐ¾ÑÑ ÐºÐ¾Ð»ÑÑÐ½Ñ ÑÐ¼ÑÐ¶ÐºÐ¸ Ð½Ð° Ð·ÑÐ±Ð½Ð¸Ñ Ð¿Ð°ÑÑÐ°Ñ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40212"/>
            <a:ext cx="2108834" cy="1218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ÐÐ°ÑÑÐ¸Ð½ÐºÐ¸ Ð¿Ð¾ Ð·Ð°Ð¿ÑÐ¾ÑÑ ÐºÐ¾Ð»ÑÑÐ½Ñ ÑÐ¼ÑÐ¶ÐºÐ¸ Ð½Ð° Ð·ÑÐ±Ð½Ð¸Ñ Ð¿Ð°ÑÑÐ°Ñ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4" t="44224" r="67453" b="12381"/>
          <a:stretch/>
        </p:blipFill>
        <p:spPr bwMode="auto">
          <a:xfrm rot="4504810">
            <a:off x="7099533" y="4505051"/>
            <a:ext cx="1381125" cy="2495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150" name="Picture 6" descr="ÐÐ°ÑÑÐ¸Ð½ÐºÐ¸ Ð¿Ð¾ Ð·Ð°Ð¿ÑÐ¾ÑÑ ÐºÐ¾Ð»ÑÑÐ½Ñ ÑÐ¼ÑÐ¶ÐºÐ¸ Ð½Ð° ÐºÐ¾Ð»Ð³ÐµÐ¹ÑÑ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884439"/>
            <a:ext cx="2087681" cy="117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9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73274"/>
          </a:xfrm>
        </p:spPr>
        <p:txBody>
          <a:bodyPr>
            <a:normAutofit fontScale="90000"/>
          </a:bodyPr>
          <a:lstStyle/>
          <a:p>
            <a:r>
              <a:rPr lang="uk-UA" sz="4400" b="1" dirty="0">
                <a:effectLst/>
                <a:latin typeface="Times New Roman"/>
                <a:ea typeface="Calibri"/>
              </a:rPr>
              <a:t>Соціальне опитування учнів школи І – ІІІ ступенів №30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2032"/>
          </a:xfrm>
        </p:spPr>
        <p:txBody>
          <a:bodyPr>
            <a:normAutofit/>
          </a:bodyPr>
          <a:lstStyle/>
          <a:p>
            <a:pPr indent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600" dirty="0">
                <a:latin typeface="Times New Roman"/>
                <a:ea typeface="Calibri"/>
                <a:cs typeface="Times New Roman"/>
              </a:rPr>
              <a:t>Основною сукупністю мого опитування являються люди  віком 6-15 років. Кількість опитаних 200 учнів.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latin typeface="Times New Roman"/>
                <a:ea typeface="Calibri"/>
                <a:cs typeface="Times New Roman"/>
              </a:rPr>
              <a:t>Якою зубною пастою ви користуєтесь частіше всього?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latin typeface="Times New Roman"/>
                <a:ea typeface="Calibri"/>
                <a:cs typeface="Times New Roman"/>
              </a:rPr>
              <a:t>Чому ви обрали саме цю зубну пасту?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latin typeface="Times New Roman"/>
                <a:ea typeface="Calibri"/>
                <a:cs typeface="Times New Roman"/>
              </a:rPr>
              <a:t>Скільки разів на день ви чистите зуби?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uk-UA" sz="1600" dirty="0">
                <a:latin typeface="Times New Roman"/>
                <a:ea typeface="Calibri"/>
                <a:cs typeface="Times New Roman"/>
              </a:rPr>
              <a:t>Чи хотіли б ви виготовити свою власну зубну пасту?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uk-UA" sz="1600" dirty="0">
                <a:latin typeface="Times New Roman"/>
                <a:ea typeface="Calibri"/>
                <a:cs typeface="Times New Roman"/>
              </a:rPr>
              <a:t>Чи користувалися б ви цією пастою?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uk-UA" sz="1600" dirty="0">
                <a:latin typeface="Times New Roman"/>
                <a:ea typeface="Calibri"/>
                <a:cs typeface="Times New Roman"/>
              </a:rPr>
              <a:t>Як часто ви відвідуєте стоматолога?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66487"/>
              </p:ext>
            </p:extLst>
          </p:nvPr>
        </p:nvGraphicFramePr>
        <p:xfrm>
          <a:off x="1403648" y="3645024"/>
          <a:ext cx="6569209" cy="30561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3315"/>
                <a:gridCol w="4040440"/>
                <a:gridCol w="1435454"/>
              </a:tblGrid>
              <a:tr h="558862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Номер питання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Варіант відповіді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Кількість відповідей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0280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«</a:t>
                      </a:r>
                      <a:r>
                        <a:rPr lang="en-US" sz="1400" dirty="0" err="1">
                          <a:effectLst/>
                        </a:rPr>
                        <a:t>Sanino</a:t>
                      </a:r>
                      <a:r>
                        <a:rPr lang="uk-UA" sz="1400" dirty="0">
                          <a:effectLst/>
                        </a:rPr>
                        <a:t>»- 30 % , «</a:t>
                      </a:r>
                      <a:r>
                        <a:rPr lang="en-US" sz="1400" dirty="0">
                          <a:effectLst/>
                        </a:rPr>
                        <a:t>Blend</a:t>
                      </a:r>
                      <a:r>
                        <a:rPr lang="uk-UA" sz="1400" dirty="0">
                          <a:effectLst/>
                        </a:rPr>
                        <a:t>-</a:t>
                      </a:r>
                      <a:r>
                        <a:rPr lang="en-US" sz="1400" dirty="0">
                          <a:effectLst/>
                        </a:rPr>
                        <a:t>a</a:t>
                      </a:r>
                      <a:r>
                        <a:rPr lang="uk-UA" sz="1400" dirty="0">
                          <a:effectLst/>
                        </a:rPr>
                        <a:t>-</a:t>
                      </a:r>
                      <a:r>
                        <a:rPr lang="en-US" sz="1400" dirty="0">
                          <a:effectLst/>
                        </a:rPr>
                        <a:t>med</a:t>
                      </a:r>
                      <a:r>
                        <a:rPr lang="uk-UA" sz="1400" dirty="0">
                          <a:effectLst/>
                        </a:rPr>
                        <a:t>» - 20%, «</a:t>
                      </a:r>
                      <a:r>
                        <a:rPr lang="en-US" sz="1400" dirty="0">
                          <a:effectLst/>
                        </a:rPr>
                        <a:t>Colgate</a:t>
                      </a:r>
                      <a:r>
                        <a:rPr lang="uk-UA" sz="1400" dirty="0">
                          <a:effectLst/>
                        </a:rPr>
                        <a:t>» - 20%, «</a:t>
                      </a:r>
                      <a:r>
                        <a:rPr lang="en-US" sz="1400" dirty="0" err="1">
                          <a:effectLst/>
                        </a:rPr>
                        <a:t>Lacalut</a:t>
                      </a:r>
                      <a:r>
                        <a:rPr lang="uk-UA" sz="1400" dirty="0">
                          <a:effectLst/>
                        </a:rPr>
                        <a:t>» - 5%, «</a:t>
                      </a:r>
                      <a:r>
                        <a:rPr lang="uk-UA" sz="1400" dirty="0" err="1">
                          <a:effectLst/>
                        </a:rPr>
                        <a:t>Лесной</a:t>
                      </a:r>
                      <a:r>
                        <a:rPr lang="uk-UA" sz="1400" dirty="0">
                          <a:effectLst/>
                        </a:rPr>
                        <a:t> бальзам» - 10 %, «</a:t>
                      </a:r>
                      <a:r>
                        <a:rPr lang="en-US" sz="1400" dirty="0">
                          <a:effectLst/>
                        </a:rPr>
                        <a:t>Splat</a:t>
                      </a:r>
                      <a:r>
                        <a:rPr lang="uk-UA" sz="1400" dirty="0">
                          <a:effectLst/>
                        </a:rPr>
                        <a:t>» - 10 %, «Дитячий </a:t>
                      </a:r>
                      <a:r>
                        <a:rPr lang="uk-UA" sz="1400" dirty="0" err="1">
                          <a:effectLst/>
                        </a:rPr>
                        <a:t>жемчуг</a:t>
                      </a:r>
                      <a:r>
                        <a:rPr lang="uk-UA" sz="1400" dirty="0">
                          <a:effectLst/>
                        </a:rPr>
                        <a:t>»- 5%.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427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Цінова категорія - 100%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6854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20%- 2 рази на день; 75% - 1 раз на день; 5%- 1 раз на 2 дні, а то й менше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1713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4.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Так - 75%, ні - 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1713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5.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Так - 20%, ні - 80%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86854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6.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 раз на рік - 70%, 1 раз на 2 роки - 25%, рідше чим 1 раз на 3 роки – 5%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200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706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01266"/>
          </a:xfrm>
        </p:spPr>
        <p:txBody>
          <a:bodyPr/>
          <a:lstStyle/>
          <a:p>
            <a:pPr algn="ctr"/>
            <a:r>
              <a:rPr lang="uk-UA" b="1" dirty="0" smtClean="0"/>
              <a:t>Результат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970024"/>
          </a:xfrm>
        </p:spPr>
        <p:txBody>
          <a:bodyPr>
            <a:normAutofit fontScale="92500" lnSpcReduction="20000"/>
          </a:bodyPr>
          <a:lstStyle/>
          <a:p>
            <a:pPr indent="180340">
              <a:spcAft>
                <a:spcPts val="0"/>
              </a:spcAft>
            </a:pPr>
            <a:r>
              <a:rPr lang="uk-UA" sz="3200" dirty="0">
                <a:latin typeface="Times New Roman"/>
                <a:ea typeface="Calibri"/>
                <a:cs typeface="Times New Roman"/>
              </a:rPr>
              <a:t>На підставі отриманих даних я можу зробити такі підсумки: серед опитуваних нами  людей більшість учнів нашої школи користується такими зубними пастами як: «</a:t>
            </a:r>
            <a:r>
              <a:rPr lang="en-US" sz="3200" dirty="0" err="1">
                <a:latin typeface="Times New Roman"/>
                <a:ea typeface="Calibri"/>
                <a:cs typeface="Times New Roman"/>
              </a:rPr>
              <a:t>Sanino</a:t>
            </a:r>
            <a:r>
              <a:rPr lang="uk-UA" sz="3200" dirty="0">
                <a:latin typeface="Times New Roman"/>
                <a:ea typeface="Calibri"/>
                <a:cs typeface="Times New Roman"/>
              </a:rPr>
              <a:t>», «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Blend</a:t>
            </a:r>
            <a:r>
              <a:rPr lang="uk-UA" sz="3200" dirty="0">
                <a:latin typeface="Times New Roman"/>
                <a:ea typeface="Calibri"/>
                <a:cs typeface="Times New Roman"/>
              </a:rPr>
              <a:t>-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a</a:t>
            </a:r>
            <a:r>
              <a:rPr lang="uk-UA" sz="3200" dirty="0">
                <a:latin typeface="Times New Roman"/>
                <a:ea typeface="Calibri"/>
                <a:cs typeface="Times New Roman"/>
              </a:rPr>
              <a:t>-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med</a:t>
            </a:r>
            <a:r>
              <a:rPr lang="uk-UA" sz="3200" dirty="0">
                <a:latin typeface="Times New Roman"/>
                <a:ea typeface="Calibri"/>
                <a:cs typeface="Times New Roman"/>
              </a:rPr>
              <a:t>» «</a:t>
            </a:r>
            <a:r>
              <a:rPr lang="en-US" sz="3200" dirty="0">
                <a:latin typeface="Times New Roman"/>
                <a:ea typeface="Calibri"/>
                <a:cs typeface="Times New Roman"/>
              </a:rPr>
              <a:t>Colgate</a:t>
            </a:r>
            <a:r>
              <a:rPr lang="uk-UA" sz="3200" dirty="0">
                <a:latin typeface="Times New Roman"/>
                <a:ea typeface="Calibri"/>
                <a:cs typeface="Times New Roman"/>
              </a:rPr>
              <a:t>». Вибір зубної пасти на 100% залежить від ціни. 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indent="180340">
              <a:spcAft>
                <a:spcPts val="0"/>
              </a:spcAft>
            </a:pPr>
            <a:r>
              <a:rPr lang="uk-UA" sz="3200" dirty="0">
                <a:latin typeface="Times New Roman"/>
                <a:ea typeface="Calibri"/>
                <a:cs typeface="Times New Roman"/>
              </a:rPr>
              <a:t>Зробити корисну зубну пасту захотіли більше половини школи, а чистити такою зубною пастою зуби захотіли тільки 20%, так як вона не смачна. І більшість дітей та учнів, напевне, не тільки в нашій школі, а й поза межами не люблять або бояться відвідувати стоматолога.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594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85242"/>
          </a:xfrm>
        </p:spPr>
        <p:txBody>
          <a:bodyPr>
            <a:normAutofit fontScale="90000"/>
          </a:bodyPr>
          <a:lstStyle/>
          <a:p>
            <a:r>
              <a:rPr lang="uk-UA" sz="4400" b="1" dirty="0">
                <a:effectLst/>
                <a:latin typeface="Times New Roman"/>
                <a:ea typeface="Calibri"/>
              </a:rPr>
              <a:t>Дослід </a:t>
            </a:r>
            <a:r>
              <a:rPr lang="ru-RU" sz="4400" b="1" dirty="0">
                <a:effectLst/>
                <a:latin typeface="Times New Roman"/>
                <a:ea typeface="Calibri"/>
              </a:rPr>
              <a:t>№ 1.</a:t>
            </a:r>
            <a:r>
              <a:rPr lang="ru-RU" sz="4400" dirty="0">
                <a:effectLst/>
                <a:latin typeface="Times New Roman"/>
                <a:ea typeface="Calibri"/>
              </a:rPr>
              <a:t>  </a:t>
            </a:r>
            <a:r>
              <a:rPr lang="uk-UA" sz="4400" b="1" dirty="0" smtClean="0">
                <a:effectLst/>
                <a:latin typeface="Times New Roman"/>
                <a:ea typeface="Calibri"/>
              </a:rPr>
              <a:t>Зубна </a:t>
            </a:r>
            <a:r>
              <a:rPr lang="uk-UA" sz="4400" b="1" dirty="0">
                <a:effectLst/>
                <a:latin typeface="Times New Roman"/>
                <a:ea typeface="Calibri"/>
              </a:rPr>
              <a:t>паста в домашніх умовах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5805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9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Для виготовлення зубної пасти мені знадобилося:</a:t>
            </a:r>
            <a:endParaRPr lang="uk-UA" sz="1900" b="1" dirty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900" dirty="0" smtClean="0">
                <a:latin typeface="Times New Roman"/>
                <a:ea typeface="Calibri"/>
                <a:cs typeface="Times New Roman"/>
              </a:rPr>
              <a:t>1</a:t>
            </a:r>
            <a:r>
              <a:rPr lang="uk-UA" sz="1900" dirty="0">
                <a:latin typeface="Times New Roman"/>
                <a:ea typeface="Calibri"/>
                <a:cs typeface="Times New Roman"/>
              </a:rPr>
              <a:t>. Я насипав 1 </a:t>
            </a:r>
            <a:r>
              <a:rPr lang="uk-UA" sz="1900" dirty="0" err="1">
                <a:latin typeface="Times New Roman"/>
                <a:ea typeface="Calibri"/>
                <a:cs typeface="Times New Roman"/>
              </a:rPr>
              <a:t>ч.л</a:t>
            </a:r>
            <a:r>
              <a:rPr lang="uk-UA" sz="1900" dirty="0">
                <a:latin typeface="Times New Roman"/>
                <a:ea typeface="Calibri"/>
                <a:cs typeface="Times New Roman"/>
              </a:rPr>
              <a:t>. харчової соди.</a:t>
            </a:r>
            <a:endParaRPr lang="ru-RU" sz="1900" dirty="0">
              <a:latin typeface="Calibri"/>
              <a:ea typeface="Calibri"/>
              <a:cs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900" dirty="0">
                <a:latin typeface="Times New Roman"/>
                <a:ea typeface="Calibri"/>
                <a:cs typeface="Times New Roman"/>
              </a:rPr>
              <a:t>2. Додав чверть </a:t>
            </a:r>
            <a:r>
              <a:rPr lang="uk-UA" sz="1900" dirty="0" err="1">
                <a:latin typeface="Times New Roman"/>
                <a:ea typeface="Calibri"/>
                <a:cs typeface="Times New Roman"/>
              </a:rPr>
              <a:t>ст.л</a:t>
            </a:r>
            <a:r>
              <a:rPr lang="uk-UA" sz="1900" dirty="0">
                <a:latin typeface="Times New Roman"/>
                <a:ea typeface="Calibri"/>
                <a:cs typeface="Times New Roman"/>
              </a:rPr>
              <a:t>. дрібної солі.</a:t>
            </a:r>
            <a:endParaRPr lang="ru-RU" sz="1900" dirty="0">
              <a:latin typeface="Calibri"/>
              <a:ea typeface="Calibri"/>
              <a:cs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900" dirty="0">
                <a:latin typeface="Times New Roman"/>
                <a:ea typeface="Calibri"/>
                <a:cs typeface="Times New Roman"/>
              </a:rPr>
              <a:t>3.  1ч.л. води.</a:t>
            </a:r>
            <a:endParaRPr lang="ru-RU" sz="1900" dirty="0">
              <a:latin typeface="Calibri"/>
              <a:ea typeface="Calibri"/>
              <a:cs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900" dirty="0">
                <a:latin typeface="Times New Roman"/>
                <a:ea typeface="Calibri"/>
                <a:cs typeface="Times New Roman"/>
              </a:rPr>
              <a:t>4.  2 краплі ефірного масла.</a:t>
            </a:r>
            <a:endParaRPr lang="ru-RU" sz="1900" dirty="0">
              <a:latin typeface="Calibri"/>
              <a:ea typeface="Calibri"/>
              <a:cs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900" dirty="0">
                <a:latin typeface="Times New Roman"/>
                <a:ea typeface="Calibri"/>
                <a:cs typeface="Times New Roman"/>
              </a:rPr>
              <a:t>5. Добре перемішав.</a:t>
            </a:r>
            <a:endParaRPr lang="ru-RU" sz="1900" dirty="0">
              <a:latin typeface="Calibri"/>
              <a:ea typeface="Calibri"/>
              <a:cs typeface="Times New Roman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900" dirty="0">
                <a:latin typeface="Times New Roman"/>
                <a:ea typeface="Calibri"/>
                <a:cs typeface="Times New Roman"/>
              </a:rPr>
              <a:t>6. Почистив зуби.</a:t>
            </a:r>
            <a:endParaRPr lang="ru-RU" sz="1900" dirty="0">
              <a:latin typeface="Calibri"/>
              <a:ea typeface="Calibri"/>
              <a:cs typeface="Times New Roman"/>
            </a:endParaRPr>
          </a:p>
          <a:p>
            <a:pPr indent="0">
              <a:spcAft>
                <a:spcPts val="0"/>
              </a:spcAft>
              <a:buNone/>
            </a:pPr>
            <a:r>
              <a:rPr lang="uk-UA" sz="18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Висновок.</a:t>
            </a:r>
            <a:r>
              <a:rPr lang="uk-UA" sz="1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1800" dirty="0">
                <a:latin typeface="Times New Roman"/>
                <a:ea typeface="Calibri"/>
                <a:cs typeface="Times New Roman"/>
              </a:rPr>
              <a:t>У такій пасті відсутні штучні добавки, що робить її більш корисною. Таку зубну пасту можна приготувати в домашніх умовах, можна замінити покупні зубні пасти, зекономити гроші.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085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indent="180340">
              <a:spcAft>
                <a:spcPts val="0"/>
              </a:spcAft>
            </a:pPr>
            <a:r>
              <a:rPr lang="uk-UA" sz="4400" b="1" dirty="0" smtClean="0"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uk-UA" sz="4400" b="1" dirty="0" smtClean="0">
                <a:effectLst/>
                <a:latin typeface="Times New Roman"/>
                <a:ea typeface="Calibri"/>
                <a:cs typeface="Times New Roman"/>
              </a:rPr>
            </a:br>
            <a:r>
              <a:rPr lang="uk-UA" sz="4400" b="1" dirty="0" smtClean="0">
                <a:effectLst/>
                <a:latin typeface="Times New Roman"/>
                <a:ea typeface="Calibri"/>
                <a:cs typeface="Times New Roman"/>
              </a:rPr>
              <a:t>Дослід </a:t>
            </a:r>
            <a:r>
              <a:rPr lang="uk-UA" sz="4400" b="1" dirty="0">
                <a:effectLst/>
                <a:latin typeface="Times New Roman"/>
                <a:ea typeface="Calibri"/>
                <a:cs typeface="Times New Roman"/>
              </a:rPr>
              <a:t>№2. Вплив кислот на зубну емаль</a:t>
            </a:r>
            <a:r>
              <a:rPr lang="ru-RU" sz="36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1026" name="Picture 2" descr="E:\проект 2018-2019\проект 2018-2019\дом експерим\20181001_15331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2441" y="2107919"/>
            <a:ext cx="2104760" cy="157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проект 2018-2019\проект 2018-2019\дом експерим\20181002_1528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36044" y="1912534"/>
            <a:ext cx="2091384" cy="153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проект 2018-2019\проект 2018-2019\дом експерим\20181002_1530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983373" y="1915620"/>
            <a:ext cx="2091383" cy="156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проект 2018-2019\проект 2018-2019\дом експерим\20181002_21115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7043076" y="2038043"/>
            <a:ext cx="2121820" cy="159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проект 2018-2019\проект 2018-2019\дом експерим\20181021_12345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14272" y="4432030"/>
            <a:ext cx="2091069" cy="156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E:\проект 2018-2019\проект 2018-2019\дом експерим\20181021_12351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67746" y="4444358"/>
            <a:ext cx="2145200" cy="160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:\проект 2018-2019\проект 2018-2019\дом експерим\20181021_12362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04114" y="4378142"/>
            <a:ext cx="2112235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157379"/>
              </p:ext>
            </p:extLst>
          </p:nvPr>
        </p:nvGraphicFramePr>
        <p:xfrm>
          <a:off x="3917950" y="3187700"/>
          <a:ext cx="13065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Объект упаковщика для оболочки" showAsIcon="1" r:id="rId10" imgW="1305720" imgH="482400" progId="Package">
                  <p:embed/>
                </p:oleObj>
              </mc:Choice>
              <mc:Fallback>
                <p:oleObj name="Объект упаковщика для оболочки" showAsIcon="1" r:id="rId10" imgW="1305720" imgH="4824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17950" y="3187700"/>
                        <a:ext cx="1306513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300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indent="180340">
              <a:spcAft>
                <a:spcPts val="0"/>
              </a:spcAft>
            </a:pPr>
            <a:r>
              <a:rPr lang="uk-UA" sz="4400" b="1" dirty="0">
                <a:effectLst/>
                <a:latin typeface="Times New Roman"/>
                <a:ea typeface="Calibri"/>
                <a:cs typeface="Times New Roman"/>
              </a:rPr>
              <a:t>Дослід №3 Чи може зубна паста зміцнити яєчну шкаралупу?</a:t>
            </a:r>
            <a:r>
              <a:rPr lang="ru-RU" sz="36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420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indent="180340">
              <a:spcAft>
                <a:spcPts val="0"/>
              </a:spcAft>
            </a:pPr>
            <a:r>
              <a:rPr lang="uk-UA" sz="3200" b="1" dirty="0">
                <a:effectLst/>
                <a:latin typeface="Times New Roman"/>
                <a:ea typeface="Calibri"/>
                <a:cs typeface="Times New Roman"/>
              </a:rPr>
              <a:t>Дослід №4 Другу частину практичної роботи я провів в лабораторії.</a:t>
            </a:r>
            <a:r>
              <a:rPr lang="ru-RU" sz="32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effectLst/>
                <a:latin typeface="Calibri"/>
                <a:ea typeface="Calibri"/>
                <a:cs typeface="Times New Roman"/>
              </a:rPr>
            </a:br>
            <a:endParaRPr lang="ru-RU" sz="3200" dirty="0"/>
          </a:p>
        </p:txBody>
      </p:sp>
      <p:pic>
        <p:nvPicPr>
          <p:cNvPr id="2050" name="Picture 2" descr="E:\проект 2018-2019\проект 2018-2019\дом експерим\20181017_1044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12390">
            <a:off x="4399150" y="2117369"/>
            <a:ext cx="4130377" cy="3097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проект 2018-2019\проект 2018-2019\дом експерим\20181017_1044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26114">
            <a:off x="455204" y="2002610"/>
            <a:ext cx="4068803" cy="305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84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69218"/>
          </a:xfrm>
        </p:spPr>
        <p:txBody>
          <a:bodyPr>
            <a:normAutofit fontScale="90000"/>
          </a:bodyPr>
          <a:lstStyle/>
          <a:p>
            <a:pPr marL="448056" lvl="0" algn="ctr">
              <a:spcBef>
                <a:spcPct val="20000"/>
              </a:spcBef>
            </a:pPr>
            <a:r>
              <a:rPr lang="uk-UA" sz="3300" b="1" dirty="0" smtClean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uk-UA" sz="3300" b="1" dirty="0" smtClean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uk-UA" sz="33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Цікаві </a:t>
            </a:r>
            <a:r>
              <a:rPr lang="uk-UA" sz="3300" b="1" dirty="0">
                <a:ln>
                  <a:noFill/>
                </a:ln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факти і відкриття.</a:t>
            </a:r>
            <a:r>
              <a:rPr lang="ru-RU" sz="240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546088"/>
          </a:xfrm>
        </p:spPr>
        <p:txBody>
          <a:bodyPr>
            <a:normAutofit fontScale="92500" lnSpcReduction="10000"/>
          </a:bodyPr>
          <a:lstStyle/>
          <a:p>
            <a:pPr indent="180340">
              <a:spcAft>
                <a:spcPts val="0"/>
              </a:spcAft>
            </a:pPr>
            <a:r>
              <a:rPr lang="uk-UA" sz="3200" dirty="0" smtClean="0">
                <a:latin typeface="Times New Roman"/>
                <a:ea typeface="Calibri"/>
                <a:cs typeface="Times New Roman"/>
              </a:rPr>
              <a:t>1</a:t>
            </a:r>
            <a:r>
              <a:rPr lang="uk-UA" sz="3200" dirty="0">
                <a:latin typeface="Times New Roman"/>
                <a:ea typeface="Calibri"/>
                <a:cs typeface="Times New Roman"/>
              </a:rPr>
              <a:t>. У першої людини Адама було 30 зубів.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indent="180340">
              <a:spcAft>
                <a:spcPts val="0"/>
              </a:spcAft>
            </a:pPr>
            <a:r>
              <a:rPr lang="uk-UA" sz="3200" dirty="0">
                <a:latin typeface="Times New Roman"/>
                <a:ea typeface="Calibri"/>
                <a:cs typeface="Times New Roman"/>
              </a:rPr>
              <a:t>2. У равлика близько 25000 зубів.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indent="180340">
              <a:spcAft>
                <a:spcPts val="0"/>
              </a:spcAft>
            </a:pPr>
            <a:r>
              <a:rPr lang="uk-UA" sz="3200" dirty="0">
                <a:latin typeface="Times New Roman"/>
                <a:ea typeface="Calibri"/>
                <a:cs typeface="Times New Roman"/>
              </a:rPr>
              <a:t>3. 99% всього кальцію в організмі міститься в зубах.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indent="180340">
              <a:spcAft>
                <a:spcPts val="0"/>
              </a:spcAft>
            </a:pPr>
            <a:r>
              <a:rPr lang="uk-UA" sz="3200" dirty="0">
                <a:latin typeface="Times New Roman"/>
                <a:ea typeface="Calibri"/>
                <a:cs typeface="Times New Roman"/>
              </a:rPr>
              <a:t>4. Найнебезпечніший спорт для зубів - хокей.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indent="180340">
              <a:spcAft>
                <a:spcPts val="0"/>
              </a:spcAft>
            </a:pPr>
            <a:r>
              <a:rPr lang="uk-UA" sz="3200" dirty="0">
                <a:latin typeface="Times New Roman"/>
                <a:ea typeface="Calibri"/>
                <a:cs typeface="Times New Roman"/>
              </a:rPr>
              <a:t>5. Аптекар </a:t>
            </a:r>
            <a:r>
              <a:rPr lang="uk-UA" sz="3200" dirty="0" err="1">
                <a:latin typeface="Times New Roman"/>
                <a:ea typeface="Calibri"/>
                <a:cs typeface="Times New Roman"/>
              </a:rPr>
              <a:t>Колгейт</a:t>
            </a:r>
            <a:r>
              <a:rPr lang="uk-UA" sz="3200" dirty="0">
                <a:latin typeface="Times New Roman"/>
                <a:ea typeface="Calibri"/>
                <a:cs typeface="Times New Roman"/>
              </a:rPr>
              <a:t> придумав порошок-пасту і почав виробляти її в тюбиках.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indent="180340">
              <a:spcAft>
                <a:spcPts val="0"/>
              </a:spcAft>
            </a:pPr>
            <a:r>
              <a:rPr lang="uk-UA" sz="3200" dirty="0">
                <a:latin typeface="Times New Roman"/>
                <a:ea typeface="Calibri"/>
                <a:cs typeface="Times New Roman"/>
              </a:rPr>
              <a:t>6. Зубні порошки робили з яєчної шкаралупи, трав, меду, мінералів, ароматичних </a:t>
            </a:r>
            <a:r>
              <a:rPr lang="uk-UA" sz="3200" dirty="0" err="1">
                <a:latin typeface="Times New Roman"/>
                <a:ea typeface="Calibri"/>
                <a:cs typeface="Times New Roman"/>
              </a:rPr>
              <a:t>масел</a:t>
            </a:r>
            <a:r>
              <a:rPr lang="uk-UA" sz="3200" dirty="0">
                <a:latin typeface="Times New Roman"/>
                <a:ea typeface="Calibri"/>
                <a:cs typeface="Times New Roman"/>
              </a:rPr>
              <a:t>, Темзи.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594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621902"/>
          </a:xfrm>
        </p:spPr>
        <p:txBody>
          <a:bodyPr/>
          <a:lstStyle/>
          <a:p>
            <a:r>
              <a:rPr lang="uk-UA" dirty="0" smtClean="0"/>
              <a:t>Вибір правильної зубної пасти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517232"/>
          </a:xfrm>
        </p:spPr>
        <p:txBody>
          <a:bodyPr>
            <a:normAutofit/>
          </a:bodyPr>
          <a:lstStyle/>
          <a:p>
            <a:r>
              <a:rPr lang="ru-RU" sz="2000" dirty="0" err="1" smtClean="0"/>
              <a:t>Засоби</a:t>
            </a:r>
            <a:r>
              <a:rPr lang="ru-RU" sz="2000" dirty="0" smtClean="0"/>
              <a:t> </a:t>
            </a:r>
            <a:r>
              <a:rPr lang="ru-RU" sz="2000" dirty="0"/>
              <a:t>для чистки </a:t>
            </a:r>
            <a:r>
              <a:rPr lang="ru-RU" sz="2000" dirty="0" err="1"/>
              <a:t>зубів</a:t>
            </a:r>
            <a:r>
              <a:rPr lang="ru-RU" sz="2000" dirty="0"/>
              <a:t> </a:t>
            </a:r>
            <a:r>
              <a:rPr lang="ru-RU" sz="2000" dirty="0" err="1"/>
              <a:t>випускаються</a:t>
            </a:r>
            <a:r>
              <a:rPr lang="ru-RU" sz="2000" dirty="0"/>
              <a:t> у </a:t>
            </a:r>
            <a:r>
              <a:rPr lang="ru-RU" sz="2000" dirty="0" err="1"/>
              <a:t>вигляді</a:t>
            </a:r>
            <a:r>
              <a:rPr lang="ru-RU" sz="2000" dirty="0"/>
              <a:t> пасти, гелю </a:t>
            </a:r>
            <a:r>
              <a:rPr lang="ru-RU" sz="2000" dirty="0" err="1"/>
              <a:t>або</a:t>
            </a:r>
            <a:r>
              <a:rPr lang="ru-RU" sz="2000" dirty="0"/>
              <a:t> в </a:t>
            </a:r>
            <a:r>
              <a:rPr lang="ru-RU" sz="2000" dirty="0" err="1" smtClean="0"/>
              <a:t>порошкової</a:t>
            </a:r>
            <a:r>
              <a:rPr lang="ru-RU" sz="2000" dirty="0" smtClean="0"/>
              <a:t> </a:t>
            </a:r>
            <a:r>
              <a:rPr lang="ru-RU" sz="2000" dirty="0" err="1" smtClean="0"/>
              <a:t>формі</a:t>
            </a:r>
            <a:r>
              <a:rPr lang="ru-RU" sz="2000" dirty="0"/>
              <a:t>. </a:t>
            </a:r>
            <a:r>
              <a:rPr lang="ru-RU" sz="2000" dirty="0" err="1"/>
              <a:t>Незважаючи</a:t>
            </a:r>
            <a:r>
              <a:rPr lang="ru-RU" sz="2000" dirty="0"/>
              <a:t> на </a:t>
            </a:r>
            <a:r>
              <a:rPr lang="ru-RU" sz="2000" dirty="0" err="1"/>
              <a:t>різноманіття</a:t>
            </a:r>
            <a:r>
              <a:rPr lang="ru-RU" sz="2000" dirty="0"/>
              <a:t> </a:t>
            </a:r>
            <a:r>
              <a:rPr lang="ru-RU" sz="2000" dirty="0" err="1"/>
              <a:t>існуючих</a:t>
            </a:r>
            <a:r>
              <a:rPr lang="ru-RU" sz="2000" dirty="0"/>
              <a:t> </a:t>
            </a:r>
            <a:r>
              <a:rPr lang="ru-RU" sz="2000" dirty="0" err="1"/>
              <a:t>зубних</a:t>
            </a:r>
            <a:r>
              <a:rPr lang="ru-RU" sz="2000" dirty="0"/>
              <a:t> паст, є </a:t>
            </a:r>
            <a:r>
              <a:rPr lang="ru-RU" sz="2000" dirty="0" err="1"/>
              <a:t>деякі</a:t>
            </a:r>
            <a:r>
              <a:rPr lang="ru-RU" sz="2000" dirty="0"/>
              <a:t> </a:t>
            </a:r>
            <a:r>
              <a:rPr lang="ru-RU" sz="2000" dirty="0" err="1" smtClean="0"/>
              <a:t>компоненти,загальні</a:t>
            </a:r>
            <a:r>
              <a:rPr lang="ru-RU" sz="2000" dirty="0" smtClean="0"/>
              <a:t> </a:t>
            </a:r>
            <a:r>
              <a:rPr lang="ru-RU" sz="2000" dirty="0"/>
              <a:t>для </a:t>
            </a:r>
            <a:r>
              <a:rPr lang="ru-RU" sz="2000" dirty="0" err="1"/>
              <a:t>більшості</a:t>
            </a:r>
            <a:r>
              <a:rPr lang="ru-RU" sz="2000" dirty="0"/>
              <a:t> </a:t>
            </a:r>
            <a:r>
              <a:rPr lang="ru-RU" sz="2000" dirty="0" err="1"/>
              <a:t>варіантів</a:t>
            </a:r>
            <a:r>
              <a:rPr lang="ru-RU" sz="2000" dirty="0"/>
              <a:t>.</a:t>
            </a:r>
          </a:p>
          <a:p>
            <a:r>
              <a:rPr lang="ru-RU" sz="2000" dirty="0" smtClean="0"/>
              <a:t> </a:t>
            </a:r>
            <a:r>
              <a:rPr lang="ru-RU" sz="2000" dirty="0" err="1"/>
              <a:t>Абразивні</a:t>
            </a:r>
            <a:r>
              <a:rPr lang="ru-RU" sz="2000" dirty="0"/>
              <a:t> </a:t>
            </a:r>
            <a:r>
              <a:rPr lang="ru-RU" sz="2000" dirty="0" err="1"/>
              <a:t>агенти</a:t>
            </a:r>
            <a:r>
              <a:rPr lang="ru-RU" sz="2000" dirty="0"/>
              <a:t>. </a:t>
            </a:r>
            <a:r>
              <a:rPr lang="ru-RU" sz="2000" dirty="0" err="1"/>
              <a:t>Зіскоблючі</a:t>
            </a:r>
            <a:r>
              <a:rPr lang="ru-RU" sz="2000" dirty="0"/>
              <a:t> </a:t>
            </a:r>
            <a:r>
              <a:rPr lang="ru-RU" sz="2000" dirty="0" err="1"/>
              <a:t>матеріали</a:t>
            </a:r>
            <a:r>
              <a:rPr lang="ru-RU" sz="2000" dirty="0"/>
              <a:t>, </a:t>
            </a:r>
            <a:r>
              <a:rPr lang="ru-RU" sz="2000" dirty="0" err="1"/>
              <a:t>такі</a:t>
            </a:r>
            <a:r>
              <a:rPr lang="ru-RU" sz="2000" dirty="0"/>
              <a:t> як карбонат </a:t>
            </a:r>
            <a:r>
              <a:rPr lang="ru-RU" sz="2000" dirty="0" err="1"/>
              <a:t>кальцію</a:t>
            </a:r>
            <a:r>
              <a:rPr lang="ru-RU" sz="2000" dirty="0"/>
              <a:t> </a:t>
            </a:r>
            <a:r>
              <a:rPr lang="ru-RU" sz="2000" dirty="0" smtClean="0"/>
              <a:t>і </a:t>
            </a:r>
            <a:r>
              <a:rPr lang="ru-RU" sz="2000" dirty="0" err="1" smtClean="0"/>
              <a:t>силікати,допомагають</a:t>
            </a:r>
            <a:r>
              <a:rPr lang="ru-RU" sz="2000" dirty="0" smtClean="0"/>
              <a:t> </a:t>
            </a:r>
            <a:r>
              <a:rPr lang="ru-RU" sz="2000" dirty="0" err="1"/>
              <a:t>видаляти</a:t>
            </a:r>
            <a:r>
              <a:rPr lang="ru-RU" sz="2000" dirty="0"/>
              <a:t> </a:t>
            </a:r>
            <a:r>
              <a:rPr lang="ru-RU" sz="2000" dirty="0" err="1"/>
              <a:t>їжу</a:t>
            </a:r>
            <a:r>
              <a:rPr lang="ru-RU" sz="2000" dirty="0"/>
              <a:t>, </a:t>
            </a:r>
            <a:r>
              <a:rPr lang="ru-RU" sz="2000" dirty="0" err="1"/>
              <a:t>бактерії</a:t>
            </a:r>
            <a:r>
              <a:rPr lang="ru-RU" sz="2000" dirty="0"/>
              <a:t> і </a:t>
            </a:r>
            <a:r>
              <a:rPr lang="ru-RU" sz="2000" dirty="0" err="1"/>
              <a:t>деяке</a:t>
            </a:r>
            <a:r>
              <a:rPr lang="ru-RU" sz="2000" dirty="0"/>
              <a:t> </a:t>
            </a:r>
            <a:r>
              <a:rPr lang="ru-RU" sz="2000" dirty="0" err="1"/>
              <a:t>забарвлення</a:t>
            </a:r>
            <a:r>
              <a:rPr lang="ru-RU" sz="2000" dirty="0"/>
              <a:t> з ваших </a:t>
            </a:r>
            <a:r>
              <a:rPr lang="ru-RU" sz="2000" dirty="0" err="1"/>
              <a:t>зубів</a:t>
            </a:r>
            <a:r>
              <a:rPr lang="ru-RU" sz="2000" dirty="0"/>
              <a:t>.</a:t>
            </a:r>
          </a:p>
          <a:p>
            <a:r>
              <a:rPr lang="ru-RU" sz="2000" dirty="0" err="1" smtClean="0"/>
              <a:t>Ароматизатори</a:t>
            </a:r>
            <a:r>
              <a:rPr lang="ru-RU" sz="2000" dirty="0"/>
              <a:t>. </a:t>
            </a:r>
            <a:r>
              <a:rPr lang="ru-RU" sz="2000" dirty="0" err="1"/>
              <a:t>Штучні</a:t>
            </a:r>
            <a:r>
              <a:rPr lang="ru-RU" sz="2000" dirty="0"/>
              <a:t> </a:t>
            </a:r>
            <a:r>
              <a:rPr lang="ru-RU" sz="2000" dirty="0" err="1"/>
              <a:t>підсолоджуючі</a:t>
            </a:r>
            <a:r>
              <a:rPr lang="ru-RU" sz="2000" dirty="0"/>
              <a:t> </a:t>
            </a:r>
            <a:r>
              <a:rPr lang="ru-RU" sz="2000" dirty="0" err="1"/>
              <a:t>речовини</a:t>
            </a:r>
            <a:r>
              <a:rPr lang="ru-RU" sz="2000" dirty="0"/>
              <a:t>, </a:t>
            </a:r>
            <a:r>
              <a:rPr lang="ru-RU" sz="2000" dirty="0" err="1"/>
              <a:t>наприклад</a:t>
            </a:r>
            <a:r>
              <a:rPr lang="ru-RU" sz="2000" dirty="0"/>
              <a:t> сахарин, </a:t>
            </a:r>
            <a:r>
              <a:rPr lang="ru-RU" sz="2000" dirty="0" smtClean="0"/>
              <a:t>часто </a:t>
            </a:r>
            <a:r>
              <a:rPr lang="ru-RU" sz="2000" dirty="0" err="1" smtClean="0"/>
              <a:t>додаються</a:t>
            </a:r>
            <a:r>
              <a:rPr lang="ru-RU" sz="2000" dirty="0" smtClean="0"/>
              <a:t> </a:t>
            </a:r>
            <a:r>
              <a:rPr lang="ru-RU" sz="2000" dirty="0"/>
              <a:t>до </a:t>
            </a:r>
            <a:r>
              <a:rPr lang="ru-RU" sz="2000" dirty="0" err="1"/>
              <a:t>зубної</a:t>
            </a:r>
            <a:r>
              <a:rPr lang="ru-RU" sz="2000" dirty="0"/>
              <a:t> пасти, </a:t>
            </a:r>
            <a:r>
              <a:rPr lang="ru-RU" sz="2000" dirty="0" err="1"/>
              <a:t>щоб</a:t>
            </a:r>
            <a:r>
              <a:rPr lang="ru-RU" sz="2000" dirty="0"/>
              <a:t> </a:t>
            </a:r>
            <a:r>
              <a:rPr lang="ru-RU" sz="2000" dirty="0" err="1"/>
              <a:t>зробити</a:t>
            </a:r>
            <a:r>
              <a:rPr lang="ru-RU" sz="2000" dirty="0"/>
              <a:t> </a:t>
            </a:r>
            <a:r>
              <a:rPr lang="ru-RU" sz="2000" dirty="0" err="1"/>
              <a:t>їх</a:t>
            </a:r>
            <a:r>
              <a:rPr lang="ru-RU" sz="2000" dirty="0"/>
              <a:t> смак </a:t>
            </a:r>
            <a:r>
              <a:rPr lang="ru-RU" sz="2000" dirty="0" err="1"/>
              <a:t>краще</a:t>
            </a:r>
            <a:r>
              <a:rPr lang="ru-RU" sz="2000" dirty="0"/>
              <a:t>. У той час як ми </a:t>
            </a:r>
            <a:r>
              <a:rPr lang="ru-RU" sz="2000" dirty="0" err="1" smtClean="0"/>
              <a:t>звикли</a:t>
            </a:r>
            <a:r>
              <a:rPr lang="ru-RU" sz="2000" dirty="0" smtClean="0"/>
              <a:t> до </a:t>
            </a:r>
            <a:r>
              <a:rPr lang="ru-RU" sz="2000" dirty="0" err="1"/>
              <a:t>м’ятного</a:t>
            </a:r>
            <a:r>
              <a:rPr lang="ru-RU" sz="2000" dirty="0"/>
              <a:t> запаху </a:t>
            </a:r>
            <a:r>
              <a:rPr lang="ru-RU" sz="2000" dirty="0" err="1"/>
              <a:t>зубної</a:t>
            </a:r>
            <a:r>
              <a:rPr lang="ru-RU" sz="2000" dirty="0"/>
              <a:t> пасти, є </a:t>
            </a:r>
            <a:r>
              <a:rPr lang="ru-RU" sz="2000" dirty="0" err="1"/>
              <a:t>безліч</a:t>
            </a:r>
            <a:r>
              <a:rPr lang="ru-RU" sz="2000" dirty="0"/>
              <a:t> </a:t>
            </a:r>
            <a:r>
              <a:rPr lang="ru-RU" sz="2000" dirty="0" err="1"/>
              <a:t>інших</a:t>
            </a:r>
            <a:r>
              <a:rPr lang="ru-RU" sz="2000" dirty="0"/>
              <a:t> </a:t>
            </a:r>
            <a:r>
              <a:rPr lang="ru-RU" sz="2000" dirty="0" err="1"/>
              <a:t>ароматів</a:t>
            </a:r>
            <a:r>
              <a:rPr lang="ru-RU" sz="2000" dirty="0"/>
              <a:t>, </a:t>
            </a:r>
            <a:r>
              <a:rPr lang="ru-RU" sz="2000" dirty="0" err="1"/>
              <a:t>включаючи</a:t>
            </a:r>
            <a:r>
              <a:rPr lang="ru-RU" sz="2000" dirty="0"/>
              <a:t> </a:t>
            </a:r>
            <a:r>
              <a:rPr lang="ru-RU" sz="2000" dirty="0" err="1" smtClean="0"/>
              <a:t>корицю</a:t>
            </a:r>
            <a:r>
              <a:rPr lang="ru-RU" sz="2000" dirty="0" smtClean="0"/>
              <a:t>, лимон-лайм </a:t>
            </a:r>
            <a:r>
              <a:rPr lang="ru-RU" sz="2000" dirty="0"/>
              <a:t>і </a:t>
            </a:r>
            <a:r>
              <a:rPr lang="ru-RU" sz="2000" dirty="0" err="1"/>
              <a:t>навіть</a:t>
            </a:r>
            <a:r>
              <a:rPr lang="ru-RU" sz="2000" dirty="0"/>
              <a:t> </a:t>
            </a:r>
            <a:r>
              <a:rPr lang="ru-RU" sz="2000" dirty="0" err="1"/>
              <a:t>жувальну</a:t>
            </a:r>
            <a:r>
              <a:rPr lang="ru-RU" sz="2000" dirty="0"/>
              <a:t> </a:t>
            </a:r>
            <a:r>
              <a:rPr lang="ru-RU" sz="2000" dirty="0" err="1"/>
              <a:t>гумку</a:t>
            </a:r>
            <a:r>
              <a:rPr lang="ru-RU" sz="2000" dirty="0"/>
              <a:t> (для </a:t>
            </a:r>
            <a:r>
              <a:rPr lang="ru-RU" sz="2000" dirty="0" err="1"/>
              <a:t>дітей</a:t>
            </a:r>
            <a:r>
              <a:rPr lang="ru-RU" sz="2000" dirty="0"/>
              <a:t> – </a:t>
            </a:r>
            <a:r>
              <a:rPr lang="ru-RU" sz="2000" dirty="0" err="1"/>
              <a:t>або</a:t>
            </a:r>
            <a:r>
              <a:rPr lang="ru-RU" sz="2000" dirty="0"/>
              <a:t> </a:t>
            </a:r>
            <a:r>
              <a:rPr lang="ru-RU" sz="2000" dirty="0" err="1"/>
              <a:t>дітей</a:t>
            </a:r>
            <a:r>
              <a:rPr lang="ru-RU" sz="2000" dirty="0"/>
              <a:t> «в </a:t>
            </a:r>
            <a:r>
              <a:rPr lang="ru-RU" sz="2000" dirty="0" err="1"/>
              <a:t>глибині</a:t>
            </a:r>
            <a:r>
              <a:rPr lang="ru-RU" sz="2000" dirty="0"/>
              <a:t> </a:t>
            </a:r>
            <a:r>
              <a:rPr lang="ru-RU" sz="2000" dirty="0" err="1"/>
              <a:t>душі</a:t>
            </a:r>
            <a:r>
              <a:rPr lang="ru-RU" sz="2000" dirty="0"/>
              <a:t>»).</a:t>
            </a:r>
          </a:p>
          <a:p>
            <a:r>
              <a:rPr lang="ru-RU" sz="2000" dirty="0" smtClean="0"/>
              <a:t> </a:t>
            </a:r>
            <a:r>
              <a:rPr lang="ru-RU" sz="2000" dirty="0" err="1"/>
              <a:t>Зволожувачі</a:t>
            </a:r>
            <a:r>
              <a:rPr lang="ru-RU" sz="2000" dirty="0"/>
              <a:t>. Паста і гель часто </a:t>
            </a:r>
            <a:r>
              <a:rPr lang="ru-RU" sz="2000" dirty="0" err="1"/>
              <a:t>містять</a:t>
            </a:r>
            <a:r>
              <a:rPr lang="ru-RU" sz="2000" dirty="0"/>
              <a:t> </a:t>
            </a:r>
            <a:r>
              <a:rPr lang="ru-RU" sz="2000" dirty="0" err="1"/>
              <a:t>такі</a:t>
            </a:r>
            <a:r>
              <a:rPr lang="ru-RU" sz="2000" dirty="0"/>
              <a:t> </a:t>
            </a:r>
            <a:r>
              <a:rPr lang="ru-RU" sz="2000" dirty="0" err="1"/>
              <a:t>речовини</a:t>
            </a:r>
            <a:r>
              <a:rPr lang="ru-RU" sz="2000" dirty="0"/>
              <a:t>, як </a:t>
            </a:r>
            <a:r>
              <a:rPr lang="ru-RU" sz="2000" dirty="0" err="1"/>
              <a:t>гліцерин</a:t>
            </a:r>
            <a:r>
              <a:rPr lang="ru-RU" sz="2000" dirty="0"/>
              <a:t>, </a:t>
            </a:r>
            <a:r>
              <a:rPr lang="ru-RU" sz="2000" dirty="0" err="1" smtClean="0"/>
              <a:t>щоб</a:t>
            </a:r>
            <a:r>
              <a:rPr lang="ru-RU" sz="2000" dirty="0" smtClean="0"/>
              <a:t> </a:t>
            </a:r>
            <a:r>
              <a:rPr lang="ru-RU" sz="2000" dirty="0" err="1" smtClean="0"/>
              <a:t>перешкоджати</a:t>
            </a:r>
            <a:r>
              <a:rPr lang="ru-RU" sz="2000" dirty="0" smtClean="0"/>
              <a:t> </a:t>
            </a:r>
            <a:r>
              <a:rPr lang="ru-RU" sz="2000" dirty="0" err="1"/>
              <a:t>засихання</a:t>
            </a:r>
            <a:r>
              <a:rPr lang="ru-RU" sz="2000" dirty="0"/>
              <a:t> </a:t>
            </a:r>
            <a:r>
              <a:rPr lang="ru-RU" sz="2000" dirty="0" err="1"/>
              <a:t>засобів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7338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effectLst/>
              </a:rPr>
              <a:t>На ринку </a:t>
            </a:r>
            <a:r>
              <a:rPr lang="ru-RU" sz="2400" b="1" dirty="0" err="1">
                <a:effectLst/>
              </a:rPr>
              <a:t>представлені</a:t>
            </a:r>
            <a:r>
              <a:rPr lang="ru-RU" sz="2400" b="1" dirty="0">
                <a:effectLst/>
              </a:rPr>
              <a:t> </a:t>
            </a:r>
            <a:r>
              <a:rPr lang="ru-RU" sz="2400" b="1" dirty="0" err="1">
                <a:effectLst/>
              </a:rPr>
              <a:t>продукти</a:t>
            </a:r>
            <a:r>
              <a:rPr lang="ru-RU" sz="2400" b="1" dirty="0">
                <a:effectLst/>
              </a:rPr>
              <a:t> </a:t>
            </a:r>
            <a:r>
              <a:rPr lang="ru-RU" sz="2400" b="1" dirty="0" err="1">
                <a:effectLst/>
              </a:rPr>
              <a:t>даного</a:t>
            </a:r>
            <a:r>
              <a:rPr lang="ru-RU" sz="2400" b="1" dirty="0">
                <a:effectLst/>
              </a:rPr>
              <a:t> виду у </a:t>
            </a:r>
            <a:r>
              <a:rPr lang="ru-RU" sz="2400" b="1" dirty="0" err="1">
                <a:effectLst/>
              </a:rPr>
              <a:t>великій</a:t>
            </a:r>
            <a:r>
              <a:rPr lang="ru-RU" sz="2400" b="1" dirty="0">
                <a:effectLst/>
              </a:rPr>
              <a:t> </a:t>
            </a:r>
            <a:r>
              <a:rPr lang="ru-RU" sz="2400" b="1" dirty="0" err="1">
                <a:effectLst/>
              </a:rPr>
              <a:t>кількості</a:t>
            </a:r>
            <a:r>
              <a:rPr lang="ru-RU" sz="2400" b="1" dirty="0">
                <a:effectLst/>
              </a:rPr>
              <a:t>, </a:t>
            </a:r>
            <a:r>
              <a:rPr lang="ru-RU" sz="2400" b="1" dirty="0" err="1">
                <a:effectLst/>
              </a:rPr>
              <a:t>багато</a:t>
            </a:r>
            <a:r>
              <a:rPr lang="ru-RU" sz="2400" b="1" dirty="0">
                <a:effectLst/>
              </a:rPr>
              <a:t> </a:t>
            </a:r>
            <a:r>
              <a:rPr lang="ru-RU" sz="2400" b="1" dirty="0" err="1">
                <a:effectLst/>
              </a:rPr>
              <a:t>споживачів</a:t>
            </a:r>
            <a:r>
              <a:rPr lang="ru-RU" sz="2400" b="1" dirty="0">
                <a:effectLst/>
              </a:rPr>
              <a:t> </a:t>
            </a:r>
            <a:r>
              <a:rPr lang="ru-RU" sz="2400" b="1" dirty="0" err="1">
                <a:effectLst/>
              </a:rPr>
              <a:t>вибрали</a:t>
            </a:r>
            <a:r>
              <a:rPr lang="ru-RU" sz="2400" b="1" dirty="0">
                <a:effectLst/>
              </a:rPr>
              <a:t> для себе один </a:t>
            </a:r>
            <a:r>
              <a:rPr lang="ru-RU" sz="2400" b="1" dirty="0" err="1">
                <a:effectLst/>
              </a:rPr>
              <a:t>єдиний</a:t>
            </a:r>
            <a:r>
              <a:rPr lang="ru-RU" sz="2400" b="1" dirty="0">
                <a:effectLst/>
              </a:rPr>
              <a:t> і </a:t>
            </a:r>
            <a:r>
              <a:rPr lang="ru-RU" sz="2400" b="1" dirty="0" err="1">
                <a:effectLst/>
              </a:rPr>
              <a:t>користуються</a:t>
            </a:r>
            <a:r>
              <a:rPr lang="ru-RU" sz="2400" b="1" dirty="0">
                <a:effectLst/>
              </a:rPr>
              <a:t> ним</a:t>
            </a:r>
            <a:endParaRPr lang="ru-RU" sz="24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7461448" cy="4974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617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/>
          <a:lstStyle/>
          <a:p>
            <a:r>
              <a:rPr lang="uk-UA" b="1" dirty="0" smtClean="0"/>
              <a:t>Мета та завдання проекту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88632"/>
          </a:xfrm>
        </p:spPr>
        <p:txBody>
          <a:bodyPr>
            <a:noAutofit/>
          </a:bodyPr>
          <a:lstStyle/>
          <a:p>
            <a:pPr marL="64008" indent="0">
              <a:buNone/>
            </a:pPr>
            <a:r>
              <a:rPr lang="ru-RU" sz="1800" b="1" dirty="0">
                <a:solidFill>
                  <a:srgbClr val="FFFF00"/>
                </a:solidFill>
              </a:rPr>
              <a:t>Метою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1800" b="1" dirty="0" err="1">
                <a:solidFill>
                  <a:srgbClr val="FF0000"/>
                </a:solidFill>
              </a:rPr>
              <a:t>моєї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1800" b="1" dirty="0" err="1">
                <a:solidFill>
                  <a:srgbClr val="FF0000"/>
                </a:solidFill>
              </a:rPr>
              <a:t>роботи</a:t>
            </a:r>
            <a:r>
              <a:rPr lang="ru-RU" sz="1800" b="1" dirty="0">
                <a:solidFill>
                  <a:srgbClr val="FF0000"/>
                </a:solidFill>
              </a:rPr>
              <a:t> є </a:t>
            </a:r>
            <a:r>
              <a:rPr lang="ru-RU" sz="1800" b="1" dirty="0" err="1">
                <a:solidFill>
                  <a:srgbClr val="FF0000"/>
                </a:solidFill>
              </a:rPr>
              <a:t>вивчення</a:t>
            </a:r>
            <a:r>
              <a:rPr lang="ru-RU" sz="1800" b="1" dirty="0">
                <a:solidFill>
                  <a:srgbClr val="FF0000"/>
                </a:solidFill>
              </a:rPr>
              <a:t> стандартного складу паст, </a:t>
            </a:r>
            <a:r>
              <a:rPr lang="ru-RU" sz="1800" b="1" dirty="0" err="1">
                <a:solidFill>
                  <a:srgbClr val="FF0000"/>
                </a:solidFill>
              </a:rPr>
              <a:t>впливу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1800" b="1" dirty="0" err="1">
                <a:solidFill>
                  <a:srgbClr val="FF0000"/>
                </a:solidFill>
              </a:rPr>
              <a:t>різних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1800" b="1" dirty="0" err="1">
                <a:solidFill>
                  <a:srgbClr val="FF0000"/>
                </a:solidFill>
              </a:rPr>
              <a:t>її</a:t>
            </a:r>
            <a:endParaRPr lang="ru-RU" sz="1800" b="1" dirty="0">
              <a:solidFill>
                <a:srgbClr val="FF0000"/>
              </a:solidFill>
            </a:endParaRPr>
          </a:p>
          <a:p>
            <a:pPr marL="64008" indent="0">
              <a:buNone/>
            </a:pPr>
            <a:r>
              <a:rPr lang="ru-RU" sz="1800" b="1" dirty="0" err="1">
                <a:solidFill>
                  <a:srgbClr val="FF0000"/>
                </a:solidFill>
              </a:rPr>
              <a:t>компонентів</a:t>
            </a:r>
            <a:r>
              <a:rPr lang="ru-RU" sz="1800" b="1" dirty="0">
                <a:solidFill>
                  <a:srgbClr val="FF0000"/>
                </a:solidFill>
              </a:rPr>
              <a:t> на </a:t>
            </a:r>
            <a:r>
              <a:rPr lang="ru-RU" sz="1800" b="1" dirty="0" err="1">
                <a:solidFill>
                  <a:srgbClr val="FF0000"/>
                </a:solidFill>
              </a:rPr>
              <a:t>ротову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1800" b="1" dirty="0" err="1">
                <a:solidFill>
                  <a:srgbClr val="FF0000"/>
                </a:solidFill>
              </a:rPr>
              <a:t>порожнину</a:t>
            </a:r>
            <a:r>
              <a:rPr lang="ru-RU" sz="1800" b="1" dirty="0">
                <a:solidFill>
                  <a:srgbClr val="FF0000"/>
                </a:solidFill>
              </a:rPr>
              <a:t>. </a:t>
            </a:r>
            <a:r>
              <a:rPr lang="ru-RU" sz="1800" b="1" dirty="0" err="1">
                <a:solidFill>
                  <a:srgbClr val="FF0000"/>
                </a:solidFill>
              </a:rPr>
              <a:t>Також</a:t>
            </a:r>
            <a:r>
              <a:rPr lang="ru-RU" sz="1800" b="1" dirty="0">
                <a:solidFill>
                  <a:srgbClr val="FF0000"/>
                </a:solidFill>
              </a:rPr>
              <a:t> я хочу </a:t>
            </a:r>
            <a:r>
              <a:rPr lang="ru-RU" sz="1800" b="1" dirty="0" err="1">
                <a:solidFill>
                  <a:srgbClr val="FF0000"/>
                </a:solidFill>
              </a:rPr>
              <a:t>визначити</a:t>
            </a:r>
            <a:r>
              <a:rPr lang="ru-RU" sz="1800" b="1" dirty="0">
                <a:solidFill>
                  <a:srgbClr val="FF0000"/>
                </a:solidFill>
              </a:rPr>
              <a:t>, </a:t>
            </a:r>
            <a:r>
              <a:rPr lang="ru-RU" sz="1800" b="1" dirty="0" err="1">
                <a:solidFill>
                  <a:srgbClr val="FF0000"/>
                </a:solidFill>
              </a:rPr>
              <a:t>які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1800" b="1" dirty="0" err="1">
                <a:solidFill>
                  <a:srgbClr val="FF0000"/>
                </a:solidFill>
              </a:rPr>
              <a:t>домішки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1800" b="1" dirty="0" err="1">
                <a:solidFill>
                  <a:srgbClr val="FF0000"/>
                </a:solidFill>
              </a:rPr>
              <a:t>бувають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1800" b="1" dirty="0" smtClean="0">
                <a:solidFill>
                  <a:srgbClr val="FF0000"/>
                </a:solidFill>
              </a:rPr>
              <a:t>у пастах </a:t>
            </a:r>
            <a:r>
              <a:rPr lang="ru-RU" sz="1800" b="1" dirty="0">
                <a:solidFill>
                  <a:srgbClr val="FF0000"/>
                </a:solidFill>
              </a:rPr>
              <a:t>та яка </a:t>
            </a:r>
            <a:r>
              <a:rPr lang="ru-RU" sz="1800" b="1" dirty="0" err="1">
                <a:solidFill>
                  <a:srgbClr val="FF0000"/>
                </a:solidFill>
              </a:rPr>
              <a:t>зубна</a:t>
            </a:r>
            <a:r>
              <a:rPr lang="ru-RU" sz="1800" b="1" dirty="0">
                <a:solidFill>
                  <a:srgbClr val="FF0000"/>
                </a:solidFill>
              </a:rPr>
              <a:t> паста є </a:t>
            </a:r>
            <a:r>
              <a:rPr lang="ru-RU" sz="1800" b="1" dirty="0" err="1">
                <a:solidFill>
                  <a:srgbClr val="FF0000"/>
                </a:solidFill>
              </a:rPr>
              <a:t>найкращою</a:t>
            </a:r>
            <a:r>
              <a:rPr lang="ru-RU" sz="1800" b="1" dirty="0">
                <a:solidFill>
                  <a:srgbClr val="FF0000"/>
                </a:solidFill>
              </a:rPr>
              <a:t> а яка - </a:t>
            </a:r>
            <a:r>
              <a:rPr lang="ru-RU" sz="1800" b="1" dirty="0" err="1">
                <a:solidFill>
                  <a:srgbClr val="FF0000"/>
                </a:solidFill>
              </a:rPr>
              <a:t>найбезпечнішою</a:t>
            </a:r>
            <a:r>
              <a:rPr lang="ru-RU" sz="1800" b="1" dirty="0">
                <a:solidFill>
                  <a:srgbClr val="FF0000"/>
                </a:solidFill>
              </a:rPr>
              <a:t>. </a:t>
            </a:r>
            <a:r>
              <a:rPr lang="ru-RU" sz="1800" b="1" dirty="0" err="1">
                <a:solidFill>
                  <a:srgbClr val="FF0000"/>
                </a:solidFill>
              </a:rPr>
              <a:t>Дослідити</a:t>
            </a:r>
            <a:r>
              <a:rPr lang="ru-RU" sz="1800" b="1" dirty="0">
                <a:solidFill>
                  <a:srgbClr val="FF0000"/>
                </a:solidFill>
              </a:rPr>
              <a:t>, </a:t>
            </a:r>
            <a:r>
              <a:rPr lang="ru-RU" sz="1800" b="1" dirty="0" err="1" smtClean="0">
                <a:solidFill>
                  <a:srgbClr val="FF0000"/>
                </a:solidFill>
              </a:rPr>
              <a:t>що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1800" b="1" dirty="0" err="1" smtClean="0">
                <a:solidFill>
                  <a:srgbClr val="FF0000"/>
                </a:solidFill>
              </a:rPr>
              <a:t>означають</a:t>
            </a:r>
            <a:r>
              <a:rPr lang="ru-RU" sz="1800" b="1" dirty="0" smtClean="0">
                <a:solidFill>
                  <a:srgbClr val="FF0000"/>
                </a:solidFill>
              </a:rPr>
              <a:t> </a:t>
            </a:r>
            <a:r>
              <a:rPr lang="ru-RU" sz="1800" b="1" dirty="0" err="1">
                <a:solidFill>
                  <a:srgbClr val="FF0000"/>
                </a:solidFill>
              </a:rPr>
              <a:t>кольорові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1800" b="1" dirty="0" err="1">
                <a:solidFill>
                  <a:srgbClr val="FF0000"/>
                </a:solidFill>
              </a:rPr>
              <a:t>смужки</a:t>
            </a:r>
            <a:r>
              <a:rPr lang="ru-RU" sz="1800" b="1" dirty="0">
                <a:solidFill>
                  <a:srgbClr val="FF0000"/>
                </a:solidFill>
              </a:rPr>
              <a:t>, та як </a:t>
            </a:r>
            <a:r>
              <a:rPr lang="ru-RU" sz="1800" b="1" dirty="0" err="1">
                <a:solidFill>
                  <a:srgbClr val="FF0000"/>
                </a:solidFill>
              </a:rPr>
              <a:t>їхній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1800" b="1" dirty="0" err="1">
                <a:solidFill>
                  <a:srgbClr val="FF0000"/>
                </a:solidFill>
              </a:rPr>
              <a:t>колір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1800" b="1" dirty="0" err="1">
                <a:solidFill>
                  <a:srgbClr val="FF0000"/>
                </a:solidFill>
              </a:rPr>
              <a:t>впливає</a:t>
            </a:r>
            <a:r>
              <a:rPr lang="ru-RU" sz="1800" b="1" dirty="0">
                <a:solidFill>
                  <a:srgbClr val="FF0000"/>
                </a:solidFill>
              </a:rPr>
              <a:t> на </a:t>
            </a:r>
            <a:r>
              <a:rPr lang="ru-RU" sz="1800" b="1" dirty="0" err="1">
                <a:solidFill>
                  <a:srgbClr val="FF0000"/>
                </a:solidFill>
              </a:rPr>
              <a:t>якість</a:t>
            </a:r>
            <a:r>
              <a:rPr lang="ru-RU" sz="1800" b="1" dirty="0">
                <a:solidFill>
                  <a:srgbClr val="FF0000"/>
                </a:solidFill>
              </a:rPr>
              <a:t> та склад </a:t>
            </a:r>
            <a:r>
              <a:rPr lang="ru-RU" sz="1800" b="1" dirty="0" err="1">
                <a:solidFill>
                  <a:srgbClr val="FF0000"/>
                </a:solidFill>
              </a:rPr>
              <a:t>зубних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1800" b="1" dirty="0" err="1" smtClean="0">
                <a:solidFill>
                  <a:srgbClr val="FF0000"/>
                </a:solidFill>
              </a:rPr>
              <a:t>пастяк</a:t>
            </a:r>
            <a:r>
              <a:rPr lang="ru-RU" sz="1800" b="1" dirty="0" smtClean="0">
                <a:solidFill>
                  <a:srgbClr val="FF0000"/>
                </a:solidFill>
              </a:rPr>
              <a:t> </a:t>
            </a:r>
            <a:r>
              <a:rPr lang="ru-RU" sz="1800" b="1" dirty="0">
                <a:solidFill>
                  <a:srgbClr val="FF0000"/>
                </a:solidFill>
              </a:rPr>
              <a:t>на </a:t>
            </a:r>
            <a:r>
              <a:rPr lang="ru-RU" sz="1800" b="1" dirty="0" err="1">
                <a:solidFill>
                  <a:srgbClr val="FF0000"/>
                </a:solidFill>
              </a:rPr>
              <a:t>зуби</a:t>
            </a:r>
            <a:r>
              <a:rPr lang="ru-RU" sz="1800" b="1" dirty="0">
                <a:solidFill>
                  <a:srgbClr val="FF0000"/>
                </a:solidFill>
              </a:rPr>
              <a:t>, так і на </a:t>
            </a:r>
            <a:r>
              <a:rPr lang="ru-RU" sz="1800" b="1" dirty="0" err="1">
                <a:solidFill>
                  <a:srgbClr val="FF0000"/>
                </a:solidFill>
              </a:rPr>
              <a:t>організм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1800" b="1" dirty="0" err="1">
                <a:solidFill>
                  <a:srgbClr val="FF0000"/>
                </a:solidFill>
              </a:rPr>
              <a:t>вцілому</a:t>
            </a:r>
            <a:r>
              <a:rPr lang="ru-RU" sz="1800" b="1" dirty="0" smtClean="0">
                <a:solidFill>
                  <a:srgbClr val="FF0000"/>
                </a:solidFill>
              </a:rPr>
              <a:t>.</a:t>
            </a:r>
            <a:endParaRPr lang="ru-RU" sz="1800" b="1" dirty="0" smtClean="0">
              <a:solidFill>
                <a:srgbClr val="FFFF00"/>
              </a:solidFill>
            </a:endParaRPr>
          </a:p>
          <a:p>
            <a:pPr marL="64008" indent="0">
              <a:buNone/>
            </a:pPr>
            <a:r>
              <a:rPr lang="ru-RU" sz="1800" b="1" dirty="0" err="1" smtClean="0">
                <a:solidFill>
                  <a:srgbClr val="FFFF00"/>
                </a:solidFill>
              </a:rPr>
              <a:t>Основні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err="1">
                <a:solidFill>
                  <a:srgbClr val="FFFF00"/>
                </a:solidFill>
              </a:rPr>
              <a:t>завдання</a:t>
            </a:r>
            <a:r>
              <a:rPr lang="ru-RU" sz="1800" b="1" dirty="0">
                <a:solidFill>
                  <a:srgbClr val="FFFF00"/>
                </a:solidFill>
              </a:rPr>
              <a:t> </a:t>
            </a:r>
            <a:r>
              <a:rPr lang="ru-RU" sz="1800" b="1" dirty="0" err="1">
                <a:solidFill>
                  <a:srgbClr val="FFFF00"/>
                </a:solidFill>
              </a:rPr>
              <a:t>роботи</a:t>
            </a:r>
            <a:r>
              <a:rPr lang="ru-RU" sz="1800" b="1" dirty="0">
                <a:solidFill>
                  <a:srgbClr val="FFFF00"/>
                </a:solidFill>
              </a:rPr>
              <a:t>:</a:t>
            </a:r>
          </a:p>
          <a:p>
            <a:pPr marL="64008" indent="0">
              <a:buNone/>
            </a:pPr>
            <a:r>
              <a:rPr lang="ru-RU" sz="1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1) </a:t>
            </a:r>
            <a:r>
              <a:rPr lang="ru-RU" sz="18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визначити</a:t>
            </a:r>
            <a:r>
              <a:rPr lang="ru-RU" sz="1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стандартний</a:t>
            </a:r>
            <a:r>
              <a:rPr lang="ru-RU" sz="1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склад </a:t>
            </a:r>
            <a:r>
              <a:rPr lang="ru-RU" sz="18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зубних</a:t>
            </a:r>
            <a:r>
              <a:rPr lang="ru-RU" sz="1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паст.</a:t>
            </a:r>
          </a:p>
          <a:p>
            <a:pPr marL="64008" indent="0">
              <a:buNone/>
            </a:pPr>
            <a:r>
              <a:rPr lang="ru-RU" sz="1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2) </a:t>
            </a:r>
            <a:r>
              <a:rPr lang="ru-RU" sz="18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визначити</a:t>
            </a:r>
            <a:r>
              <a:rPr lang="ru-RU" sz="1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, </a:t>
            </a:r>
            <a:r>
              <a:rPr lang="ru-RU" sz="18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які</a:t>
            </a:r>
            <a:r>
              <a:rPr lang="ru-RU" sz="1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складові</a:t>
            </a:r>
            <a:r>
              <a:rPr lang="ru-RU" sz="1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паст є </a:t>
            </a:r>
            <a:r>
              <a:rPr lang="ru-RU" sz="18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небезпечними</a:t>
            </a:r>
            <a:r>
              <a:rPr lang="ru-RU" sz="1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для </a:t>
            </a:r>
            <a:r>
              <a:rPr lang="ru-RU" sz="18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здоров’я</a:t>
            </a:r>
            <a:r>
              <a:rPr lang="ru-RU" sz="1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.</a:t>
            </a:r>
          </a:p>
          <a:p>
            <a:pPr marL="64008" indent="0">
              <a:buNone/>
            </a:pPr>
            <a:r>
              <a:rPr lang="ru-RU" sz="1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3) </a:t>
            </a:r>
            <a:r>
              <a:rPr lang="ru-RU" sz="18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визначити</a:t>
            </a:r>
            <a:r>
              <a:rPr lang="ru-RU" sz="1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, яка з семи </a:t>
            </a:r>
            <a:r>
              <a:rPr lang="ru-RU" sz="18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досліджуваних</a:t>
            </a:r>
            <a:r>
              <a:rPr lang="ru-RU" sz="18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паст є </a:t>
            </a:r>
            <a:r>
              <a:rPr lang="ru-RU" sz="18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найкращою</a:t>
            </a:r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.</a:t>
            </a:r>
            <a:endParaRPr lang="ru-RU" sz="1800" b="1" dirty="0" smtClean="0">
              <a:solidFill>
                <a:srgbClr val="FFFF00"/>
              </a:solidFill>
            </a:endParaRPr>
          </a:p>
          <a:p>
            <a:pPr marL="64008" indent="0">
              <a:buNone/>
            </a:pPr>
            <a:r>
              <a:rPr lang="ru-RU" sz="1800" b="1" dirty="0" err="1" smtClean="0">
                <a:solidFill>
                  <a:srgbClr val="FFFF00"/>
                </a:solidFill>
              </a:rPr>
              <a:t>Об’єктами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err="1">
                <a:solidFill>
                  <a:srgbClr val="FFFF00"/>
                </a:solidFill>
              </a:rPr>
              <a:t>дослідження</a:t>
            </a:r>
            <a:r>
              <a:rPr lang="ru-RU" sz="1800" b="1" dirty="0">
                <a:solidFill>
                  <a:srgbClr val="FFFF00"/>
                </a:solidFill>
              </a:rPr>
              <a:t>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в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даній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роботі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 є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зубні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 пасти.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Призначенням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зубної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 пасти 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є </a:t>
            </a:r>
            <a:r>
              <a:rPr lang="ru-RU" sz="1800" b="1" dirty="0" err="1" smtClean="0">
                <a:solidFill>
                  <a:schemeClr val="accent2">
                    <a:lumMod val="75000"/>
                  </a:schemeClr>
                </a:solidFill>
              </a:rPr>
              <a:t>очищення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поверхонь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зубів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, ясен,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міжзубних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проміжків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язика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від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залишків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їжі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зубного </a:t>
            </a:r>
            <a:r>
              <a:rPr lang="ru-RU" sz="1800" b="1" dirty="0" err="1" smtClean="0">
                <a:solidFill>
                  <a:schemeClr val="accent2">
                    <a:lumMod val="75000"/>
                  </a:schemeClr>
                </a:solidFill>
              </a:rPr>
              <a:t>нальоту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слизу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1800" b="1" dirty="0" smtClean="0">
              <a:solidFill>
                <a:srgbClr val="FFFF00"/>
              </a:solidFill>
            </a:endParaRPr>
          </a:p>
          <a:p>
            <a:pPr marL="64008" indent="0">
              <a:buNone/>
            </a:pPr>
            <a:r>
              <a:rPr lang="ru-RU" sz="1800" b="1" dirty="0" err="1" smtClean="0">
                <a:solidFill>
                  <a:srgbClr val="FFFF00"/>
                </a:solidFill>
              </a:rPr>
              <a:t>Об’єктом</a:t>
            </a:r>
            <a:r>
              <a:rPr lang="ru-RU" sz="1800" b="1" dirty="0" smtClean="0">
                <a:solidFill>
                  <a:srgbClr val="FFFF00"/>
                </a:solidFill>
              </a:rPr>
              <a:t> </a:t>
            </a:r>
            <a:r>
              <a:rPr lang="ru-RU" sz="1800" b="1" dirty="0" err="1">
                <a:solidFill>
                  <a:srgbClr val="FFFF00"/>
                </a:solidFill>
              </a:rPr>
              <a:t>дослідження</a:t>
            </a:r>
            <a:r>
              <a:rPr lang="ru-RU" sz="1800" b="1" dirty="0">
                <a:solidFill>
                  <a:srgbClr val="FFFF00"/>
                </a:solidFill>
              </a:rPr>
              <a:t>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є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зубні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 пасти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різних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виробників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які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продаються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 в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місті</a:t>
            </a:r>
            <a:endParaRPr lang="ru-RU" sz="18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64008" indent="0">
              <a:buNone/>
            </a:pP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Кропивницькому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1800" b="1" dirty="0" smtClean="0">
              <a:solidFill>
                <a:srgbClr val="FFFF00"/>
              </a:solidFill>
            </a:endParaRPr>
          </a:p>
          <a:p>
            <a:pPr marL="64008" indent="0">
              <a:buNone/>
            </a:pPr>
            <a:r>
              <a:rPr lang="ru-RU" sz="1800" b="1" dirty="0" smtClean="0">
                <a:solidFill>
                  <a:srgbClr val="FFFF00"/>
                </a:solidFill>
              </a:rPr>
              <a:t>Предметом </a:t>
            </a:r>
            <a:r>
              <a:rPr lang="ru-RU" sz="1800" b="1" dirty="0" err="1">
                <a:solidFill>
                  <a:srgbClr val="FFFF00"/>
                </a:solidFill>
              </a:rPr>
              <a:t>дослідження</a:t>
            </a:r>
            <a:r>
              <a:rPr lang="ru-RU" sz="1800" b="1" dirty="0">
                <a:solidFill>
                  <a:srgbClr val="FFFF00"/>
                </a:solidFill>
              </a:rPr>
              <a:t>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є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аналіз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дослідження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зубних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 паст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різних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accent2">
                    <a:lumMod val="75000"/>
                  </a:schemeClr>
                </a:solidFill>
              </a:rPr>
              <a:t>виробників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85913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7494"/>
            <a:ext cx="9144000" cy="1399032"/>
          </a:xfrm>
        </p:spPr>
        <p:txBody>
          <a:bodyPr/>
          <a:lstStyle/>
          <a:p>
            <a:r>
              <a:rPr lang="uk-UA" dirty="0" smtClean="0"/>
              <a:t> </a:t>
            </a:r>
            <a:r>
              <a:rPr lang="uk-UA" b="1" dirty="0" smtClean="0"/>
              <a:t>Основні відомості про пасту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4826008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1800" b="1" dirty="0" err="1">
                <a:solidFill>
                  <a:schemeClr val="accent6">
                    <a:lumMod val="50000"/>
                  </a:schemeClr>
                </a:solidFill>
              </a:rPr>
              <a:t>Зубна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</a:rPr>
              <a:t> паста - </a:t>
            </a:r>
            <a:r>
              <a:rPr lang="ru-RU" sz="1800" b="1" dirty="0" err="1"/>
              <a:t>косметичний</a:t>
            </a:r>
            <a:r>
              <a:rPr lang="ru-RU" sz="1800" b="1" dirty="0"/>
              <a:t> препарат для </a:t>
            </a:r>
            <a:r>
              <a:rPr lang="ru-RU" sz="1800" b="1" dirty="0" err="1"/>
              <a:t>гігієнічного</a:t>
            </a:r>
            <a:r>
              <a:rPr lang="ru-RU" sz="1800" b="1" dirty="0"/>
              <a:t> догляду за </a:t>
            </a:r>
            <a:r>
              <a:rPr lang="ru-RU" sz="1800" b="1" dirty="0" err="1"/>
              <a:t>порожниною</a:t>
            </a:r>
            <a:r>
              <a:rPr lang="ru-RU" sz="1800" b="1" dirty="0"/>
              <a:t> рота </a:t>
            </a:r>
            <a:r>
              <a:rPr lang="ru-RU" sz="1800" b="1" dirty="0" smtClean="0"/>
              <a:t>і зубами</a:t>
            </a:r>
            <a:r>
              <a:rPr lang="ru-RU" sz="1800" b="1" dirty="0"/>
              <a:t>, </a:t>
            </a:r>
            <a:r>
              <a:rPr lang="ru-RU" sz="1800" b="1" dirty="0" err="1"/>
              <a:t>профілактики</a:t>
            </a:r>
            <a:r>
              <a:rPr lang="ru-RU" sz="1800" b="1" dirty="0"/>
              <a:t> та </a:t>
            </a:r>
            <a:r>
              <a:rPr lang="ru-RU" sz="1800" b="1" dirty="0" err="1"/>
              <a:t>лікування</a:t>
            </a:r>
            <a:r>
              <a:rPr lang="ru-RU" sz="1800" b="1" dirty="0"/>
              <a:t> </a:t>
            </a:r>
            <a:r>
              <a:rPr lang="ru-RU" sz="1800" b="1" dirty="0" err="1"/>
              <a:t>захворювань</a:t>
            </a:r>
            <a:r>
              <a:rPr lang="ru-RU" sz="1800" b="1" dirty="0"/>
              <a:t>. </a:t>
            </a:r>
            <a:endParaRPr lang="ru-RU" sz="1800" b="1" dirty="0" smtClean="0"/>
          </a:p>
          <a:p>
            <a:pPr marL="64008" indent="0">
              <a:buNone/>
            </a:pPr>
            <a:r>
              <a:rPr lang="ru-RU" sz="1800" b="1" dirty="0" smtClean="0"/>
              <a:t>За </a:t>
            </a:r>
            <a:r>
              <a:rPr lang="ru-RU" sz="1800" b="1" dirty="0" err="1"/>
              <a:t>допомогою</a:t>
            </a:r>
            <a:r>
              <a:rPr lang="ru-RU" sz="1800" b="1" dirty="0"/>
              <a:t> </a:t>
            </a:r>
            <a:r>
              <a:rPr lang="ru-RU" sz="1800" b="1" dirty="0" err="1"/>
              <a:t>зубної</a:t>
            </a:r>
            <a:r>
              <a:rPr lang="ru-RU" sz="1800" b="1" dirty="0"/>
              <a:t> </a:t>
            </a:r>
            <a:r>
              <a:rPr lang="ru-RU" sz="1800" b="1" dirty="0" smtClean="0"/>
              <a:t>пасти </a:t>
            </a:r>
            <a:r>
              <a:rPr lang="ru-RU" sz="1800" b="1" dirty="0" err="1" smtClean="0"/>
              <a:t>забезпечується</a:t>
            </a:r>
            <a:r>
              <a:rPr lang="ru-RU" sz="1800" b="1" dirty="0" smtClean="0"/>
              <a:t> </a:t>
            </a:r>
            <a:r>
              <a:rPr lang="ru-RU" sz="1800" b="1" dirty="0" err="1"/>
              <a:t>ефективне</a:t>
            </a:r>
            <a:r>
              <a:rPr lang="ru-RU" sz="1800" b="1" dirty="0"/>
              <a:t> </a:t>
            </a:r>
            <a:r>
              <a:rPr lang="ru-RU" sz="1800" b="1" dirty="0" err="1"/>
              <a:t>очищення</a:t>
            </a:r>
            <a:r>
              <a:rPr lang="ru-RU" sz="1800" b="1" dirty="0"/>
              <a:t> </a:t>
            </a:r>
            <a:r>
              <a:rPr lang="ru-RU" sz="1800" b="1" dirty="0" err="1"/>
              <a:t>порожнини</a:t>
            </a:r>
            <a:r>
              <a:rPr lang="ru-RU" sz="1800" b="1" dirty="0"/>
              <a:t> рота </a:t>
            </a:r>
            <a:r>
              <a:rPr lang="ru-RU" sz="1800" b="1" dirty="0" err="1"/>
              <a:t>від</a:t>
            </a:r>
            <a:r>
              <a:rPr lang="ru-RU" sz="1800" b="1" dirty="0"/>
              <a:t> </a:t>
            </a:r>
            <a:r>
              <a:rPr lang="ru-RU" sz="1800" b="1" dirty="0" err="1"/>
              <a:t>залишків</a:t>
            </a:r>
            <a:r>
              <a:rPr lang="ru-RU" sz="1800" b="1" dirty="0"/>
              <a:t> </a:t>
            </a:r>
            <a:r>
              <a:rPr lang="ru-RU" sz="1800" b="1" dirty="0" err="1"/>
              <a:t>їжі</a:t>
            </a:r>
            <a:r>
              <a:rPr lang="ru-RU" sz="1800" b="1" dirty="0"/>
              <a:t> </a:t>
            </a:r>
            <a:r>
              <a:rPr lang="ru-RU" sz="1800" b="1" dirty="0" smtClean="0"/>
              <a:t>і </a:t>
            </a:r>
            <a:r>
              <a:rPr lang="ru-RU" sz="1800" b="1" dirty="0" err="1" smtClean="0"/>
              <a:t>м’якого</a:t>
            </a:r>
            <a:r>
              <a:rPr lang="ru-RU" sz="1800" b="1" dirty="0" smtClean="0"/>
              <a:t> </a:t>
            </a:r>
            <a:r>
              <a:rPr lang="ru-RU" sz="1800" b="1" dirty="0"/>
              <a:t>зубного </a:t>
            </a:r>
            <a:r>
              <a:rPr lang="ru-RU" sz="1800" b="1" dirty="0" err="1"/>
              <a:t>нальоту</a:t>
            </a:r>
            <a:r>
              <a:rPr lang="ru-RU" sz="1800" b="1" dirty="0"/>
              <a:t> та </a:t>
            </a:r>
            <a:r>
              <a:rPr lang="ru-RU" sz="1800" b="1" dirty="0" err="1"/>
              <a:t>лікувально</a:t>
            </a:r>
            <a:r>
              <a:rPr lang="ru-RU" sz="1800" b="1" dirty="0"/>
              <a:t> - </a:t>
            </a:r>
            <a:r>
              <a:rPr lang="ru-RU" sz="1800" b="1" dirty="0" err="1"/>
              <a:t>профілактичний</a:t>
            </a:r>
            <a:r>
              <a:rPr lang="ru-RU" sz="1800" b="1" dirty="0"/>
              <a:t> </a:t>
            </a:r>
            <a:r>
              <a:rPr lang="ru-RU" sz="1800" b="1" dirty="0" err="1"/>
              <a:t>вплив</a:t>
            </a:r>
            <a:r>
              <a:rPr lang="ru-RU" sz="1800" b="1" dirty="0" smtClean="0"/>
              <a:t>.</a:t>
            </a:r>
          </a:p>
          <a:p>
            <a:pPr marL="64008" indent="0">
              <a:buNone/>
            </a:pP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911">
            <a:off x="297329" y="3816213"/>
            <a:ext cx="3028950" cy="15049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797" y="5013176"/>
            <a:ext cx="2857500" cy="1600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1511">
            <a:off x="6057319" y="3768588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5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756" y="9525"/>
            <a:ext cx="9144000" cy="1152128"/>
          </a:xfrm>
        </p:spPr>
        <p:txBody>
          <a:bodyPr/>
          <a:lstStyle/>
          <a:p>
            <a:r>
              <a:rPr lang="uk-UA" dirty="0" smtClean="0"/>
              <a:t>         </a:t>
            </a:r>
            <a:r>
              <a:rPr lang="uk-UA" b="1" dirty="0" smtClean="0"/>
              <a:t>Види зубної пасти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30064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err="1">
                <a:solidFill>
                  <a:srgbClr val="FFFF00"/>
                </a:solidFill>
              </a:rPr>
              <a:t>Види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зубної</a:t>
            </a:r>
            <a:r>
              <a:rPr lang="ru-RU" b="1" dirty="0">
                <a:solidFill>
                  <a:srgbClr val="FFFF00"/>
                </a:solidFill>
              </a:rPr>
              <a:t> пасти</a:t>
            </a:r>
          </a:p>
          <a:p>
            <a:r>
              <a:rPr lang="ru-RU" dirty="0"/>
              <a:t>1. </a:t>
            </a:r>
            <a:r>
              <a:rPr lang="ru-RU" dirty="0" err="1"/>
              <a:t>Гігієнічні</a:t>
            </a:r>
            <a:r>
              <a:rPr lang="ru-RU" dirty="0"/>
              <a:t> – </a:t>
            </a:r>
            <a:r>
              <a:rPr lang="ru-RU" dirty="0" err="1"/>
              <a:t>засоби</a:t>
            </a:r>
            <a:r>
              <a:rPr lang="ru-RU" dirty="0"/>
              <a:t>, для </a:t>
            </a:r>
            <a:r>
              <a:rPr lang="ru-RU" dirty="0" err="1"/>
              <a:t>видалення</a:t>
            </a:r>
            <a:r>
              <a:rPr lang="ru-RU" dirty="0"/>
              <a:t> зубного </a:t>
            </a:r>
            <a:r>
              <a:rPr lang="ru-RU" dirty="0" err="1"/>
              <a:t>нальоту</a:t>
            </a:r>
            <a:r>
              <a:rPr lang="ru-RU" dirty="0"/>
              <a:t> </a:t>
            </a:r>
            <a:r>
              <a:rPr lang="ru-RU" dirty="0" err="1"/>
              <a:t>після</a:t>
            </a:r>
            <a:r>
              <a:rPr lang="ru-RU" dirty="0"/>
              <a:t> </a:t>
            </a:r>
            <a:r>
              <a:rPr lang="ru-RU" dirty="0" err="1"/>
              <a:t>прийому</a:t>
            </a:r>
            <a:r>
              <a:rPr lang="ru-RU" dirty="0"/>
              <a:t> </a:t>
            </a:r>
            <a:r>
              <a:rPr lang="ru-RU" dirty="0" err="1"/>
              <a:t>їжі</a:t>
            </a:r>
            <a:r>
              <a:rPr lang="ru-RU" dirty="0"/>
              <a:t> і </a:t>
            </a:r>
            <a:r>
              <a:rPr lang="ru-RU" dirty="0" err="1" smtClean="0"/>
              <a:t>різних</a:t>
            </a:r>
            <a:r>
              <a:rPr lang="ru-RU" dirty="0" smtClean="0"/>
              <a:t> </a:t>
            </a:r>
            <a:r>
              <a:rPr lang="ru-RU" dirty="0" err="1" smtClean="0"/>
              <a:t>напоїв</a:t>
            </a:r>
            <a:r>
              <a:rPr lang="ru-RU" dirty="0"/>
              <a:t>.</a:t>
            </a:r>
          </a:p>
          <a:p>
            <a:r>
              <a:rPr lang="ru-RU" dirty="0"/>
              <a:t>2. </a:t>
            </a:r>
            <a:r>
              <a:rPr lang="ru-RU" dirty="0" err="1"/>
              <a:t>Лікувально-профілактичні</a:t>
            </a:r>
            <a:r>
              <a:rPr lang="ru-RU" dirty="0"/>
              <a:t> – </a:t>
            </a:r>
            <a:r>
              <a:rPr lang="ru-RU" dirty="0" err="1"/>
              <a:t>запобігають</a:t>
            </a:r>
            <a:r>
              <a:rPr lang="ru-RU" dirty="0"/>
              <a:t> </a:t>
            </a:r>
            <a:r>
              <a:rPr lang="ru-RU" dirty="0" err="1" smtClean="0"/>
              <a:t>появі</a:t>
            </a:r>
            <a:r>
              <a:rPr lang="ru-RU" dirty="0" smtClean="0"/>
              <a:t> </a:t>
            </a:r>
            <a:r>
              <a:rPr lang="ru-RU" dirty="0" err="1" smtClean="0"/>
              <a:t>мікроорганізмів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 smtClean="0"/>
              <a:t>сприяють</a:t>
            </a:r>
            <a:r>
              <a:rPr lang="ru-RU" dirty="0" smtClean="0"/>
              <a:t> </a:t>
            </a:r>
            <a:r>
              <a:rPr lang="ru-RU" dirty="0" err="1" smtClean="0"/>
              <a:t>появі</a:t>
            </a:r>
            <a:r>
              <a:rPr lang="ru-RU" dirty="0" smtClean="0"/>
              <a:t> </a:t>
            </a:r>
            <a:r>
              <a:rPr lang="ru-RU" dirty="0" err="1"/>
              <a:t>захворювання</a:t>
            </a:r>
            <a:r>
              <a:rPr lang="ru-RU" dirty="0"/>
              <a:t> </a:t>
            </a:r>
            <a:r>
              <a:rPr lang="ru-RU" dirty="0" err="1"/>
              <a:t>зубів</a:t>
            </a:r>
            <a:r>
              <a:rPr lang="ru-RU" dirty="0"/>
              <a:t> і </a:t>
            </a:r>
            <a:r>
              <a:rPr lang="ru-RU" dirty="0" err="1"/>
              <a:t>прилеглих</a:t>
            </a:r>
            <a:r>
              <a:rPr lang="ru-RU" dirty="0"/>
              <a:t> тканин.</a:t>
            </a:r>
          </a:p>
          <a:p>
            <a:r>
              <a:rPr lang="en-US" dirty="0" smtClean="0"/>
              <a:t> </a:t>
            </a:r>
            <a:r>
              <a:rPr lang="ru-RU" dirty="0"/>
              <a:t>з </a:t>
            </a:r>
            <a:r>
              <a:rPr lang="ru-RU" dirty="0" err="1"/>
              <a:t>додаванням</a:t>
            </a:r>
            <a:r>
              <a:rPr lang="ru-RU" dirty="0"/>
              <a:t> фтору;</a:t>
            </a:r>
          </a:p>
          <a:p>
            <a:r>
              <a:rPr lang="en-US" dirty="0" smtClean="0"/>
              <a:t> </a:t>
            </a:r>
            <a:r>
              <a:rPr lang="ru-RU" dirty="0"/>
              <a:t>з </a:t>
            </a:r>
            <a:r>
              <a:rPr lang="ru-RU" dirty="0" err="1"/>
              <a:t>бактерицидним</a:t>
            </a:r>
            <a:r>
              <a:rPr lang="ru-RU" dirty="0"/>
              <a:t> </a:t>
            </a:r>
            <a:r>
              <a:rPr lang="ru-RU" dirty="0" err="1"/>
              <a:t>ефектом</a:t>
            </a:r>
            <a:r>
              <a:rPr lang="ru-RU" dirty="0"/>
              <a:t>;</a:t>
            </a:r>
          </a:p>
          <a:p>
            <a:r>
              <a:rPr lang="en-US" dirty="0" smtClean="0"/>
              <a:t> </a:t>
            </a:r>
            <a:r>
              <a:rPr lang="ru-RU" dirty="0"/>
              <a:t>з </a:t>
            </a:r>
            <a:r>
              <a:rPr lang="ru-RU" dirty="0" err="1"/>
              <a:t>мінеральними</a:t>
            </a:r>
            <a:r>
              <a:rPr lang="ru-RU" dirty="0"/>
              <a:t> добавками;</a:t>
            </a:r>
          </a:p>
          <a:p>
            <a:r>
              <a:rPr lang="en-US" dirty="0" smtClean="0"/>
              <a:t> </a:t>
            </a:r>
            <a:r>
              <a:rPr lang="ru-RU" dirty="0"/>
              <a:t>з </a:t>
            </a:r>
            <a:r>
              <a:rPr lang="ru-RU" dirty="0" err="1"/>
              <a:t>відбілюючими</a:t>
            </a:r>
            <a:r>
              <a:rPr lang="ru-RU" dirty="0"/>
              <a:t> компонентами;</a:t>
            </a:r>
          </a:p>
          <a:p>
            <a:r>
              <a:rPr lang="en-US" dirty="0" smtClean="0"/>
              <a:t> </a:t>
            </a:r>
            <a:r>
              <a:rPr lang="ru-RU" dirty="0"/>
              <a:t>з </a:t>
            </a:r>
            <a:r>
              <a:rPr lang="ru-RU" dirty="0" err="1"/>
              <a:t>комбінованим</a:t>
            </a:r>
            <a:r>
              <a:rPr lang="ru-RU" dirty="0"/>
              <a:t> складом.</a:t>
            </a:r>
          </a:p>
          <a:p>
            <a:r>
              <a:rPr lang="ru-RU" dirty="0"/>
              <a:t>3. </a:t>
            </a:r>
            <a:r>
              <a:rPr lang="ru-RU" dirty="0" err="1"/>
              <a:t>Лікувальні</a:t>
            </a:r>
            <a:r>
              <a:rPr lang="ru-RU" dirty="0"/>
              <a:t> </a:t>
            </a:r>
            <a:r>
              <a:rPr lang="ru-RU" dirty="0" err="1"/>
              <a:t>засоби</a:t>
            </a:r>
            <a:r>
              <a:rPr lang="ru-RU" dirty="0"/>
              <a:t> у </a:t>
            </a:r>
            <a:r>
              <a:rPr lang="ru-RU" dirty="0" err="1"/>
              <a:t>складі</a:t>
            </a:r>
            <a:r>
              <a:rPr lang="ru-RU" dirty="0"/>
              <a:t> </a:t>
            </a:r>
            <a:r>
              <a:rPr lang="ru-RU" dirty="0" err="1"/>
              <a:t>яких</a:t>
            </a:r>
            <a:r>
              <a:rPr lang="ru-RU" dirty="0"/>
              <a:t> є </a:t>
            </a:r>
            <a:r>
              <a:rPr lang="ru-RU" dirty="0" err="1"/>
              <a:t>активні</a:t>
            </a:r>
            <a:r>
              <a:rPr lang="ru-RU" dirty="0"/>
              <a:t> </a:t>
            </a:r>
            <a:r>
              <a:rPr lang="ru-RU" dirty="0" err="1"/>
              <a:t>компоненти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сприяють</a:t>
            </a:r>
            <a:r>
              <a:rPr lang="ru-RU" dirty="0"/>
              <a:t> </a:t>
            </a:r>
            <a:r>
              <a:rPr lang="ru-RU" dirty="0" err="1" smtClean="0"/>
              <a:t>ліквідації</a:t>
            </a:r>
            <a:r>
              <a:rPr lang="ru-RU" dirty="0" smtClean="0"/>
              <a:t> </a:t>
            </a:r>
            <a:r>
              <a:rPr lang="ru-RU" dirty="0" err="1" smtClean="0"/>
              <a:t>патологічних</a:t>
            </a:r>
            <a:r>
              <a:rPr lang="ru-RU" dirty="0" smtClean="0"/>
              <a:t> </a:t>
            </a:r>
            <a:r>
              <a:rPr lang="ru-RU" dirty="0"/>
              <a:t>проблем в </a:t>
            </a:r>
            <a:r>
              <a:rPr lang="ru-RU" dirty="0" err="1"/>
              <a:t>ротовій</a:t>
            </a:r>
            <a:r>
              <a:rPr lang="ru-RU" dirty="0"/>
              <a:t> </a:t>
            </a:r>
            <a:r>
              <a:rPr lang="ru-RU" dirty="0" err="1"/>
              <a:t>порожнині</a:t>
            </a:r>
            <a:r>
              <a:rPr lang="ru-RU" dirty="0"/>
              <a:t> (</a:t>
            </a:r>
            <a:r>
              <a:rPr lang="ru-RU" dirty="0" err="1"/>
              <a:t>наприклад</a:t>
            </a:r>
            <a:r>
              <a:rPr lang="ru-RU" dirty="0"/>
              <a:t>, </a:t>
            </a:r>
            <a:r>
              <a:rPr lang="ru-RU" dirty="0" err="1"/>
              <a:t>протигрибкові</a:t>
            </a:r>
            <a:r>
              <a:rPr lang="ru-RU" dirty="0"/>
              <a:t> </a:t>
            </a:r>
            <a:r>
              <a:rPr lang="ru-RU" dirty="0" err="1" smtClean="0"/>
              <a:t>гігієнічні</a:t>
            </a:r>
            <a:r>
              <a:rPr lang="ru-RU" dirty="0" smtClean="0"/>
              <a:t> </a:t>
            </a:r>
            <a:r>
              <a:rPr lang="ru-RU" dirty="0" err="1" smtClean="0"/>
              <a:t>препарати</a:t>
            </a:r>
            <a:r>
              <a:rPr lang="ru-RU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18513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267494"/>
            <a:ext cx="9073008" cy="1073274"/>
          </a:xfrm>
        </p:spPr>
        <p:txBody>
          <a:bodyPr/>
          <a:lstStyle/>
          <a:p>
            <a:r>
              <a:rPr lang="uk-UA" dirty="0" smtClean="0"/>
              <a:t>       Зубні пасти в давнину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445224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sz="1600" b="1" dirty="0"/>
              <a:t>Перша </a:t>
            </a:r>
            <a:r>
              <a:rPr lang="ru-RU" sz="1600" b="1" dirty="0" err="1"/>
              <a:t>згадка</a:t>
            </a:r>
            <a:r>
              <a:rPr lang="ru-RU" sz="1600" b="1" dirty="0"/>
              <a:t> про </a:t>
            </a:r>
            <a:r>
              <a:rPr lang="ru-RU" sz="1600" b="1" dirty="0" err="1"/>
              <a:t>зубну</a:t>
            </a:r>
            <a:r>
              <a:rPr lang="ru-RU" sz="1600" b="1" dirty="0"/>
              <a:t> пасту </a:t>
            </a:r>
            <a:r>
              <a:rPr lang="ru-RU" sz="1600" b="1" dirty="0" err="1"/>
              <a:t>міститься</a:t>
            </a:r>
            <a:r>
              <a:rPr lang="ru-RU" sz="1600" b="1" dirty="0"/>
              <a:t> в </a:t>
            </a:r>
            <a:r>
              <a:rPr lang="ru-RU" sz="1600" b="1" dirty="0" err="1"/>
              <a:t>єгипетському</a:t>
            </a:r>
            <a:r>
              <a:rPr lang="ru-RU" sz="1600" b="1" dirty="0"/>
              <a:t> </a:t>
            </a:r>
            <a:r>
              <a:rPr lang="ru-RU" sz="1600" b="1" dirty="0" err="1"/>
              <a:t>манускрипті</a:t>
            </a:r>
            <a:r>
              <a:rPr lang="ru-RU" sz="1600" b="1" dirty="0"/>
              <a:t> </a:t>
            </a:r>
            <a:r>
              <a:rPr lang="en-US" sz="1600" b="1" dirty="0"/>
              <a:t>IV </a:t>
            </a:r>
            <a:r>
              <a:rPr lang="ru-RU" sz="1600" b="1" dirty="0" err="1"/>
              <a:t>століття</a:t>
            </a:r>
            <a:r>
              <a:rPr lang="ru-RU" sz="1600" b="1" dirty="0"/>
              <a:t> </a:t>
            </a:r>
            <a:r>
              <a:rPr lang="ru-RU" sz="1600" b="1" dirty="0" err="1" smtClean="0"/>
              <a:t>н.е</a:t>
            </a:r>
            <a:r>
              <a:rPr lang="ru-RU" sz="1600" b="1" dirty="0" smtClean="0"/>
              <a:t>, </a:t>
            </a:r>
            <a:r>
              <a:rPr lang="ru-RU" sz="1600" b="1" dirty="0" err="1"/>
              <a:t>її</a:t>
            </a:r>
            <a:r>
              <a:rPr lang="ru-RU" sz="1600" b="1" dirty="0"/>
              <a:t> рецептом </a:t>
            </a:r>
            <a:r>
              <a:rPr lang="ru-RU" sz="1600" b="1" dirty="0" err="1"/>
              <a:t>була</a:t>
            </a:r>
            <a:r>
              <a:rPr lang="ru-RU" sz="1600" b="1" dirty="0"/>
              <a:t> </a:t>
            </a:r>
            <a:r>
              <a:rPr lang="ru-RU" sz="1600" b="1" dirty="0" err="1"/>
              <a:t>суміш</a:t>
            </a:r>
            <a:r>
              <a:rPr lang="ru-RU" sz="1600" b="1" dirty="0"/>
              <a:t> </a:t>
            </a:r>
            <a:r>
              <a:rPr lang="ru-RU" sz="1600" b="1" dirty="0" err="1"/>
              <a:t>порошкоподібної</a:t>
            </a:r>
            <a:r>
              <a:rPr lang="ru-RU" sz="1600" b="1" dirty="0"/>
              <a:t> </a:t>
            </a:r>
            <a:r>
              <a:rPr lang="ru-RU" sz="1600" b="1" dirty="0" err="1"/>
              <a:t>солі</a:t>
            </a:r>
            <a:r>
              <a:rPr lang="ru-RU" sz="1600" b="1" dirty="0"/>
              <a:t>, </a:t>
            </a:r>
            <a:r>
              <a:rPr lang="ru-RU" sz="1600" b="1" dirty="0" err="1"/>
              <a:t>перцю</a:t>
            </a:r>
            <a:r>
              <a:rPr lang="ru-RU" sz="1600" b="1" dirty="0"/>
              <a:t>, </a:t>
            </a:r>
            <a:r>
              <a:rPr lang="ru-RU" sz="1600" b="1" dirty="0" err="1"/>
              <a:t>листя</a:t>
            </a:r>
            <a:r>
              <a:rPr lang="ru-RU" sz="1600" b="1" dirty="0"/>
              <a:t> </a:t>
            </a:r>
            <a:r>
              <a:rPr lang="ru-RU" sz="1600" b="1" dirty="0" err="1" smtClean="0"/>
              <a:t>м’яти</a:t>
            </a:r>
            <a:r>
              <a:rPr lang="ru-RU" sz="1600" b="1" dirty="0"/>
              <a:t> і </a:t>
            </a:r>
            <a:r>
              <a:rPr lang="ru-RU" sz="1600" b="1" dirty="0" err="1"/>
              <a:t>квіток</a:t>
            </a:r>
            <a:r>
              <a:rPr lang="ru-RU" sz="1600" b="1" dirty="0"/>
              <a:t> </a:t>
            </a:r>
            <a:r>
              <a:rPr lang="ru-RU" sz="1600" b="1" dirty="0" err="1"/>
              <a:t>півників</a:t>
            </a:r>
            <a:r>
              <a:rPr lang="ru-RU" sz="1600" b="1" dirty="0"/>
              <a:t>.</a:t>
            </a:r>
          </a:p>
          <a:p>
            <a:pPr marL="64008" indent="0">
              <a:buNone/>
            </a:pPr>
            <a:endParaRPr lang="ru-RU" sz="1600" b="1" dirty="0" smtClean="0"/>
          </a:p>
          <a:p>
            <a:pPr marL="64008" indent="0">
              <a:buNone/>
            </a:pPr>
            <a:r>
              <a:rPr lang="ru-RU" sz="1600" b="1" dirty="0" err="1" smtClean="0"/>
              <a:t>Раніше</a:t>
            </a:r>
            <a:r>
              <a:rPr lang="ru-RU" sz="1600" b="1" dirty="0" smtClean="0"/>
              <a:t> </a:t>
            </a:r>
            <a:r>
              <a:rPr lang="ru-RU" sz="1600" b="1" dirty="0"/>
              <a:t>як абразив у </a:t>
            </a:r>
            <a:r>
              <a:rPr lang="ru-RU" sz="1600" b="1" dirty="0" smtClean="0"/>
              <a:t>пастах </a:t>
            </a:r>
            <a:r>
              <a:rPr lang="ru-RU" sz="1600" b="1" dirty="0" err="1" smtClean="0"/>
              <a:t>використовували</a:t>
            </a:r>
            <a:r>
              <a:rPr lang="ru-RU" sz="1600" b="1" dirty="0"/>
              <a:t> карбонат </a:t>
            </a:r>
            <a:r>
              <a:rPr lang="ru-RU" sz="1600" b="1" dirty="0" err="1"/>
              <a:t>кальцію</a:t>
            </a:r>
            <a:r>
              <a:rPr lang="ru-RU" sz="1600" b="1" dirty="0"/>
              <a:t>, але </a:t>
            </a:r>
            <a:r>
              <a:rPr lang="ru-RU" sz="1600" b="1" dirty="0" err="1"/>
              <a:t>від</a:t>
            </a:r>
            <a:r>
              <a:rPr lang="ru-RU" sz="1600" b="1" dirty="0"/>
              <a:t> </a:t>
            </a:r>
            <a:r>
              <a:rPr lang="ru-RU" sz="1600" b="1" dirty="0" err="1" smtClean="0"/>
              <a:t>нього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поступово</a:t>
            </a:r>
            <a:r>
              <a:rPr lang="ru-RU" sz="1600" b="1" dirty="0" smtClean="0"/>
              <a:t> </a:t>
            </a:r>
            <a:r>
              <a:rPr lang="ru-RU" sz="1600" b="1" dirty="0" err="1"/>
              <a:t>відмовилися</a:t>
            </a:r>
            <a:r>
              <a:rPr lang="ru-RU" sz="1600" b="1" dirty="0"/>
              <a:t>, </a:t>
            </a:r>
            <a:r>
              <a:rPr lang="ru-RU" sz="1600" b="1" dirty="0" err="1"/>
              <a:t>оскільки</a:t>
            </a:r>
            <a:r>
              <a:rPr lang="ru-RU" sz="1600" b="1" dirty="0"/>
              <a:t> </a:t>
            </a:r>
            <a:r>
              <a:rPr lang="ru-RU" sz="1600" b="1" dirty="0" err="1"/>
              <a:t>він</a:t>
            </a:r>
            <a:r>
              <a:rPr lang="ru-RU" sz="1600" b="1" dirty="0"/>
              <a:t> не є </a:t>
            </a:r>
            <a:r>
              <a:rPr lang="ru-RU" sz="1600" b="1" dirty="0" err="1"/>
              <a:t>хімічно</a:t>
            </a:r>
            <a:r>
              <a:rPr lang="ru-RU" sz="1600" b="1" dirty="0"/>
              <a:t> </a:t>
            </a:r>
            <a:r>
              <a:rPr lang="ru-RU" sz="1600" b="1" dirty="0" err="1"/>
              <a:t>інертним</a:t>
            </a:r>
            <a:r>
              <a:rPr lang="ru-RU" sz="1600" b="1" dirty="0"/>
              <a:t> і </a:t>
            </a:r>
            <a:r>
              <a:rPr lang="ru-RU" sz="1600" b="1" dirty="0" err="1"/>
              <a:t>вступає</a:t>
            </a:r>
            <a:r>
              <a:rPr lang="ru-RU" sz="1600" b="1" dirty="0"/>
              <a:t> в </a:t>
            </a:r>
            <a:r>
              <a:rPr lang="ru-RU" sz="1600" b="1" dirty="0" err="1"/>
              <a:t>реакцію</a:t>
            </a:r>
            <a:r>
              <a:rPr lang="ru-RU" sz="1600" b="1" dirty="0"/>
              <a:t> </a:t>
            </a:r>
            <a:r>
              <a:rPr lang="ru-RU" sz="1600" b="1" dirty="0" smtClean="0"/>
              <a:t>з </a:t>
            </a:r>
            <a:r>
              <a:rPr lang="ru-RU" sz="1600" b="1" dirty="0" err="1" smtClean="0"/>
              <a:t>іншими</a:t>
            </a:r>
            <a:r>
              <a:rPr lang="ru-RU" sz="1600" b="1" dirty="0" smtClean="0"/>
              <a:t> </a:t>
            </a:r>
            <a:r>
              <a:rPr lang="ru-RU" sz="1600" b="1" dirty="0"/>
              <a:t>компонентами пасти. До того ж </a:t>
            </a:r>
            <a:r>
              <a:rPr lang="ru-RU" sz="1600" b="1" dirty="0" err="1"/>
              <a:t>кристалічна</a:t>
            </a:r>
            <a:r>
              <a:rPr lang="ru-RU" sz="1600" b="1" dirty="0"/>
              <a:t> структура карбонату </a:t>
            </a:r>
            <a:r>
              <a:rPr lang="ru-RU" sz="1600" b="1" dirty="0" err="1" smtClean="0"/>
              <a:t>кальцію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близька</a:t>
            </a:r>
            <a:r>
              <a:rPr lang="ru-RU" sz="1600" b="1" dirty="0" smtClean="0"/>
              <a:t> </a:t>
            </a:r>
            <a:r>
              <a:rPr lang="ru-RU" sz="1600" b="1" dirty="0"/>
              <a:t>до </a:t>
            </a:r>
            <a:r>
              <a:rPr lang="ru-RU" sz="1600" b="1" dirty="0" err="1"/>
              <a:t>голчастої</a:t>
            </a:r>
            <a:r>
              <a:rPr lang="ru-RU" sz="1600" b="1" dirty="0"/>
              <a:t>, а значить </a:t>
            </a:r>
            <a:r>
              <a:rPr lang="ru-RU" sz="1600" b="1" dirty="0" err="1"/>
              <a:t>травматична</a:t>
            </a:r>
            <a:r>
              <a:rPr lang="ru-RU" sz="1600" b="1" dirty="0"/>
              <a:t> для </a:t>
            </a:r>
            <a:r>
              <a:rPr lang="ru-RU" sz="1600" b="1" dirty="0" err="1"/>
              <a:t>емалі</a:t>
            </a:r>
            <a:r>
              <a:rPr lang="ru-RU" sz="1600" b="1" dirty="0"/>
              <a:t> </a:t>
            </a:r>
            <a:r>
              <a:rPr lang="ru-RU" sz="1600" b="1" dirty="0" err="1"/>
              <a:t>зубів</a:t>
            </a:r>
            <a:r>
              <a:rPr lang="ru-RU" sz="1600" b="1" dirty="0"/>
              <a:t>. Зараз </a:t>
            </a:r>
            <a:r>
              <a:rPr lang="ru-RU" sz="1600" b="1" dirty="0" err="1"/>
              <a:t>його</a:t>
            </a:r>
            <a:r>
              <a:rPr lang="ru-RU" sz="1600" b="1" dirty="0"/>
              <a:t> </a:t>
            </a:r>
            <a:r>
              <a:rPr lang="ru-RU" sz="1600" b="1" dirty="0" err="1" smtClean="0"/>
              <a:t>замінили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слабкі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абразивні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агенти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сполуки</a:t>
            </a:r>
            <a:r>
              <a:rPr lang="ru-RU" sz="1600" b="1" dirty="0"/>
              <a:t> </a:t>
            </a:r>
            <a:r>
              <a:rPr lang="ru-RU" sz="1600" b="1" dirty="0" err="1"/>
              <a:t>кремнію</a:t>
            </a:r>
            <a:r>
              <a:rPr lang="ru-RU" sz="1600" b="1" dirty="0"/>
              <a:t> (</a:t>
            </a:r>
            <a:r>
              <a:rPr lang="ru-RU" sz="1600" b="1" dirty="0" err="1"/>
              <a:t>аеросил</a:t>
            </a:r>
            <a:r>
              <a:rPr lang="ru-RU" sz="1600" b="1" dirty="0"/>
              <a:t>, </a:t>
            </a:r>
            <a:r>
              <a:rPr lang="ru-RU" sz="1600" b="1" dirty="0" err="1"/>
              <a:t>алюмосилікат</a:t>
            </a:r>
            <a:r>
              <a:rPr lang="ru-RU" sz="1600" b="1" dirty="0"/>
              <a:t>, </a:t>
            </a:r>
            <a:r>
              <a:rPr lang="ru-RU" sz="1600" b="1" dirty="0" err="1" smtClean="0"/>
              <a:t>діоксид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кремнію</a:t>
            </a:r>
            <a:r>
              <a:rPr lang="ru-RU" sz="1600" b="1" dirty="0"/>
              <a:t>, </a:t>
            </a:r>
            <a:r>
              <a:rPr lang="ru-RU" sz="1600" b="1" dirty="0" err="1"/>
              <a:t>гідроксид</a:t>
            </a:r>
            <a:r>
              <a:rPr lang="ru-RU" sz="1600" b="1" dirty="0"/>
              <a:t> </a:t>
            </a:r>
            <a:r>
              <a:rPr lang="ru-RU" sz="1600" b="1" dirty="0" err="1"/>
              <a:t>кремнію</a:t>
            </a:r>
            <a:r>
              <a:rPr lang="ru-RU" sz="1600" b="1" dirty="0"/>
              <a:t>, </a:t>
            </a:r>
            <a:r>
              <a:rPr lang="ru-RU" sz="1600" b="1" dirty="0" err="1"/>
              <a:t>дикальцій</a:t>
            </a:r>
            <a:r>
              <a:rPr lang="ru-RU" sz="1600" b="1" dirty="0"/>
              <a:t> фосфат).</a:t>
            </a:r>
          </a:p>
          <a:p>
            <a:endParaRPr lang="ru-RU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51328">
            <a:off x="333312" y="4550541"/>
            <a:ext cx="2646164" cy="1548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383" y="5253955"/>
            <a:ext cx="2857500" cy="14874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5945">
            <a:off x="6247920" y="4614312"/>
            <a:ext cx="2619375" cy="1544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3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2088"/>
          </a:xfrm>
        </p:spPr>
        <p:txBody>
          <a:bodyPr>
            <a:normAutofit fontScale="90000"/>
          </a:bodyPr>
          <a:lstStyle/>
          <a:p>
            <a:pPr indent="180340" algn="ctr">
              <a:spcAft>
                <a:spcPts val="0"/>
              </a:spcAft>
            </a:pPr>
            <a:r>
              <a:rPr lang="ru-RU" sz="4400" b="1" dirty="0">
                <a:effectLst/>
                <a:latin typeface="Times New Roman"/>
                <a:ea typeface="Calibri"/>
                <a:cs typeface="Times New Roman"/>
              </a:rPr>
              <a:t>Склад </a:t>
            </a:r>
            <a:r>
              <a:rPr lang="ru-RU" sz="4400" b="1" dirty="0" err="1">
                <a:effectLst/>
                <a:latin typeface="Times New Roman"/>
                <a:ea typeface="Calibri"/>
                <a:cs typeface="Times New Roman"/>
              </a:rPr>
              <a:t>зубної</a:t>
            </a:r>
            <a:r>
              <a:rPr lang="ru-RU" sz="4400" b="1" dirty="0">
                <a:effectLst/>
                <a:latin typeface="Times New Roman"/>
                <a:ea typeface="Calibri"/>
                <a:cs typeface="Times New Roman"/>
              </a:rPr>
              <a:t> пасти</a:t>
            </a:r>
            <a:r>
              <a:rPr lang="ru-RU" sz="36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0734987"/>
              </p:ext>
            </p:extLst>
          </p:nvPr>
        </p:nvGraphicFramePr>
        <p:xfrm>
          <a:off x="395536" y="692696"/>
          <a:ext cx="6048673" cy="5832649"/>
        </p:xfrm>
        <a:graphic>
          <a:graphicData uri="http://schemas.openxmlformats.org/drawingml/2006/table">
            <a:tbl>
              <a:tblPr firstRow="1" firstCol="1" bandRow="1"/>
              <a:tblGrid>
                <a:gridCol w="273451"/>
                <a:gridCol w="1950310"/>
                <a:gridCol w="2081950"/>
                <a:gridCol w="1742962"/>
              </a:tblGrid>
              <a:tr h="179751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Властивість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Речовини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Функції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8755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Щ</a:t>
                      </a: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адящ</a:t>
                      </a: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абразивн</a:t>
                      </a: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компонент</a:t>
                      </a: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аеросил, алюмосилікат,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діоксид кремнію,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гідроксид кремнію,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дикальцій фосфат.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Захист емалі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8506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убн</a:t>
                      </a:r>
                      <a:r>
                        <a:rPr lang="uk-UA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паст</a:t>
                      </a:r>
                      <a:r>
                        <a:rPr lang="uk-UA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схильні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до легкого і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миттєвого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вспінювання</a:t>
                      </a:r>
                      <a:r>
                        <a:rPr lang="uk-UA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- це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поверхнево-активним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речовинам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лаурилсульфат натрію,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лаурилсаркозінат натрію,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формальдегід,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бетаїни.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Позитивною якістю ПАР називають зниження кількості мікроушкоджень емалі до мінімуму за рахунок утворення піни.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8755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получні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речовини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агар,</a:t>
                      </a: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пектин,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декстран,</a:t>
                      </a: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гліцерин,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альгінат натрію,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натрій карбоксиметилцелюлози.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Для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утворення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однорідної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консистенції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878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 категорії лікувально-профілактичних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лактат алюмінію,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фториди,  ферменти,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сорбенти (полідиметилсилоксан, ентеросгель, гідрогель метилкремнієвої кислоти),  антисептики з антимікробною активністю, окремі мікро, макроелементи і полімінеральні комплекси,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екстракти лікарських трав,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прополіс.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Активн</a:t>
                      </a: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компонент</a:t>
                      </a: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зубних паст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9004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роматизован</a:t>
                      </a: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продукт</a:t>
                      </a: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 (ЕФІРНІ ОЛІЇ):</a:t>
                      </a: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натуральні та ідентичні їм ароматизатори: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ментол,</a:t>
                      </a: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тимол,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корвакрол,</a:t>
                      </a: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лімонен,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сквален</a:t>
                      </a:r>
                      <a:r>
                        <a:rPr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озволяє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понизити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собівартість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кінцевого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продукту.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312" marR="533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588224" y="620688"/>
            <a:ext cx="244827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0340">
              <a:spcAft>
                <a:spcPts val="0"/>
              </a:spcAft>
            </a:pPr>
            <a:r>
              <a:rPr lang="ru-RU" sz="1350" dirty="0">
                <a:latin typeface="Times New Roman"/>
                <a:ea typeface="Calibri"/>
                <a:cs typeface="Times New Roman"/>
              </a:rPr>
              <a:t>При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вивченні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етикетки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також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можна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побачити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такі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назви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:</a:t>
            </a:r>
            <a:endParaRPr lang="ru-RU" sz="1350" dirty="0">
              <a:latin typeface="Calibri"/>
              <a:ea typeface="Calibri"/>
              <a:cs typeface="Times New Roman"/>
            </a:endParaRPr>
          </a:p>
          <a:p>
            <a:pPr indent="180340">
              <a:spcAft>
                <a:spcPts val="0"/>
              </a:spcAft>
            </a:pPr>
            <a:r>
              <a:rPr lang="ru-RU" sz="1350" dirty="0">
                <a:latin typeface="Times New Roman"/>
                <a:ea typeface="Calibri"/>
                <a:cs typeface="Times New Roman"/>
              </a:rPr>
              <a:t>1</a:t>
            </a:r>
            <a:r>
              <a:rPr lang="ru-RU" sz="135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350" b="1" i="1" dirty="0" err="1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Тензиди</a:t>
            </a:r>
            <a:r>
              <a:rPr lang="ru-RU" sz="1350" b="1" i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−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це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речовини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створюють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піну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Речовина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важливе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і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допомагає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видаляти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з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зубів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мікробні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бляшки </a:t>
            </a:r>
            <a:endParaRPr lang="ru-RU" sz="1350" dirty="0">
              <a:latin typeface="Calibri"/>
              <a:ea typeface="Calibri"/>
              <a:cs typeface="Times New Roman"/>
            </a:endParaRPr>
          </a:p>
          <a:p>
            <a:pPr indent="180340">
              <a:spcAft>
                <a:spcPts val="0"/>
              </a:spcAft>
            </a:pPr>
            <a:r>
              <a:rPr lang="ru-RU" sz="1350" dirty="0">
                <a:latin typeface="Times New Roman"/>
                <a:ea typeface="Calibri"/>
                <a:cs typeface="Times New Roman"/>
              </a:rPr>
              <a:t>2</a:t>
            </a:r>
            <a:r>
              <a:rPr lang="ru-RU" sz="1350" b="1" i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. Карбонат </a:t>
            </a:r>
            <a:r>
              <a:rPr lang="ru-RU" sz="1350" b="1" i="1" dirty="0" err="1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кальцію</a:t>
            </a:r>
            <a:r>
              <a:rPr lang="ru-RU" sz="135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-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цей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склад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допомагає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видалити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мікробні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освіти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, а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також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видалити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небажаний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колір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з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зубів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</a:t>
            </a:r>
            <a:endParaRPr lang="ru-RU" sz="1350" dirty="0">
              <a:latin typeface="Calibri"/>
              <a:ea typeface="Calibri"/>
              <a:cs typeface="Times New Roman"/>
            </a:endParaRPr>
          </a:p>
          <a:p>
            <a:pPr indent="180340">
              <a:spcAft>
                <a:spcPts val="0"/>
              </a:spcAft>
            </a:pPr>
            <a:r>
              <a:rPr lang="uk-UA" sz="1350" dirty="0">
                <a:latin typeface="Times New Roman"/>
                <a:ea typeface="Calibri"/>
                <a:cs typeface="Times New Roman"/>
              </a:rPr>
              <a:t>3. </a:t>
            </a:r>
            <a:r>
              <a:rPr lang="uk-UA" sz="1350" b="1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Натрію </a:t>
            </a:r>
            <a:r>
              <a:rPr lang="uk-UA" sz="1350" b="1" i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монофторфосфат</a:t>
            </a:r>
            <a:r>
              <a:rPr lang="uk-UA" sz="135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,  </a:t>
            </a:r>
            <a:r>
              <a:rPr lang="uk-UA" sz="1350" b="1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натрію </a:t>
            </a:r>
            <a:r>
              <a:rPr lang="uk-UA" sz="1350" b="1" i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фторид</a:t>
            </a:r>
            <a:r>
              <a:rPr lang="uk-UA" sz="1350" b="1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, олова </a:t>
            </a:r>
            <a:r>
              <a:rPr lang="uk-UA" sz="1350" b="1" i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фторид</a:t>
            </a:r>
            <a:r>
              <a:rPr lang="uk-UA" sz="1350" b="1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, амонію </a:t>
            </a:r>
            <a:r>
              <a:rPr lang="uk-UA" sz="1350" b="1" i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фторид</a:t>
            </a:r>
            <a:r>
              <a:rPr lang="uk-UA" sz="135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1350" dirty="0">
                <a:latin typeface="Times New Roman"/>
                <a:ea typeface="Calibri"/>
                <a:cs typeface="Times New Roman"/>
              </a:rPr>
              <a:t>- ці речовини повинні зустрічатися в пасті обов'язково, так як попереджають розвиток карієсу </a:t>
            </a:r>
            <a:endParaRPr lang="ru-RU" sz="1350" dirty="0">
              <a:latin typeface="Calibri"/>
              <a:ea typeface="Calibri"/>
              <a:cs typeface="Times New Roman"/>
            </a:endParaRPr>
          </a:p>
          <a:p>
            <a:pPr indent="180340">
              <a:spcAft>
                <a:spcPts val="0"/>
              </a:spcAft>
            </a:pPr>
            <a:r>
              <a:rPr lang="uk-UA" sz="1350" dirty="0">
                <a:latin typeface="Times New Roman"/>
                <a:ea typeface="Calibri"/>
                <a:cs typeface="Times New Roman"/>
              </a:rPr>
              <a:t>4. </a:t>
            </a:r>
            <a:r>
              <a:rPr lang="uk-UA" sz="1350" b="1" i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Трихлоро</a:t>
            </a:r>
            <a:r>
              <a:rPr lang="uk-UA" sz="1350" b="1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 - </a:t>
            </a:r>
            <a:r>
              <a:rPr lang="uk-UA" sz="1350" b="1" i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гідроксідіфенілефір</a:t>
            </a:r>
            <a:r>
              <a:rPr lang="uk-UA" sz="135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1350" dirty="0">
                <a:latin typeface="Times New Roman"/>
                <a:ea typeface="Calibri"/>
                <a:cs typeface="Times New Roman"/>
              </a:rPr>
              <a:t>− це компонент видаляє мікробні освіти </a:t>
            </a:r>
            <a:endParaRPr lang="ru-RU" sz="1350" dirty="0">
              <a:latin typeface="Calibri"/>
              <a:ea typeface="Calibri"/>
              <a:cs typeface="Times New Roman"/>
            </a:endParaRPr>
          </a:p>
          <a:p>
            <a:pPr indent="180340">
              <a:spcAft>
                <a:spcPts val="0"/>
              </a:spcAft>
            </a:pPr>
            <a:r>
              <a:rPr lang="uk-UA" sz="1350" dirty="0">
                <a:latin typeface="Times New Roman"/>
                <a:ea typeface="Calibri"/>
                <a:cs typeface="Times New Roman"/>
              </a:rPr>
              <a:t>5. </a:t>
            </a:r>
            <a:r>
              <a:rPr lang="uk-UA" sz="1350" b="1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Натрію </a:t>
            </a:r>
            <a:r>
              <a:rPr lang="uk-UA" sz="1350" b="1" i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тетрапірофосфат</a:t>
            </a:r>
            <a:r>
              <a:rPr lang="uk-UA" sz="1350" b="1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, калію </a:t>
            </a:r>
            <a:r>
              <a:rPr lang="uk-UA" sz="1350" b="1" i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тетрапірофосфат</a:t>
            </a:r>
            <a:r>
              <a:rPr lang="uk-UA" sz="135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uk-UA" sz="1350" dirty="0">
                <a:latin typeface="Times New Roman"/>
                <a:ea typeface="Calibri"/>
                <a:cs typeface="Times New Roman"/>
              </a:rPr>
              <a:t>видаляє зубний камінь.</a:t>
            </a:r>
            <a:endParaRPr lang="ru-RU" sz="135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4106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48072"/>
          </a:xfrm>
        </p:spPr>
        <p:txBody>
          <a:bodyPr>
            <a:normAutofit fontScale="90000"/>
          </a:bodyPr>
          <a:lstStyle/>
          <a:p>
            <a:pPr indent="180340" algn="ctr">
              <a:spcAft>
                <a:spcPts val="0"/>
              </a:spcAft>
            </a:pPr>
            <a:r>
              <a:rPr lang="ru-RU" sz="4400" b="1" dirty="0" err="1">
                <a:effectLst/>
                <a:latin typeface="Times New Roman"/>
                <a:ea typeface="Calibri"/>
                <a:cs typeface="Times New Roman"/>
              </a:rPr>
              <a:t>Шкідливі</a:t>
            </a:r>
            <a:r>
              <a:rPr lang="ru-RU" sz="4400" b="1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4400" b="1" dirty="0" err="1">
                <a:effectLst/>
                <a:latin typeface="Times New Roman"/>
                <a:ea typeface="Calibri"/>
                <a:cs typeface="Times New Roman"/>
              </a:rPr>
              <a:t>речовини</a:t>
            </a:r>
            <a:r>
              <a:rPr lang="ru-RU" sz="4400" b="1" dirty="0">
                <a:effectLst/>
                <a:latin typeface="Times New Roman"/>
                <a:ea typeface="Calibri"/>
                <a:cs typeface="Times New Roman"/>
              </a:rPr>
              <a:t> в </a:t>
            </a:r>
            <a:r>
              <a:rPr lang="ru-RU" sz="4400" b="1" dirty="0" smtClean="0">
                <a:effectLst/>
                <a:latin typeface="Times New Roman"/>
                <a:ea typeface="Calibri"/>
                <a:cs typeface="Times New Roman"/>
              </a:rPr>
              <a:t>пастах</a:t>
            </a:r>
            <a:r>
              <a:rPr lang="ru-RU" sz="3600" dirty="0" smtClean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600" dirty="0" smtClean="0"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4023818"/>
              </p:ext>
            </p:extLst>
          </p:nvPr>
        </p:nvGraphicFramePr>
        <p:xfrm>
          <a:off x="1547664" y="764704"/>
          <a:ext cx="5797535" cy="5832177"/>
        </p:xfrm>
        <a:graphic>
          <a:graphicData uri="http://schemas.openxmlformats.org/drawingml/2006/table">
            <a:tbl>
              <a:tblPr firstRow="1" firstCol="1" bandRow="1"/>
              <a:tblGrid>
                <a:gridCol w="311956"/>
                <a:gridCol w="1213297"/>
                <a:gridCol w="4272282"/>
              </a:tblGrid>
              <a:tr h="132389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Речовина 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Дія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9119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r>
                        <a:rPr lang="ru-RU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аурил сульфат натрію </a:t>
                      </a: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позначається трьома латинськими літерами</a:t>
                      </a:r>
                      <a:r>
                        <a:rPr lang="ru-RU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SLS </a:t>
                      </a: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або кирилицею —</a:t>
                      </a:r>
                      <a:r>
                        <a:rPr lang="ru-RU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ПАР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SLS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проникає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в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очі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в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мозок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в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серце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печінку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і т.д. і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затримується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там,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виводиться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дуже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важко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Це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особливо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небезпечно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для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дітей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у тканинах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яких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він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накопичується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у великих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концентраціях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SLS </a:t>
                      </a: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змінює білковий склад клітин очей дітей (самий ніжний і рухливий білок).Затримує нормальний розвиток цих дітей, викликає катаракту.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Може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сприяти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випаданню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волосся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появі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лупи,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діючи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на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цибулини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волосинок.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Волосся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висушується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стає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ламким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і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січеться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на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кінцях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6730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Фтор</a:t>
                      </a: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по суті це </a:t>
                      </a:r>
                      <a:r>
                        <a:rPr lang="uk-UA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нейротоксин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(Fluoride)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Добова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потреба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організму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у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фторі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дорівнює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2 – 3 мг.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надлишку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цього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токсичного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елементу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в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організмі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порушується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фосфорно-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кальцієвий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обмін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Потрапляючи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безпосередньо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на зуб,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зайвий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фтор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руйнує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емаль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Викликає </a:t>
                      </a:r>
                      <a:r>
                        <a:rPr lang="uk-UA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нейро</a:t>
                      </a: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-розлади, які схожі на 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синдром Альцгеймера,</a:t>
                      </a: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шкодить травній </a:t>
                      </a:r>
                      <a:r>
                        <a:rPr lang="uk-UA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системіі</a:t>
                      </a: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суглобам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послаблює імунну систему 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(особ</a:t>
                      </a:r>
                      <a:r>
                        <a:rPr lang="uk-UA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ливо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у молод</a:t>
                      </a: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). 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560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 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Триклозан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Цей антибіотик додають, щоб він вбивав шкідливі мікроби і бактерії в ротовій порожнині.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Однак, </a:t>
                      </a:r>
                      <a:r>
                        <a:rPr lang="uk-UA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триклозан</a:t>
                      </a: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знищує не тільки патогенні організми, але і корисні бактерії і мікроби в роті. 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6730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Формальдегід 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Без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цієї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токсичної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речовини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в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складі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паст не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обійтися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Адже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саме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формальдегід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вбиває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бактерії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і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хвороботворні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мікроби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що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зібралися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на зубах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після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їжі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або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під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час сну. 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Формальдегід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негативно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впливає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на генетику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людини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органи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дихання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на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якість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зору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і стан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шкіри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Тому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ковтати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пасту не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можна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Від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постійного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надходження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в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організм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малої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кількості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формальдегіду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може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розвинутися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пошкодження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печінки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нирок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та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інші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патологічні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стани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8530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Сорбіт (сорбітол)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Це замінник цукру для людей з цукровим діабетом.  Поглинання сорбіту в тонкій кишці, в порівнянні з іншими цукрами, відбувається набагато повільніше. Розчинення </a:t>
                      </a:r>
                      <a:r>
                        <a:rPr lang="uk-UA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сорбитола</a:t>
                      </a: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в роті супроводжується відчуттям холоду на </a:t>
                      </a:r>
                      <a:r>
                        <a:rPr lang="uk-UA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язиці</a:t>
                      </a: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Більше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50%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дорослих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людей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відчувають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симптоми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розладу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шлунка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при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споживанні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10 г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сорбіту</a:t>
                      </a: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в день.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Постійне споживання значної кількості сорбіту може завдати шкоди очам, провокуючи серйозні захворювання сітківки і кришталика, що особливо актуально для діабетиків.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9119"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Фторид натрію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Натрію </a:t>
                      </a:r>
                      <a:r>
                        <a:rPr lang="uk-UA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фторид</a:t>
                      </a: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класифікується як токсична. При досить високих дозах впливає на серцево-судинну систему; смертельна доза для людини при вазі 70 кг оцінюється в 5-10 г.  В великих дозах, коли потрібно використовувати </a:t>
                      </a:r>
                      <a:r>
                        <a:rPr lang="uk-UA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фторид</a:t>
                      </a: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натрію для лікування остеопорозу, може викликати біль в ногах і перепади в артеріальному тиску, коли дози надто високі, то відбувається подразнення </a:t>
                      </a:r>
                      <a:r>
                        <a:rPr lang="uk-UA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шлунка</a:t>
                      </a: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іноді таке сильне, що це може викликати виразку. У малих дозах використовується для фторування води. 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835" marR="528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481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936104"/>
          </a:xfrm>
        </p:spPr>
        <p:txBody>
          <a:bodyPr>
            <a:normAutofit fontScale="90000"/>
          </a:bodyPr>
          <a:lstStyle/>
          <a:p>
            <a:pPr indent="180340">
              <a:spcAft>
                <a:spcPts val="0"/>
              </a:spcAft>
            </a:pPr>
            <a:r>
              <a:rPr lang="uk-UA" sz="4400" b="1" dirty="0">
                <a:effectLst/>
                <a:latin typeface="Times New Roman"/>
                <a:ea typeface="Calibri"/>
                <a:cs typeface="Times New Roman"/>
              </a:rPr>
              <a:t>«Практична частина»</a:t>
            </a:r>
            <a:r>
              <a:rPr lang="ru-RU" sz="36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effectLst/>
                <a:latin typeface="Calibri"/>
                <a:ea typeface="Calibri"/>
                <a:cs typeface="Times New Roman"/>
              </a:rPr>
            </a:br>
            <a:r>
              <a:rPr lang="uk-UA" sz="4400" b="1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uk-UA" sz="4400" b="1" dirty="0">
                <a:effectLst/>
                <a:latin typeface="Times New Roman"/>
                <a:ea typeface="Calibri"/>
                <a:cs typeface="Times New Roman"/>
              </a:rPr>
              <a:t>Дослідження зубних паст</a:t>
            </a:r>
            <a:r>
              <a:rPr lang="ru-RU" sz="36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7819788"/>
              </p:ext>
            </p:extLst>
          </p:nvPr>
        </p:nvGraphicFramePr>
        <p:xfrm>
          <a:off x="611560" y="1340768"/>
          <a:ext cx="8208590" cy="5328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119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272</TotalTime>
  <Words>1920</Words>
  <Application>Microsoft Office PowerPoint</Application>
  <PresentationFormat>Экран (4:3)</PresentationFormat>
  <Paragraphs>194</Paragraphs>
  <Slides>19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Яркая</vt:lpstr>
      <vt:lpstr>Пакет</vt:lpstr>
      <vt:lpstr>   Загальноосвітня школа І – ІІІ ступенів №30                  Кіровоградської міської ради                     Кіровоградської області </vt:lpstr>
      <vt:lpstr>На ринку представлені продукти даного виду у великій кількості, багато споживачів вибрали для себе один єдиний і користуються ним</vt:lpstr>
      <vt:lpstr>Мета та завдання проекту</vt:lpstr>
      <vt:lpstr> Основні відомості про пасту</vt:lpstr>
      <vt:lpstr>         Види зубної пасти</vt:lpstr>
      <vt:lpstr>       Зубні пасти в давнину</vt:lpstr>
      <vt:lpstr>Склад зубної пасти </vt:lpstr>
      <vt:lpstr>Шкідливі речовини в пастах </vt:lpstr>
      <vt:lpstr>«Практична частина»  Дослідження зубних паст </vt:lpstr>
      <vt:lpstr>Результат дослідження зубних паст на вміст шкідливих речовин</vt:lpstr>
      <vt:lpstr>Чому колір смужки не може служити  орієнтиром?</vt:lpstr>
      <vt:lpstr>Соціальне опитування учнів школи І – ІІІ ступенів №30</vt:lpstr>
      <vt:lpstr>Результат</vt:lpstr>
      <vt:lpstr>Дослід № 1.  Зубна паста в домашніх умовах</vt:lpstr>
      <vt:lpstr> Дослід №2. Вплив кислот на зубну емаль </vt:lpstr>
      <vt:lpstr>Дослід №3 Чи може зубна паста зміцнити яєчну шкаралупу? </vt:lpstr>
      <vt:lpstr>Дослід №4 Другу частину практичної роботи я провів в лабораторії. </vt:lpstr>
      <vt:lpstr> Цікаві факти і відкриття. </vt:lpstr>
      <vt:lpstr>Вибір правильної зубної пасти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Загальньосвітня школа І – ІІІ №30 Кіровоградської міської ради          Кіровоградської області</dc:title>
  <dc:creator>User</dc:creator>
  <cp:lastModifiedBy>XE</cp:lastModifiedBy>
  <cp:revision>22</cp:revision>
  <dcterms:created xsi:type="dcterms:W3CDTF">2018-09-13T18:33:19Z</dcterms:created>
  <dcterms:modified xsi:type="dcterms:W3CDTF">2018-10-21T11:12:46Z</dcterms:modified>
</cp:coreProperties>
</file>