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71" r:id="rId4"/>
    <p:sldId id="268" r:id="rId5"/>
    <p:sldId id="257" r:id="rId6"/>
    <p:sldId id="258" r:id="rId7"/>
    <p:sldId id="260" r:id="rId8"/>
    <p:sldId id="259" r:id="rId9"/>
    <p:sldId id="261" r:id="rId10"/>
    <p:sldId id="262" r:id="rId11"/>
    <p:sldId id="269" r:id="rId12"/>
    <p:sldId id="263" r:id="rId13"/>
    <p:sldId id="264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7" d="100"/>
          <a:sy n="47" d="100"/>
        </p:scale>
        <p:origin x="7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730876"/>
          </a:xfrm>
        </p:spPr>
        <p:txBody>
          <a:bodyPr>
            <a:normAutofit/>
          </a:bodyPr>
          <a:lstStyle/>
          <a:p>
            <a:r>
              <a:rPr lang="uk-UA" sz="1800" dirty="0" smtClean="0">
                <a:solidFill>
                  <a:srgbClr val="002060"/>
                </a:solidFill>
              </a:rPr>
              <a:t>Криворізька загальноосвітня школа-інтернат І-ІІ ст.№1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2021983"/>
            <a:ext cx="6400800" cy="3769217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Урок української мови у 6 класі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uk-UA" sz="2800" b="1" dirty="0" smtClean="0">
                <a:solidFill>
                  <a:srgbClr val="002060"/>
                </a:solidFill>
              </a:rPr>
              <a:t>Групи прикметників за значенням</a:t>
            </a:r>
            <a:endParaRPr lang="ru-RU" sz="2800" b="1" dirty="0">
              <a:solidFill>
                <a:srgbClr val="002060"/>
              </a:solidFill>
            </a:endParaRPr>
          </a:p>
          <a:p>
            <a:endParaRPr lang="uk-UA" sz="2800" b="1" dirty="0" smtClean="0">
              <a:solidFill>
                <a:srgbClr val="002060"/>
              </a:solidFill>
            </a:endParaRPr>
          </a:p>
          <a:p>
            <a:pPr algn="r"/>
            <a:r>
              <a:rPr lang="uk-UA" sz="1600" b="1" dirty="0" smtClean="0">
                <a:solidFill>
                  <a:srgbClr val="002060"/>
                </a:solidFill>
              </a:rPr>
              <a:t>Вчитель  вищої категорії Вишнева В.А.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2817" y="4237150"/>
            <a:ext cx="3759677" cy="24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6377" y="1571223"/>
            <a:ext cx="705762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2060"/>
                </a:solidFill>
              </a:rPr>
              <a:t>Творче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err="1">
                <a:solidFill>
                  <a:srgbClr val="002060"/>
                </a:solidFill>
              </a:rPr>
              <a:t>реконструювання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2000" dirty="0" err="1">
                <a:solidFill>
                  <a:srgbClr val="002060"/>
                </a:solidFill>
              </a:rPr>
              <a:t>Від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поданих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іменників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утворити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присвійні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прикметники</a:t>
            </a:r>
            <a:r>
              <a:rPr lang="ru-RU" sz="2000" dirty="0">
                <a:solidFill>
                  <a:srgbClr val="002060"/>
                </a:solidFill>
              </a:rPr>
              <a:t> з </a:t>
            </a:r>
            <a:r>
              <a:rPr lang="ru-RU" sz="2000" dirty="0" err="1">
                <a:solidFill>
                  <a:srgbClr val="002060"/>
                </a:solidFill>
              </a:rPr>
              <a:t>іменниками</a:t>
            </a:r>
            <a:r>
              <a:rPr lang="ru-RU" sz="2000" dirty="0">
                <a:solidFill>
                  <a:srgbClr val="002060"/>
                </a:solidFill>
              </a:rPr>
              <a:t>. 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b="1" dirty="0" err="1">
                <a:solidFill>
                  <a:srgbClr val="002060"/>
                </a:solidFill>
              </a:rPr>
              <a:t>Матуся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3200" b="1" dirty="0" err="1">
                <a:solidFill>
                  <a:srgbClr val="002060"/>
                </a:solidFill>
              </a:rPr>
              <a:t>тітка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3200" b="1" dirty="0" err="1">
                <a:solidFill>
                  <a:srgbClr val="002060"/>
                </a:solidFill>
              </a:rPr>
              <a:t>Світлана</a:t>
            </a:r>
            <a:r>
              <a:rPr lang="ru-RU" sz="3200" b="1" dirty="0">
                <a:solidFill>
                  <a:srgbClr val="002060"/>
                </a:solidFill>
              </a:rPr>
              <a:t>, Ольга, </a:t>
            </a:r>
            <a:r>
              <a:rPr lang="ru-RU" sz="3200" b="1" dirty="0" err="1">
                <a:solidFill>
                  <a:srgbClr val="002060"/>
                </a:solidFill>
              </a:rPr>
              <a:t>Іван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3200" b="1" dirty="0" err="1">
                <a:solidFill>
                  <a:srgbClr val="002060"/>
                </a:solidFill>
              </a:rPr>
              <a:t>невістка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3200" b="1" dirty="0" err="1">
                <a:solidFill>
                  <a:srgbClr val="002060"/>
                </a:solidFill>
              </a:rPr>
              <a:t>ведмідь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3200" b="1" dirty="0" err="1">
                <a:solidFill>
                  <a:srgbClr val="002060"/>
                </a:solidFill>
              </a:rPr>
              <a:t>тато</a:t>
            </a:r>
            <a:r>
              <a:rPr lang="ru-RU" sz="3200" b="1" dirty="0">
                <a:solidFill>
                  <a:srgbClr val="002060"/>
                </a:solidFill>
              </a:rPr>
              <a:t>, птах</a:t>
            </a:r>
            <a:r>
              <a:rPr lang="ru-RU" sz="3200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5122" name="Picture 2" descr="http://mkl.ua/published/publicdata/MKL/attachments/SC/articles/%D0%B2%D0%BE%D0%BF%D1%80%D0%BE%D1%81%D1%8B%20%D0%BE%20%D0%BA%D0%BE%D0%BD%D1%82%D0%B0%D0%BA%D1%82%D0%BD%D1%8B%D1%85%20%D0%BB%D0%B8%D0%BD%D0%B7%D0%B0%D1%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572" y="698882"/>
            <a:ext cx="2543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mkl.ua/published/publicdata/MKL/attachments/SC/articles/%D0%B2%D0%BE%D0%BF%D1%80%D0%BE%D1%81%D1%8B%20%D0%BE%20%D0%BA%D0%BE%D0%BD%D1%82%D0%B0%D0%BA%D1%82%D0%BD%D1%8B%D1%85%20%D0%BB%D0%B8%D0%BD%D0%B7%D0%B0%D1%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571" y="698882"/>
            <a:ext cx="2543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556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5465" y="850006"/>
            <a:ext cx="807505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</a:rPr>
              <a:t>Перевірка</a:t>
            </a:r>
            <a:r>
              <a:rPr lang="ru-RU" sz="3200" b="1" dirty="0">
                <a:solidFill>
                  <a:srgbClr val="FF0000"/>
                </a:solidFill>
              </a:rPr>
              <a:t>:</a:t>
            </a:r>
            <a:r>
              <a:rPr lang="ru-RU" sz="3200" dirty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  <a:p>
            <a:pPr algn="ctr"/>
            <a:endParaRPr lang="ru-RU" sz="32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bg1"/>
                </a:solidFill>
              </a:rPr>
              <a:t>Матусина…, тітчина…, Світланина…, </a:t>
            </a:r>
            <a:r>
              <a:rPr lang="uk-UA" sz="2800" b="1" dirty="0" err="1" smtClean="0">
                <a:solidFill>
                  <a:schemeClr val="bg1"/>
                </a:solidFill>
              </a:rPr>
              <a:t>Ольжина</a:t>
            </a:r>
            <a:r>
              <a:rPr lang="uk-UA" sz="2800" b="1" dirty="0" smtClean="0">
                <a:solidFill>
                  <a:schemeClr val="bg1"/>
                </a:solidFill>
              </a:rPr>
              <a:t>…, Іванове…, невістчине…, ведмежий…, татова…, пташине…</a:t>
            </a:r>
          </a:p>
          <a:p>
            <a:pPr>
              <a:lnSpc>
                <a:spcPct val="150000"/>
              </a:lnSpc>
            </a:pP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895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820" y="-356652"/>
            <a:ext cx="9762186" cy="660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.  </a:t>
            </a:r>
            <a:r>
              <a:rPr lang="ru-RU" dirty="0" err="1"/>
              <a:t>Гра</a:t>
            </a:r>
            <a:r>
              <a:rPr lang="ru-RU" dirty="0"/>
              <a:t> «</a:t>
            </a:r>
            <a:r>
              <a:rPr lang="ru-RU" dirty="0" err="1"/>
              <a:t>Якщо</a:t>
            </a:r>
            <a:r>
              <a:rPr lang="ru-RU" dirty="0"/>
              <a:t> я...»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uk-UA" b="1" dirty="0" smtClean="0">
              <a:solidFill>
                <a:srgbClr val="002060"/>
              </a:solidFill>
            </a:endParaRPr>
          </a:p>
          <a:p>
            <a:r>
              <a:rPr lang="uk-UA" b="1" dirty="0" smtClean="0">
                <a:solidFill>
                  <a:srgbClr val="FF0000"/>
                </a:solidFill>
              </a:rPr>
              <a:t>Гра «Якщо я…»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err="1" smtClean="0">
                <a:solidFill>
                  <a:srgbClr val="002060"/>
                </a:solidFill>
              </a:rPr>
              <a:t>Доповнити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речення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відповідними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прикметниками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записати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ці</a:t>
            </a:r>
            <a:r>
              <a:rPr lang="ru-RU" b="1" dirty="0">
                <a:solidFill>
                  <a:srgbClr val="002060"/>
                </a:solidFill>
              </a:rPr>
              <a:t> слова в </a:t>
            </a:r>
            <a:r>
              <a:rPr lang="ru-RU" b="1" dirty="0" err="1">
                <a:solidFill>
                  <a:srgbClr val="002060"/>
                </a:solidFill>
              </a:rPr>
              <a:t>зошит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визначити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їх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групу</a:t>
            </a:r>
            <a:r>
              <a:rPr lang="ru-RU" b="1" dirty="0">
                <a:solidFill>
                  <a:srgbClr val="002060"/>
                </a:solidFill>
              </a:rPr>
              <a:t> за </a:t>
            </a:r>
            <a:r>
              <a:rPr lang="ru-RU" b="1" dirty="0" err="1">
                <a:solidFill>
                  <a:srgbClr val="002060"/>
                </a:solidFill>
              </a:rPr>
              <a:t>значенням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1.Якщо я </a:t>
            </a:r>
            <a:r>
              <a:rPr lang="ru-RU" dirty="0" err="1">
                <a:solidFill>
                  <a:srgbClr val="002060"/>
                </a:solidFill>
              </a:rPr>
              <a:t>ділитимуся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всім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що</a:t>
            </a:r>
            <a:r>
              <a:rPr lang="ru-RU" dirty="0">
                <a:solidFill>
                  <a:srgbClr val="002060"/>
                </a:solidFill>
              </a:rPr>
              <a:t> в мене є, я </a:t>
            </a:r>
            <a:r>
              <a:rPr lang="ru-RU" dirty="0" err="1">
                <a:solidFill>
                  <a:srgbClr val="002060"/>
                </a:solidFill>
              </a:rPr>
              <a:t>виросту</a:t>
            </a:r>
            <a:r>
              <a:rPr lang="ru-RU" dirty="0">
                <a:solidFill>
                  <a:srgbClr val="002060"/>
                </a:solidFill>
              </a:rPr>
              <a:t> ...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2.Якщо </a:t>
            </a:r>
            <a:r>
              <a:rPr lang="ru-RU" dirty="0" smtClean="0">
                <a:solidFill>
                  <a:srgbClr val="002060"/>
                </a:solidFill>
              </a:rPr>
              <a:t>я </a:t>
            </a:r>
            <a:r>
              <a:rPr lang="ru-RU" dirty="0" err="1">
                <a:solidFill>
                  <a:srgbClr val="002060"/>
                </a:solidFill>
              </a:rPr>
              <a:t>допомагатиму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своїм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друзям</a:t>
            </a:r>
            <a:r>
              <a:rPr lang="ru-RU" dirty="0">
                <a:solidFill>
                  <a:srgbClr val="002060"/>
                </a:solidFill>
              </a:rPr>
              <a:t>, коли вони </a:t>
            </a:r>
            <a:r>
              <a:rPr lang="ru-RU" dirty="0" err="1">
                <a:solidFill>
                  <a:srgbClr val="002060"/>
                </a:solidFill>
              </a:rPr>
              <a:t>опиняться</a:t>
            </a:r>
            <a:r>
              <a:rPr lang="ru-RU" dirty="0">
                <a:solidFill>
                  <a:srgbClr val="002060"/>
                </a:solidFill>
              </a:rPr>
              <a:t> у </a:t>
            </a:r>
            <a:r>
              <a:rPr lang="ru-RU" dirty="0" err="1">
                <a:solidFill>
                  <a:srgbClr val="002060"/>
                </a:solidFill>
              </a:rPr>
              <a:t>скрутному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становищі</a:t>
            </a:r>
            <a:r>
              <a:rPr lang="ru-RU" dirty="0">
                <a:solidFill>
                  <a:srgbClr val="002060"/>
                </a:solidFill>
              </a:rPr>
              <a:t>, я буду </a:t>
            </a:r>
            <a:r>
              <a:rPr lang="ru-RU" dirty="0" smtClean="0">
                <a:solidFill>
                  <a:srgbClr val="002060"/>
                </a:solidFill>
              </a:rPr>
              <a:t>...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3.     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я </a:t>
            </a:r>
            <a:r>
              <a:rPr lang="ru-RU" dirty="0" err="1">
                <a:solidFill>
                  <a:srgbClr val="002060"/>
                </a:solidFill>
              </a:rPr>
              <a:t>чекатиму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спокійно</a:t>
            </a:r>
            <a:r>
              <a:rPr lang="ru-RU" dirty="0">
                <a:solidFill>
                  <a:srgbClr val="002060"/>
                </a:solidFill>
              </a:rPr>
              <a:t> на свою </a:t>
            </a:r>
            <a:r>
              <a:rPr lang="ru-RU" dirty="0" err="1">
                <a:solidFill>
                  <a:srgbClr val="002060"/>
                </a:solidFill>
              </a:rPr>
              <a:t>чергу</a:t>
            </a:r>
            <a:r>
              <a:rPr lang="ru-RU" dirty="0">
                <a:solidFill>
                  <a:srgbClr val="002060"/>
                </a:solidFill>
              </a:rPr>
              <a:t>, буду ...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4.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я  </a:t>
            </a:r>
            <a:r>
              <a:rPr lang="ru-RU" dirty="0" err="1">
                <a:solidFill>
                  <a:srgbClr val="002060"/>
                </a:solidFill>
              </a:rPr>
              <a:t>говоритиму</a:t>
            </a:r>
            <a:r>
              <a:rPr lang="ru-RU" dirty="0">
                <a:solidFill>
                  <a:srgbClr val="002060"/>
                </a:solidFill>
              </a:rPr>
              <a:t> правду про себе та </a:t>
            </a:r>
            <a:r>
              <a:rPr lang="ru-RU" dirty="0" err="1">
                <a:solidFill>
                  <a:srgbClr val="002060"/>
                </a:solidFill>
              </a:rPr>
              <a:t>інших</a:t>
            </a:r>
            <a:r>
              <a:rPr lang="ru-RU" dirty="0">
                <a:solidFill>
                  <a:srgbClr val="002060"/>
                </a:solidFill>
              </a:rPr>
              <a:t>, буду ...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5.Якщо я  </a:t>
            </a:r>
            <a:r>
              <a:rPr lang="ru-RU" dirty="0" err="1">
                <a:solidFill>
                  <a:srgbClr val="002060"/>
                </a:solidFill>
              </a:rPr>
              <a:t>посміхатися</a:t>
            </a:r>
            <a:r>
              <a:rPr lang="ru-RU" dirty="0">
                <a:solidFill>
                  <a:srgbClr val="002060"/>
                </a:solidFill>
              </a:rPr>
              <a:t> людям та </a:t>
            </a:r>
            <a:r>
              <a:rPr lang="ru-RU" dirty="0" err="1">
                <a:solidFill>
                  <a:srgbClr val="002060"/>
                </a:solidFill>
              </a:rPr>
              <a:t>вітатися</a:t>
            </a:r>
            <a:r>
              <a:rPr lang="ru-RU" dirty="0">
                <a:solidFill>
                  <a:srgbClr val="002060"/>
                </a:solidFill>
              </a:rPr>
              <a:t> при </a:t>
            </a:r>
            <a:r>
              <a:rPr lang="ru-RU" dirty="0" err="1">
                <a:solidFill>
                  <a:srgbClr val="002060"/>
                </a:solidFill>
              </a:rPr>
              <a:t>зустрічі</a:t>
            </a:r>
            <a:r>
              <a:rPr lang="ru-RU" dirty="0">
                <a:solidFill>
                  <a:srgbClr val="002060"/>
                </a:solidFill>
              </a:rPr>
              <a:t>, буду </a:t>
            </a:r>
            <a:r>
              <a:rPr lang="ru-RU" dirty="0" smtClean="0">
                <a:solidFill>
                  <a:srgbClr val="002060"/>
                </a:solidFill>
              </a:rPr>
              <a:t>....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6. 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я  </a:t>
            </a:r>
            <a:r>
              <a:rPr lang="ru-RU" dirty="0" err="1">
                <a:solidFill>
                  <a:srgbClr val="002060"/>
                </a:solidFill>
              </a:rPr>
              <a:t>терпляче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ставитимусь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до людей, </a:t>
            </a:r>
            <a:r>
              <a:rPr lang="ru-RU" dirty="0" err="1">
                <a:solidFill>
                  <a:srgbClr val="002060"/>
                </a:solidFill>
              </a:rPr>
              <a:t>яких</a:t>
            </a:r>
            <a:r>
              <a:rPr lang="ru-RU" dirty="0">
                <a:solidFill>
                  <a:srgbClr val="002060"/>
                </a:solidFill>
              </a:rPr>
              <a:t> не </a:t>
            </a:r>
            <a:r>
              <a:rPr lang="ru-RU" dirty="0" err="1">
                <a:solidFill>
                  <a:srgbClr val="002060"/>
                </a:solidFill>
              </a:rPr>
              <a:t>зовсім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розумію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і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</a:rPr>
              <a:t>     </a:t>
            </a:r>
            <a:r>
              <a:rPr lang="ru-RU" dirty="0" err="1" smtClean="0">
                <a:solidFill>
                  <a:srgbClr val="002060"/>
                </a:solidFill>
              </a:rPr>
              <a:t>підтримую</a:t>
            </a:r>
            <a:r>
              <a:rPr lang="ru-RU" dirty="0" smtClean="0">
                <a:solidFill>
                  <a:srgbClr val="002060"/>
                </a:solidFill>
              </a:rPr>
              <a:t>, буду</a:t>
            </a:r>
            <a:r>
              <a:rPr lang="ru-RU" dirty="0">
                <a:solidFill>
                  <a:srgbClr val="002060"/>
                </a:solidFill>
              </a:rPr>
              <a:t>...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7. 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я  </a:t>
            </a:r>
            <a:r>
              <a:rPr lang="ru-RU" dirty="0" err="1">
                <a:solidFill>
                  <a:srgbClr val="002060"/>
                </a:solidFill>
              </a:rPr>
              <a:t>допомагатиму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іншим</a:t>
            </a:r>
            <a:r>
              <a:rPr lang="ru-RU" dirty="0">
                <a:solidFill>
                  <a:srgbClr val="002060"/>
                </a:solidFill>
              </a:rPr>
              <a:t>, коли </a:t>
            </a:r>
            <a:r>
              <a:rPr lang="ru-RU" dirty="0" err="1">
                <a:solidFill>
                  <a:srgbClr val="002060"/>
                </a:solidFill>
              </a:rPr>
              <a:t>ті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потребують</a:t>
            </a:r>
            <a:r>
              <a:rPr lang="ru-RU" dirty="0">
                <a:solidFill>
                  <a:srgbClr val="002060"/>
                </a:solidFill>
              </a:rPr>
              <a:t> на </a:t>
            </a:r>
            <a:r>
              <a:rPr lang="ru-RU" dirty="0" err="1">
                <a:solidFill>
                  <a:srgbClr val="002060"/>
                </a:solidFill>
              </a:rPr>
              <a:t>допомогу</a:t>
            </a:r>
            <a:r>
              <a:rPr lang="ru-RU" dirty="0">
                <a:solidFill>
                  <a:srgbClr val="002060"/>
                </a:solidFill>
              </a:rPr>
              <a:t>, буду </a:t>
            </a:r>
            <a:r>
              <a:rPr lang="ru-RU" dirty="0" smtClean="0">
                <a:solidFill>
                  <a:srgbClr val="002060"/>
                </a:solidFill>
              </a:rPr>
              <a:t>...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8.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я  не </a:t>
            </a:r>
            <a:r>
              <a:rPr lang="ru-RU" dirty="0" err="1">
                <a:solidFill>
                  <a:srgbClr val="002060"/>
                </a:solidFill>
              </a:rPr>
              <a:t>зраджуватиму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близьких</a:t>
            </a:r>
            <a:r>
              <a:rPr lang="ru-RU" dirty="0">
                <a:solidFill>
                  <a:srgbClr val="002060"/>
                </a:solidFill>
              </a:rPr>
              <a:t> людей, буду ...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9. </a:t>
            </a:r>
            <a:r>
              <a:rPr lang="ru-RU" dirty="0" err="1">
                <a:solidFill>
                  <a:srgbClr val="002060"/>
                </a:solidFill>
              </a:rPr>
              <a:t>Якщо</a:t>
            </a:r>
            <a:r>
              <a:rPr lang="ru-RU" dirty="0">
                <a:solidFill>
                  <a:srgbClr val="002060"/>
                </a:solidFill>
              </a:rPr>
              <a:t> я  </a:t>
            </a:r>
            <a:r>
              <a:rPr lang="ru-RU" dirty="0" err="1">
                <a:solidFill>
                  <a:srgbClr val="002060"/>
                </a:solidFill>
              </a:rPr>
              <a:t>робитиму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завжди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що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обіцяв</a:t>
            </a:r>
            <a:r>
              <a:rPr lang="ru-RU" dirty="0">
                <a:solidFill>
                  <a:srgbClr val="002060"/>
                </a:solidFill>
              </a:rPr>
              <a:t>, буду ...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363" y="1162899"/>
            <a:ext cx="2962141" cy="425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32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645" y="837127"/>
            <a:ext cx="884778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FF0000"/>
                </a:solidFill>
              </a:rPr>
              <a:t>Творча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робота</a:t>
            </a:r>
            <a:endParaRPr lang="ru-RU" sz="20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rgbClr val="002060"/>
                </a:solidFill>
              </a:rPr>
              <a:t>Скласти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міні-твір</a:t>
            </a:r>
            <a:r>
              <a:rPr lang="ru-RU" sz="2000" b="1" dirty="0">
                <a:solidFill>
                  <a:srgbClr val="002060"/>
                </a:solidFill>
              </a:rPr>
              <a:t> на теми</a:t>
            </a:r>
            <a:r>
              <a:rPr lang="ru-RU" sz="2000" dirty="0">
                <a:solidFill>
                  <a:srgbClr val="002060"/>
                </a:solidFill>
              </a:rPr>
              <a:t>: </a:t>
            </a:r>
            <a:r>
              <a:rPr lang="ru-RU" sz="2000" dirty="0">
                <a:solidFill>
                  <a:srgbClr val="FF0000"/>
                </a:solidFill>
              </a:rPr>
              <a:t>І </a:t>
            </a:r>
            <a:r>
              <a:rPr lang="ru-RU" sz="2000" dirty="0" err="1">
                <a:solidFill>
                  <a:srgbClr val="FF0000"/>
                </a:solidFill>
              </a:rPr>
              <a:t>група</a:t>
            </a:r>
            <a:r>
              <a:rPr lang="ru-RU" sz="2000" dirty="0">
                <a:solidFill>
                  <a:srgbClr val="FF000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«</a:t>
            </a:r>
            <a:r>
              <a:rPr lang="ru-RU" sz="2000" b="1" dirty="0" err="1">
                <a:solidFill>
                  <a:srgbClr val="002060"/>
                </a:solidFill>
              </a:rPr>
              <a:t>Якою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людиною</a:t>
            </a:r>
            <a:r>
              <a:rPr lang="ru-RU" sz="2000" b="1" dirty="0">
                <a:solidFill>
                  <a:srgbClr val="002060"/>
                </a:solidFill>
              </a:rPr>
              <a:t> я </a:t>
            </a:r>
            <a:r>
              <a:rPr lang="ru-RU" sz="2000" b="1" dirty="0" err="1">
                <a:solidFill>
                  <a:srgbClr val="002060"/>
                </a:solidFill>
              </a:rPr>
              <a:t>хотів</a:t>
            </a:r>
            <a:r>
              <a:rPr lang="ru-RU" sz="2000" b="1" dirty="0">
                <a:solidFill>
                  <a:srgbClr val="002060"/>
                </a:solidFill>
              </a:rPr>
              <a:t>(</a:t>
            </a:r>
            <a:r>
              <a:rPr lang="ru-RU" sz="2000" b="1" dirty="0" err="1">
                <a:solidFill>
                  <a:srgbClr val="002060"/>
                </a:solidFill>
              </a:rPr>
              <a:t>хотіла</a:t>
            </a:r>
            <a:r>
              <a:rPr lang="ru-RU" sz="2000" b="1" dirty="0">
                <a:solidFill>
                  <a:srgbClr val="002060"/>
                </a:solidFill>
              </a:rPr>
              <a:t>) би </a:t>
            </a:r>
            <a:r>
              <a:rPr lang="ru-RU" sz="2000" b="1" dirty="0" err="1" smtClean="0">
                <a:solidFill>
                  <a:srgbClr val="002060"/>
                </a:solidFill>
              </a:rPr>
              <a:t>вирости</a:t>
            </a:r>
            <a:r>
              <a:rPr lang="ru-RU" sz="2000" b="1" dirty="0" smtClean="0">
                <a:solidFill>
                  <a:srgbClr val="002060"/>
                </a:solidFill>
              </a:rPr>
              <a:t> і </a:t>
            </a:r>
            <a:r>
              <a:rPr lang="ru-RU" sz="2000" b="1" dirty="0" err="1" smtClean="0">
                <a:solidFill>
                  <a:srgbClr val="002060"/>
                </a:solidFill>
              </a:rPr>
              <a:t>чому</a:t>
            </a:r>
            <a:r>
              <a:rPr lang="ru-RU" sz="2000" b="1" dirty="0" smtClean="0">
                <a:solidFill>
                  <a:srgbClr val="002060"/>
                </a:solidFill>
              </a:rPr>
              <a:t>».</a:t>
            </a:r>
            <a:r>
              <a:rPr lang="ru-RU" sz="2000" dirty="0" smtClean="0">
                <a:solidFill>
                  <a:srgbClr val="002060"/>
                </a:solidFill>
              </a:rPr>
              <a:t> ІІІ </a:t>
            </a:r>
            <a:r>
              <a:rPr lang="ru-RU" sz="2000" dirty="0" err="1">
                <a:solidFill>
                  <a:srgbClr val="FF0000"/>
                </a:solidFill>
              </a:rPr>
              <a:t>група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-«</a:t>
            </a:r>
            <a:r>
              <a:rPr lang="ru-RU" sz="2000" b="1" dirty="0" err="1">
                <a:solidFill>
                  <a:srgbClr val="002060"/>
                </a:solidFill>
              </a:rPr>
              <a:t>Якою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людиною</a:t>
            </a:r>
            <a:r>
              <a:rPr lang="ru-RU" sz="2000" b="1" dirty="0">
                <a:solidFill>
                  <a:srgbClr val="002060"/>
                </a:solidFill>
              </a:rPr>
              <a:t> я не </a:t>
            </a:r>
            <a:r>
              <a:rPr lang="ru-RU" sz="2000" b="1" dirty="0" err="1">
                <a:solidFill>
                  <a:srgbClr val="002060"/>
                </a:solidFill>
              </a:rPr>
              <a:t>хотів</a:t>
            </a:r>
            <a:r>
              <a:rPr lang="ru-RU" sz="2000" b="1" dirty="0">
                <a:solidFill>
                  <a:srgbClr val="002060"/>
                </a:solidFill>
              </a:rPr>
              <a:t>(</a:t>
            </a:r>
            <a:r>
              <a:rPr lang="ru-RU" sz="2000" b="1" dirty="0" err="1">
                <a:solidFill>
                  <a:srgbClr val="002060"/>
                </a:solidFill>
              </a:rPr>
              <a:t>хотіла</a:t>
            </a:r>
            <a:r>
              <a:rPr lang="ru-RU" sz="2000" b="1" dirty="0">
                <a:solidFill>
                  <a:srgbClr val="002060"/>
                </a:solidFill>
              </a:rPr>
              <a:t>) би </a:t>
            </a:r>
            <a:r>
              <a:rPr lang="ru-RU" sz="2000" b="1" dirty="0" err="1" smtClean="0">
                <a:solidFill>
                  <a:srgbClr val="002060"/>
                </a:solidFill>
              </a:rPr>
              <a:t>вирости</a:t>
            </a:r>
            <a:r>
              <a:rPr lang="ru-RU" sz="2000" b="1" dirty="0" smtClean="0">
                <a:solidFill>
                  <a:srgbClr val="002060"/>
                </a:solidFill>
              </a:rPr>
              <a:t> і </a:t>
            </a:r>
            <a:r>
              <a:rPr lang="ru-RU" sz="2000" b="1" dirty="0" err="1" smtClean="0">
                <a:solidFill>
                  <a:srgbClr val="002060"/>
                </a:solidFill>
              </a:rPr>
              <a:t>чому</a:t>
            </a:r>
            <a:r>
              <a:rPr lang="ru-RU" sz="2000" b="1" dirty="0" smtClean="0">
                <a:solidFill>
                  <a:srgbClr val="002060"/>
                </a:solidFill>
              </a:rPr>
              <a:t>».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ІІ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група</a:t>
            </a:r>
            <a:r>
              <a:rPr lang="ru-RU" sz="2000" dirty="0">
                <a:solidFill>
                  <a:srgbClr val="FF0000"/>
                </a:solidFill>
              </a:rPr>
              <a:t>-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Вправа</a:t>
            </a:r>
            <a:r>
              <a:rPr lang="ru-RU" sz="2000" b="1" dirty="0">
                <a:solidFill>
                  <a:srgbClr val="002060"/>
                </a:solidFill>
              </a:rPr>
              <a:t> «</a:t>
            </a:r>
            <a:r>
              <a:rPr lang="ru-RU" sz="2000" b="1" dirty="0" err="1">
                <a:solidFill>
                  <a:srgbClr val="002060"/>
                </a:solidFill>
              </a:rPr>
              <a:t>Зайвина</a:t>
            </a:r>
            <a:r>
              <a:rPr lang="ru-RU" sz="2000" b="1" dirty="0">
                <a:solidFill>
                  <a:srgbClr val="002060"/>
                </a:solidFill>
              </a:rPr>
              <a:t>» </a:t>
            </a:r>
            <a:r>
              <a:rPr lang="ru-RU" sz="2000" dirty="0" err="1" smtClean="0">
                <a:solidFill>
                  <a:srgbClr val="002060"/>
                </a:solidFill>
              </a:rPr>
              <a:t>Який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із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цих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прикметників</a:t>
            </a:r>
            <a:r>
              <a:rPr lang="ru-RU" sz="2000" dirty="0">
                <a:solidFill>
                  <a:srgbClr val="002060"/>
                </a:solidFill>
              </a:rPr>
              <a:t> ,,</a:t>
            </a:r>
            <a:r>
              <a:rPr lang="ru-RU" sz="2000" dirty="0" err="1">
                <a:solidFill>
                  <a:srgbClr val="002060"/>
                </a:solidFill>
              </a:rPr>
              <a:t>зайвий</a:t>
            </a:r>
            <a:r>
              <a:rPr lang="ru-RU" sz="2000" dirty="0">
                <a:solidFill>
                  <a:srgbClr val="002060"/>
                </a:solidFill>
              </a:rPr>
              <a:t>”? </a:t>
            </a:r>
            <a:r>
              <a:rPr lang="ru-RU" sz="2000" dirty="0" err="1">
                <a:solidFill>
                  <a:srgbClr val="002060"/>
                </a:solidFill>
              </a:rPr>
              <a:t>Вмотивуйте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свій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вибір</a:t>
            </a:r>
            <a:r>
              <a:rPr lang="ru-RU" sz="2000" dirty="0">
                <a:solidFill>
                  <a:srgbClr val="002060"/>
                </a:solidFill>
              </a:rPr>
              <a:t>. Прочитавши рядок, </a:t>
            </a:r>
            <a:r>
              <a:rPr lang="ru-RU" sz="2000" dirty="0" err="1">
                <a:solidFill>
                  <a:srgbClr val="002060"/>
                </a:solidFill>
              </a:rPr>
              <a:t>відповідати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потрібно</a:t>
            </a:r>
            <a:r>
              <a:rPr lang="ru-RU" sz="2000" dirty="0">
                <a:solidFill>
                  <a:srgbClr val="002060"/>
                </a:solidFill>
              </a:rPr>
              <a:t> так: </a:t>
            </a:r>
            <a:r>
              <a:rPr lang="ru-RU" sz="2000" dirty="0">
                <a:solidFill>
                  <a:srgbClr val="FF0000"/>
                </a:solidFill>
              </a:rPr>
              <a:t>я думаю , </a:t>
            </a:r>
            <a:r>
              <a:rPr lang="ru-RU" sz="2000" dirty="0" err="1">
                <a:solidFill>
                  <a:srgbClr val="FF0000"/>
                </a:solidFill>
              </a:rPr>
              <a:t>що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зайвий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прикметник</a:t>
            </a:r>
            <a:r>
              <a:rPr lang="ru-RU" sz="2000" dirty="0">
                <a:solidFill>
                  <a:srgbClr val="FF0000"/>
                </a:solidFill>
              </a:rPr>
              <a:t> ….., тому </a:t>
            </a:r>
            <a:r>
              <a:rPr lang="ru-RU" sz="2000" dirty="0" err="1">
                <a:solidFill>
                  <a:srgbClr val="FF0000"/>
                </a:solidFill>
              </a:rPr>
              <a:t>що</a:t>
            </a:r>
            <a:r>
              <a:rPr lang="ru-RU" sz="2000" dirty="0">
                <a:solidFill>
                  <a:srgbClr val="FF0000"/>
                </a:solidFill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rgbClr val="002060"/>
                </a:solidFill>
              </a:rPr>
              <a:t>Ласкавий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лагідний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лютий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гречний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солом’яний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rgbClr val="002060"/>
                </a:solidFill>
              </a:rPr>
              <a:t>Блакитний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жовтавий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тьмяний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качиний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rgbClr val="002060"/>
                </a:solidFill>
              </a:rPr>
              <a:t>Дерев’яний</a:t>
            </a:r>
            <a:r>
              <a:rPr lang="ru-RU" sz="2000" b="1" dirty="0">
                <a:solidFill>
                  <a:srgbClr val="002060"/>
                </a:solidFill>
              </a:rPr>
              <a:t>, веселий, </a:t>
            </a:r>
            <a:r>
              <a:rPr lang="ru-RU" sz="2000" b="1" dirty="0" err="1">
                <a:solidFill>
                  <a:srgbClr val="002060"/>
                </a:solidFill>
              </a:rPr>
              <a:t>лаковий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пластиліновий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rgbClr val="002060"/>
                </a:solidFill>
              </a:rPr>
              <a:t>Доньчин</a:t>
            </a:r>
            <a:r>
              <a:rPr lang="ru-RU" sz="2000" b="1" dirty="0">
                <a:solidFill>
                  <a:srgbClr val="002060"/>
                </a:solidFill>
              </a:rPr>
              <a:t>, материн, </a:t>
            </a:r>
            <a:r>
              <a:rPr lang="ru-RU" sz="2000" b="1" dirty="0" err="1">
                <a:solidFill>
                  <a:srgbClr val="002060"/>
                </a:solidFill>
              </a:rPr>
              <a:t>батьківський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товаришів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 err="1" smtClean="0">
                <a:solidFill>
                  <a:srgbClr val="002060"/>
                </a:solidFill>
              </a:rPr>
              <a:t>Мовний</a:t>
            </a:r>
            <a:r>
              <a:rPr lang="ru-RU" sz="2000" b="1" dirty="0" smtClean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солов’їний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 smtClean="0">
                <a:solidFill>
                  <a:srgbClr val="002060"/>
                </a:solidFill>
              </a:rPr>
              <a:t>заячий,собачий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rgbClr val="002060"/>
                </a:solidFill>
              </a:rPr>
              <a:t>Ластів’ячий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пізній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грачиний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лебединий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077" y="3765826"/>
            <a:ext cx="25431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2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0011" y="1390918"/>
            <a:ext cx="744398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000" dirty="0" err="1">
                <a:solidFill>
                  <a:srgbClr val="002060"/>
                </a:solidFill>
              </a:rPr>
              <a:t>Ласкавий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лагідний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лютий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гречний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солом’яний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ru-RU" sz="2000" dirty="0" err="1">
                <a:solidFill>
                  <a:srgbClr val="002060"/>
                </a:solidFill>
              </a:rPr>
              <a:t>Блакитний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жовтавий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тьмяний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качиний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ru-RU" sz="2000" dirty="0" err="1">
                <a:solidFill>
                  <a:srgbClr val="002060"/>
                </a:solidFill>
              </a:rPr>
              <a:t>Дерев’яний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b="1" dirty="0">
                <a:solidFill>
                  <a:srgbClr val="002060"/>
                </a:solidFill>
              </a:rPr>
              <a:t>веселий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лаковий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пластиліновий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ru-RU" sz="2000" dirty="0" err="1">
                <a:solidFill>
                  <a:srgbClr val="002060"/>
                </a:solidFill>
              </a:rPr>
              <a:t>Доньчин</a:t>
            </a:r>
            <a:r>
              <a:rPr lang="ru-RU" sz="2000" dirty="0">
                <a:solidFill>
                  <a:srgbClr val="002060"/>
                </a:solidFill>
              </a:rPr>
              <a:t>, материн, </a:t>
            </a:r>
            <a:r>
              <a:rPr lang="ru-RU" sz="2000" b="1" dirty="0" err="1">
                <a:solidFill>
                  <a:srgbClr val="002060"/>
                </a:solidFill>
              </a:rPr>
              <a:t>батьківський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товаришів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ru-RU" sz="2000" b="1" dirty="0" err="1" smtClean="0">
                <a:solidFill>
                  <a:srgbClr val="002060"/>
                </a:solidFill>
              </a:rPr>
              <a:t>Мовний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солов’їний</a:t>
            </a:r>
            <a:r>
              <a:rPr lang="ru-RU" sz="2000" b="1" dirty="0">
                <a:solidFill>
                  <a:srgbClr val="002060"/>
                </a:solidFill>
              </a:rPr>
              <a:t>,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заячий,собачий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lnSpc>
                <a:spcPct val="200000"/>
              </a:lnSpc>
            </a:pPr>
            <a:r>
              <a:rPr lang="ru-RU" sz="2000" dirty="0" err="1">
                <a:solidFill>
                  <a:srgbClr val="002060"/>
                </a:solidFill>
              </a:rPr>
              <a:t>Ластів’ячий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b="1" dirty="0" err="1">
                <a:solidFill>
                  <a:srgbClr val="002060"/>
                </a:solidFill>
              </a:rPr>
              <a:t>пізній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грачиний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r>
              <a:rPr lang="ru-RU" sz="2000" dirty="0" err="1">
                <a:solidFill>
                  <a:srgbClr val="002060"/>
                </a:solidFill>
              </a:rPr>
              <a:t>лебединий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028" name="Picture 4" descr="Картинки по запросу картинки дяку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72282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ртинки по запросу картинки дяку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72282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3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460" y="528519"/>
            <a:ext cx="83970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0000"/>
                </a:solidFill>
              </a:rPr>
              <a:t>Домашнє завдання: </a:t>
            </a:r>
            <a:r>
              <a:rPr lang="uk-UA" sz="2800" b="1" dirty="0">
                <a:solidFill>
                  <a:srgbClr val="FF0000"/>
                </a:solidFill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</a:rPr>
              <a:t> </a:t>
            </a:r>
            <a:r>
              <a:rPr lang="uk-UA" sz="2000" dirty="0" smtClean="0">
                <a:solidFill>
                  <a:srgbClr val="002060"/>
                </a:solidFill>
              </a:rPr>
              <a:t>вивчити матеріал підручника </a:t>
            </a:r>
            <a:r>
              <a:rPr lang="ru-RU" sz="2000" dirty="0" smtClean="0">
                <a:solidFill>
                  <a:srgbClr val="002060"/>
                </a:solidFill>
              </a:rPr>
              <a:t>§45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</a:rPr>
              <a:t>вправа</a:t>
            </a:r>
            <a:r>
              <a:rPr lang="ru-RU" sz="2000" smtClean="0">
                <a:solidFill>
                  <a:srgbClr val="002060"/>
                </a:solidFill>
              </a:rPr>
              <a:t> 377-розгадати </a:t>
            </a:r>
            <a:r>
              <a:rPr lang="ru-RU" sz="2000" dirty="0" smtClean="0">
                <a:solidFill>
                  <a:srgbClr val="002060"/>
                </a:solidFill>
              </a:rPr>
              <a:t>ребус, </a:t>
            </a:r>
            <a:r>
              <a:rPr lang="ru-RU" sz="2000" dirty="0" err="1" smtClean="0">
                <a:solidFill>
                  <a:srgbClr val="002060"/>
                </a:solidFill>
              </a:rPr>
              <a:t>вправа</a:t>
            </a:r>
            <a:r>
              <a:rPr lang="ru-RU" sz="2000" dirty="0" smtClean="0">
                <a:solidFill>
                  <a:srgbClr val="002060"/>
                </a:solidFill>
              </a:rPr>
              <a:t> 376 </a:t>
            </a:r>
            <a:r>
              <a:rPr lang="ru-RU" sz="2000" dirty="0" err="1">
                <a:solidFill>
                  <a:srgbClr val="002060"/>
                </a:solidFill>
              </a:rPr>
              <a:t>або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міні-твір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«</a:t>
            </a:r>
            <a:r>
              <a:rPr lang="ru-RU" sz="2000" dirty="0" err="1">
                <a:solidFill>
                  <a:srgbClr val="002060"/>
                </a:solidFill>
              </a:rPr>
              <a:t>Мій</a:t>
            </a:r>
            <a:r>
              <a:rPr lang="ru-RU" sz="2000" dirty="0">
                <a:solidFill>
                  <a:srgbClr val="002060"/>
                </a:solidFill>
              </a:rPr>
              <a:t> друг», </a:t>
            </a:r>
            <a:r>
              <a:rPr lang="ru-RU" sz="2000" dirty="0" err="1">
                <a:solidFill>
                  <a:srgbClr val="002060"/>
                </a:solidFill>
              </a:rPr>
              <a:t>використовуючи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якісні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err="1">
                <a:solidFill>
                  <a:srgbClr val="002060"/>
                </a:solidFill>
              </a:rPr>
              <a:t>прикметники</a:t>
            </a:r>
            <a:endParaRPr lang="ru-RU" sz="2000" dirty="0">
              <a:solidFill>
                <a:srgbClr val="002060"/>
              </a:solidFill>
            </a:endParaRP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800" b="1" dirty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FF0000"/>
                </a:solidFill>
              </a:rPr>
              <a:t>Закінчити речення:</a:t>
            </a:r>
            <a:endParaRPr lang="ru-RU" sz="2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solidFill>
                  <a:srgbClr val="002060"/>
                </a:solidFill>
              </a:rPr>
              <a:t>Сьогодні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на </a:t>
            </a:r>
            <a:r>
              <a:rPr lang="ru-RU" sz="2800" dirty="0" err="1">
                <a:solidFill>
                  <a:srgbClr val="002060"/>
                </a:solidFill>
              </a:rPr>
              <a:t>уроці</a:t>
            </a:r>
            <a:r>
              <a:rPr lang="ru-RU" sz="2800" dirty="0">
                <a:solidFill>
                  <a:srgbClr val="002060"/>
                </a:solidFill>
              </a:rPr>
              <a:t> я </a:t>
            </a:r>
            <a:r>
              <a:rPr lang="ru-RU" sz="2800" dirty="0" err="1">
                <a:solidFill>
                  <a:srgbClr val="002060"/>
                </a:solidFill>
              </a:rPr>
              <a:t>дізнався</a:t>
            </a:r>
            <a:r>
              <a:rPr lang="ru-RU" sz="2800" dirty="0">
                <a:solidFill>
                  <a:srgbClr val="002060"/>
                </a:solidFill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Ми </a:t>
            </a:r>
            <a:r>
              <a:rPr lang="ru-RU" sz="2800" dirty="0" err="1" smtClean="0">
                <a:solidFill>
                  <a:srgbClr val="002060"/>
                </a:solidFill>
              </a:rPr>
              <a:t>навчились</a:t>
            </a:r>
            <a:r>
              <a:rPr lang="ru-RU" sz="2800" dirty="0" smtClean="0">
                <a:solidFill>
                  <a:srgbClr val="002060"/>
                </a:solidFill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solidFill>
                  <a:srgbClr val="002060"/>
                </a:solidFill>
              </a:rPr>
              <a:t>Мені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сподобалось</a:t>
            </a:r>
            <a:r>
              <a:rPr lang="ru-RU" sz="2800" dirty="0" smtClean="0">
                <a:solidFill>
                  <a:srgbClr val="002060"/>
                </a:solidFill>
              </a:rPr>
              <a:t>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2484" y="0"/>
            <a:ext cx="3099515" cy="383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6237" y="1236372"/>
            <a:ext cx="8268236" cy="3067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solidFill>
                  <a:srgbClr val="002060"/>
                </a:solidFill>
              </a:rPr>
              <a:t>«</a:t>
            </a:r>
            <a:r>
              <a:rPr lang="ru-RU" sz="3600" b="1" dirty="0" err="1">
                <a:solidFill>
                  <a:srgbClr val="002060"/>
                </a:solidFill>
              </a:rPr>
              <a:t>Мудрий</a:t>
            </a:r>
            <a:r>
              <a:rPr lang="ru-RU" sz="3600" b="1" dirty="0">
                <a:solidFill>
                  <a:srgbClr val="002060"/>
                </a:solidFill>
              </a:rPr>
              <a:t> не той, </a:t>
            </a:r>
            <a:r>
              <a:rPr lang="ru-RU" sz="3600" b="1" dirty="0" err="1">
                <a:solidFill>
                  <a:srgbClr val="002060"/>
                </a:solidFill>
              </a:rPr>
              <a:t>хто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надто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багато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знає</a:t>
            </a:r>
            <a:r>
              <a:rPr lang="ru-RU" sz="3600" b="1" dirty="0">
                <a:solidFill>
                  <a:srgbClr val="002060"/>
                </a:solidFill>
              </a:rPr>
              <a:t>, а той, </a:t>
            </a:r>
            <a:r>
              <a:rPr lang="ru-RU" sz="3600" b="1" dirty="0" err="1">
                <a:solidFill>
                  <a:srgbClr val="002060"/>
                </a:solidFill>
              </a:rPr>
              <a:t>чиї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знання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корисні</a:t>
            </a:r>
            <a:r>
              <a:rPr lang="ru-RU" sz="3600" b="1" dirty="0" smtClean="0">
                <a:solidFill>
                  <a:srgbClr val="002060"/>
                </a:solidFill>
              </a:rPr>
              <a:t>».</a:t>
            </a:r>
          </a:p>
          <a:p>
            <a:pPr>
              <a:lnSpc>
                <a:spcPct val="150000"/>
              </a:lnSpc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r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</a:rPr>
              <a:t>Есхіл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://s017.radikal.ru/i414/1212/f2/05ad5c9d60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08" y="413796"/>
            <a:ext cx="3065172" cy="347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marusin.com.ua/wp-content/uploads/2015/07/1-2b3b749b0a_5214782_169217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55" y="4433864"/>
            <a:ext cx="47625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2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281" y="2627290"/>
            <a:ext cx="9955369" cy="2524259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Я - учень. Я – особистість творча.  Я думаю, я мислю. Я все розумію і хочу знати більше.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7437" y="685801"/>
            <a:ext cx="7351174" cy="178694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Аутотренінг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37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9859" y="2136339"/>
            <a:ext cx="865460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</a:rPr>
              <a:t>Мета</a:t>
            </a:r>
            <a:r>
              <a:rPr lang="ru-RU" sz="2000" b="1" dirty="0">
                <a:solidFill>
                  <a:schemeClr val="bg1"/>
                </a:solidFill>
              </a:rPr>
              <a:t>:  </a:t>
            </a:r>
            <a:r>
              <a:rPr lang="ru-RU" sz="2000" b="1" dirty="0" err="1">
                <a:solidFill>
                  <a:schemeClr val="bg1"/>
                </a:solidFill>
              </a:rPr>
              <a:t>поглибити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знання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учнів</a:t>
            </a:r>
            <a:r>
              <a:rPr lang="ru-RU" sz="2000" b="1" dirty="0">
                <a:solidFill>
                  <a:schemeClr val="bg1"/>
                </a:solidFill>
              </a:rPr>
              <a:t> про </a:t>
            </a:r>
            <a:r>
              <a:rPr lang="ru-RU" sz="2000" b="1" dirty="0" err="1">
                <a:solidFill>
                  <a:schemeClr val="bg1"/>
                </a:solidFill>
              </a:rPr>
              <a:t>прикметник</a:t>
            </a:r>
            <a:r>
              <a:rPr lang="ru-RU" sz="2000" b="1" dirty="0">
                <a:solidFill>
                  <a:schemeClr val="bg1"/>
                </a:solidFill>
              </a:rPr>
              <a:t> як </a:t>
            </a:r>
            <a:r>
              <a:rPr lang="ru-RU" sz="2000" b="1" dirty="0" err="1">
                <a:solidFill>
                  <a:schemeClr val="bg1"/>
                </a:solidFill>
              </a:rPr>
              <a:t>частину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мови</a:t>
            </a:r>
            <a:r>
              <a:rPr lang="ru-RU" sz="2000" b="1" dirty="0">
                <a:solidFill>
                  <a:schemeClr val="bg1"/>
                </a:solidFill>
              </a:rPr>
              <a:t>, </a:t>
            </a:r>
            <a:r>
              <a:rPr lang="ru-RU" sz="2000" b="1" dirty="0" err="1">
                <a:solidFill>
                  <a:schemeClr val="bg1"/>
                </a:solidFill>
              </a:rPr>
              <a:t>його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значення</a:t>
            </a:r>
            <a:r>
              <a:rPr lang="ru-RU" sz="2000" b="1" dirty="0">
                <a:solidFill>
                  <a:schemeClr val="bg1"/>
                </a:solidFill>
              </a:rPr>
              <a:t>; </a:t>
            </a:r>
            <a:r>
              <a:rPr lang="uk-UA" sz="2000" b="1" dirty="0" smtClean="0">
                <a:solidFill>
                  <a:schemeClr val="bg1"/>
                </a:solidFill>
              </a:rPr>
              <a:t>з</a:t>
            </a:r>
            <a:r>
              <a:rPr lang="en-US" sz="2000" b="1" dirty="0" smtClean="0">
                <a:solidFill>
                  <a:schemeClr val="bg1"/>
                </a:solidFill>
              </a:rPr>
              <a:t>’</a:t>
            </a:r>
            <a:r>
              <a:rPr lang="uk-UA" sz="2000" b="1" dirty="0" smtClean="0">
                <a:solidFill>
                  <a:schemeClr val="bg1"/>
                </a:solidFill>
              </a:rPr>
              <a:t>ясувати </a:t>
            </a:r>
            <a:r>
              <a:rPr lang="ru-RU" sz="2000" b="1" dirty="0" err="1" smtClean="0">
                <a:solidFill>
                  <a:schemeClr val="bg1"/>
                </a:solidFill>
              </a:rPr>
              <a:t>особливості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поділу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прикметників</a:t>
            </a:r>
            <a:r>
              <a:rPr lang="ru-RU" sz="2000" b="1" dirty="0">
                <a:solidFill>
                  <a:schemeClr val="bg1"/>
                </a:solidFill>
              </a:rPr>
              <a:t> на </a:t>
            </a:r>
            <a:r>
              <a:rPr lang="ru-RU" sz="2000" b="1" dirty="0" err="1">
                <a:solidFill>
                  <a:schemeClr val="bg1"/>
                </a:solidFill>
              </a:rPr>
              <a:t>групи</a:t>
            </a:r>
            <a:r>
              <a:rPr lang="ru-RU" sz="2000" b="1" dirty="0">
                <a:solidFill>
                  <a:schemeClr val="bg1"/>
                </a:solidFill>
              </a:rPr>
              <a:t> за </a:t>
            </a:r>
            <a:r>
              <a:rPr lang="ru-RU" sz="2000" b="1" dirty="0" err="1">
                <a:solidFill>
                  <a:schemeClr val="bg1"/>
                </a:solidFill>
              </a:rPr>
              <a:t>значенням</a:t>
            </a:r>
            <a:r>
              <a:rPr lang="ru-RU" sz="2000" b="1" dirty="0">
                <a:solidFill>
                  <a:schemeClr val="bg1"/>
                </a:solidFill>
              </a:rPr>
              <a:t>; </a:t>
            </a:r>
            <a:r>
              <a:rPr lang="ru-RU" sz="2000" b="1" dirty="0" err="1">
                <a:solidFill>
                  <a:schemeClr val="bg1"/>
                </a:solidFill>
              </a:rPr>
              <a:t>удосконалювати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навички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використання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різних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груп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прикметників</a:t>
            </a:r>
            <a:r>
              <a:rPr lang="ru-RU" sz="2000" b="1" dirty="0">
                <a:solidFill>
                  <a:schemeClr val="bg1"/>
                </a:solidFill>
              </a:rPr>
              <a:t>; </a:t>
            </a:r>
            <a:r>
              <a:rPr lang="ru-RU" sz="2000" b="1" dirty="0" err="1">
                <a:solidFill>
                  <a:schemeClr val="bg1"/>
                </a:solidFill>
              </a:rPr>
              <a:t>розвивати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вміння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аналізувати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мовний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матеріал</a:t>
            </a:r>
            <a:r>
              <a:rPr lang="ru-RU" sz="2000" b="1" dirty="0">
                <a:solidFill>
                  <a:schemeClr val="bg1"/>
                </a:solidFill>
              </a:rPr>
              <a:t>; </a:t>
            </a:r>
            <a:r>
              <a:rPr lang="ru-RU" sz="2000" b="1" dirty="0" err="1">
                <a:solidFill>
                  <a:schemeClr val="bg1"/>
                </a:solidFill>
              </a:rPr>
              <a:t>збагачувати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словниковий</a:t>
            </a:r>
            <a:r>
              <a:rPr lang="ru-RU" sz="2000" b="1" dirty="0">
                <a:solidFill>
                  <a:schemeClr val="bg1"/>
                </a:solidFill>
              </a:rPr>
              <a:t> запас </a:t>
            </a:r>
            <a:r>
              <a:rPr lang="ru-RU" sz="2000" b="1" dirty="0" err="1">
                <a:solidFill>
                  <a:schemeClr val="bg1"/>
                </a:solidFill>
              </a:rPr>
              <a:t>учнів</a:t>
            </a:r>
            <a:r>
              <a:rPr lang="ru-RU" sz="2000" b="1" dirty="0">
                <a:solidFill>
                  <a:schemeClr val="bg1"/>
                </a:solidFill>
              </a:rPr>
              <a:t>; </a:t>
            </a:r>
            <a:r>
              <a:rPr lang="ru-RU" sz="2000" b="1" dirty="0" err="1">
                <a:solidFill>
                  <a:schemeClr val="bg1"/>
                </a:solidFill>
              </a:rPr>
              <a:t>розвивати</a:t>
            </a:r>
            <a:r>
              <a:rPr lang="ru-RU" sz="2000" b="1" dirty="0">
                <a:solidFill>
                  <a:schemeClr val="bg1"/>
                </a:solidFill>
              </a:rPr>
              <a:t> усну та </a:t>
            </a:r>
            <a:r>
              <a:rPr lang="ru-RU" sz="2000" b="1" dirty="0" err="1" smtClean="0">
                <a:solidFill>
                  <a:schemeClr val="bg1"/>
                </a:solidFill>
              </a:rPr>
              <a:t>писемну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мову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учнів</a:t>
            </a:r>
            <a:r>
              <a:rPr lang="ru-RU" sz="2000" b="1" dirty="0">
                <a:solidFill>
                  <a:schemeClr val="bg1"/>
                </a:solidFill>
              </a:rPr>
              <a:t>; </a:t>
            </a:r>
            <a:r>
              <a:rPr lang="ru-RU" sz="2000" b="1" dirty="0" err="1">
                <a:solidFill>
                  <a:schemeClr val="bg1"/>
                </a:solidFill>
              </a:rPr>
              <a:t>виховувати</a:t>
            </a:r>
            <a:r>
              <a:rPr lang="ru-RU" sz="2000" b="1" dirty="0">
                <a:solidFill>
                  <a:schemeClr val="bg1"/>
                </a:solidFill>
              </a:rPr>
              <a:t> культуру </a:t>
            </a:r>
            <a:r>
              <a:rPr lang="ru-RU" sz="2000" b="1" dirty="0" err="1">
                <a:solidFill>
                  <a:schemeClr val="bg1"/>
                </a:solidFill>
              </a:rPr>
              <a:t>спілкування</a:t>
            </a:r>
            <a:r>
              <a:rPr lang="ru-RU" sz="2000" b="1" dirty="0">
                <a:solidFill>
                  <a:schemeClr val="bg1"/>
                </a:solidFill>
              </a:rPr>
              <a:t>, </a:t>
            </a:r>
            <a:r>
              <a:rPr lang="ru-RU" sz="2000" b="1" dirty="0" err="1">
                <a:solidFill>
                  <a:schemeClr val="bg1"/>
                </a:solidFill>
              </a:rPr>
              <a:t>толерантне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ставлення</a:t>
            </a:r>
            <a:r>
              <a:rPr lang="ru-RU" sz="2000" b="1" dirty="0">
                <a:solidFill>
                  <a:schemeClr val="bg1"/>
                </a:solidFill>
              </a:rPr>
              <a:t> до </a:t>
            </a:r>
            <a:r>
              <a:rPr lang="ru-RU" sz="2000" b="1" dirty="0" err="1">
                <a:solidFill>
                  <a:schemeClr val="bg1"/>
                </a:solidFill>
              </a:rPr>
              <a:t>оточуючих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6895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396248"/>
            <a:ext cx="8534400" cy="598151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Підібрати антоніми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4607416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>
                <a:solidFill>
                  <a:srgbClr val="002060"/>
                </a:solidFill>
              </a:rPr>
              <a:t>1.ГУЧНИЙ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 2.ЗЛИЙ.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 3.СУВОРИЙ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4.НЕВИХОВАНИЙ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5.СУМНИЙ</a:t>
            </a:r>
            <a:endParaRPr lang="ru-RU" sz="4200" dirty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6.НЕОХАЙНИЙ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7.ПАСИВНИЙ 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8.ХОЛОДНИЙ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 9.БРУТАЛЬНИЙ</a:t>
            </a:r>
            <a:endParaRPr lang="en-US" sz="4200" dirty="0" smtClean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10.ПОТВОРНИЙ</a:t>
            </a:r>
            <a:endParaRPr lang="ru-RU" sz="4200" dirty="0">
              <a:solidFill>
                <a:srgbClr val="002060"/>
              </a:solidFill>
            </a:endParaRPr>
          </a:p>
          <a:p>
            <a:r>
              <a:rPr lang="ru-RU" sz="4200" dirty="0" smtClean="0">
                <a:solidFill>
                  <a:srgbClr val="002060"/>
                </a:solidFill>
              </a:rPr>
              <a:t>11.</a:t>
            </a:r>
            <a:r>
              <a:rPr lang="uk-UA" sz="4200" dirty="0" smtClean="0">
                <a:solidFill>
                  <a:srgbClr val="002060"/>
                </a:solidFill>
              </a:rPr>
              <a:t>НЕНАДІЙНИЙ</a:t>
            </a:r>
            <a:endParaRPr lang="ru-RU" dirty="0"/>
          </a:p>
        </p:txBody>
      </p:sp>
      <p:pic>
        <p:nvPicPr>
          <p:cNvPr id="4" name="Picture 2" descr="http://mkl.ua/published/publicdata/MKL/attachments/SC/articles/%D0%B2%D0%BE%D0%BF%D1%80%D0%BE%D1%81%D1%8B%20%D0%BE%20%D0%BA%D0%BE%D0%BD%D1%82%D0%B0%D0%BA%D1%82%D0%BD%D1%8B%D1%85%20%D0%BB%D0%B8%D0%BD%D0%B7%D0%B0%D1%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745" y="698881"/>
            <a:ext cx="4373002" cy="491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61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7442" y="1249251"/>
            <a:ext cx="64265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Толерантний</a:t>
            </a:r>
            <a:r>
              <a:rPr lang="ru-RU" sz="2800" b="1" dirty="0" smtClean="0">
                <a:solidFill>
                  <a:srgbClr val="002060"/>
                </a:solidFill>
              </a:rPr>
              <a:t> -</a:t>
            </a:r>
          </a:p>
          <a:p>
            <a:r>
              <a:rPr lang="ru-RU" sz="2800" dirty="0" err="1" smtClean="0">
                <a:solidFill>
                  <a:srgbClr val="002060"/>
                </a:solidFill>
              </a:rPr>
              <a:t>терплячий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</a:rPr>
              <a:t>терпимий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до чужих думок, </a:t>
            </a:r>
            <a:r>
              <a:rPr lang="ru-RU" sz="2800" dirty="0" err="1" smtClean="0">
                <a:solidFill>
                  <a:srgbClr val="002060"/>
                </a:solidFill>
              </a:rPr>
              <a:t>вірувань</a:t>
            </a:r>
            <a:r>
              <a:rPr lang="ru-RU" sz="2800" dirty="0" smtClean="0">
                <a:solidFill>
                  <a:srgbClr val="002060"/>
                </a:solidFill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</a:rPr>
              <a:t>людина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чемна</a:t>
            </a:r>
            <a:r>
              <a:rPr lang="ru-RU" sz="2800" dirty="0" smtClean="0">
                <a:solidFill>
                  <a:srgbClr val="002060"/>
                </a:solidFill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</a:rPr>
              <a:t>вихована</a:t>
            </a:r>
            <a:r>
              <a:rPr lang="ru-RU" sz="2800" dirty="0" smtClean="0">
                <a:solidFill>
                  <a:srgbClr val="002060"/>
                </a:solidFill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</a:rPr>
              <a:t>стримана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://sazhn.yarono.ru/wp-content/uploads/2015/11/Issue-10-Feature-2-1024x1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578" y="252659"/>
            <a:ext cx="2601532" cy="258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46" y="4157844"/>
            <a:ext cx="3027097" cy="221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9554" y="1276416"/>
            <a:ext cx="9015211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К</a:t>
            </a:r>
            <a:r>
              <a:rPr lang="ru-RU" sz="2000" b="1" dirty="0" smtClean="0">
                <a:solidFill>
                  <a:srgbClr val="002060"/>
                </a:solidFill>
              </a:rPr>
              <a:t>азка </a:t>
            </a:r>
            <a:endParaRPr lang="ru-RU" sz="2000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родині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Прикметників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жили 3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брати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Молодший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був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зазнайком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і тому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намагався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всі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свої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якості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показати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у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більшій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мірі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(я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найсильніший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найдотепніший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), але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іноді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у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нього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не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виходило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і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всі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розуміли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що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він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менш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сильний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менш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дотепний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Середній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дуже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любив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знаходити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відношення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між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предметами: ранок і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зустріч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–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ранкова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зустріч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залізо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і меч –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залізний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меч. А старший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намагався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навести лад у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господі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і весь час </a:t>
            </a:r>
            <a:r>
              <a:rPr lang="ru-RU" sz="2000" dirty="0" err="1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запитував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чий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підручник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? чия ручка?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чиє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люстерко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? Але , не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дивлячись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на те,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що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вони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були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такі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різні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брати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завжди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мирилися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між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собою, </a:t>
            </a:r>
            <a:r>
              <a:rPr lang="ru-RU" sz="2000" dirty="0" err="1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поважали</a:t>
            </a:r>
            <a:r>
              <a:rPr lang="ru-RU" sz="20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і любили один </a:t>
            </a:r>
            <a:r>
              <a:rPr lang="ru-RU" sz="20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одного.</a:t>
            </a:r>
            <a:endParaRPr lang="ru-RU" sz="2000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0" y="-38637"/>
            <a:ext cx="19621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679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2896" y="888642"/>
            <a:ext cx="65811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Групи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прекметників</a:t>
            </a:r>
            <a:r>
              <a:rPr lang="ru-RU" b="1" dirty="0" smtClean="0">
                <a:solidFill>
                  <a:srgbClr val="002060"/>
                </a:solidFill>
              </a:rPr>
              <a:t> за </a:t>
            </a:r>
            <a:r>
              <a:rPr lang="ru-RU" b="1" dirty="0" err="1" smtClean="0">
                <a:solidFill>
                  <a:srgbClr val="002060"/>
                </a:solidFill>
              </a:rPr>
              <a:t>значенням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Я </a:t>
            </a:r>
            <a:r>
              <a:rPr lang="ru-RU" b="1" dirty="0">
                <a:solidFill>
                  <a:srgbClr val="002060"/>
                </a:solidFill>
              </a:rPr>
              <a:t>к і с н и м и </a:t>
            </a:r>
            <a:r>
              <a:rPr lang="ru-RU" dirty="0" err="1">
                <a:solidFill>
                  <a:srgbClr val="002060"/>
                </a:solidFill>
              </a:rPr>
              <a:t>називаються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які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відповідають</a:t>
            </a:r>
            <a:r>
              <a:rPr lang="ru-RU" dirty="0">
                <a:solidFill>
                  <a:srgbClr val="002060"/>
                </a:solidFill>
              </a:rPr>
              <a:t> на </a:t>
            </a:r>
            <a:r>
              <a:rPr lang="ru-RU" dirty="0" err="1">
                <a:solidFill>
                  <a:srgbClr val="002060"/>
                </a:solidFill>
              </a:rPr>
              <a:t>питання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який</a:t>
            </a:r>
            <a:r>
              <a:rPr lang="ru-RU" dirty="0">
                <a:solidFill>
                  <a:srgbClr val="002060"/>
                </a:solidFill>
              </a:rPr>
              <a:t>? яка? яке? </a:t>
            </a:r>
            <a:r>
              <a:rPr lang="ru-RU" dirty="0" err="1">
                <a:solidFill>
                  <a:srgbClr val="002060"/>
                </a:solidFill>
              </a:rPr>
              <a:t>які</a:t>
            </a:r>
            <a:r>
              <a:rPr lang="ru-RU" dirty="0">
                <a:solidFill>
                  <a:srgbClr val="002060"/>
                </a:solidFill>
              </a:rPr>
              <a:t>? і </a:t>
            </a:r>
            <a:r>
              <a:rPr lang="ru-RU" dirty="0" err="1">
                <a:solidFill>
                  <a:srgbClr val="002060"/>
                </a:solidFill>
              </a:rPr>
              <a:t>виражають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ознаку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безпосередньо</a:t>
            </a:r>
            <a:r>
              <a:rPr lang="ru-RU" dirty="0">
                <a:solidFill>
                  <a:srgbClr val="002060"/>
                </a:solidFill>
              </a:rPr>
              <a:t>, яка </a:t>
            </a:r>
            <a:r>
              <a:rPr lang="ru-RU" dirty="0" err="1">
                <a:solidFill>
                  <a:srgbClr val="002060"/>
                </a:solidFill>
              </a:rPr>
              <a:t>може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виявлятися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ru-RU" dirty="0" err="1">
                <a:solidFill>
                  <a:srgbClr val="002060"/>
                </a:solidFill>
              </a:rPr>
              <a:t>більшій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чи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меншій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мірі</a:t>
            </a:r>
            <a:r>
              <a:rPr lang="ru-RU" dirty="0">
                <a:solidFill>
                  <a:srgbClr val="002060"/>
                </a:solidFill>
              </a:rPr>
              <a:t>:  </a:t>
            </a:r>
            <a:r>
              <a:rPr lang="ru-RU" dirty="0" err="1">
                <a:solidFill>
                  <a:srgbClr val="002060"/>
                </a:solidFill>
              </a:rPr>
              <a:t>кислий</a:t>
            </a:r>
            <a:r>
              <a:rPr lang="ru-RU" dirty="0">
                <a:solidFill>
                  <a:srgbClr val="002060"/>
                </a:solidFill>
              </a:rPr>
              <a:t> – </a:t>
            </a:r>
            <a:r>
              <a:rPr lang="ru-RU" dirty="0" err="1">
                <a:solidFill>
                  <a:srgbClr val="002060"/>
                </a:solidFill>
              </a:rPr>
              <a:t>кисліший</a:t>
            </a:r>
            <a:r>
              <a:rPr lang="ru-RU" dirty="0">
                <a:solidFill>
                  <a:srgbClr val="002060"/>
                </a:solidFill>
              </a:rPr>
              <a:t> – </a:t>
            </a:r>
            <a:r>
              <a:rPr lang="ru-RU" dirty="0" err="1">
                <a:solidFill>
                  <a:srgbClr val="002060"/>
                </a:solidFill>
              </a:rPr>
              <a:t>найкисліший</a:t>
            </a:r>
            <a:r>
              <a:rPr lang="ru-RU" dirty="0">
                <a:solidFill>
                  <a:srgbClr val="002060"/>
                </a:solidFill>
              </a:rPr>
              <a:t>.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 і д н о с н и м и  </a:t>
            </a:r>
            <a:r>
              <a:rPr lang="ru-RU" dirty="0" err="1">
                <a:solidFill>
                  <a:srgbClr val="002060"/>
                </a:solidFill>
              </a:rPr>
              <a:t>називаються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що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відповідають</a:t>
            </a:r>
            <a:r>
              <a:rPr lang="ru-RU" dirty="0">
                <a:solidFill>
                  <a:srgbClr val="002060"/>
                </a:solidFill>
              </a:rPr>
              <a:t> на </a:t>
            </a:r>
            <a:r>
              <a:rPr lang="ru-RU" dirty="0" err="1">
                <a:solidFill>
                  <a:srgbClr val="002060"/>
                </a:solidFill>
              </a:rPr>
              <a:t>питання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який</a:t>
            </a:r>
            <a:r>
              <a:rPr lang="ru-RU" dirty="0">
                <a:solidFill>
                  <a:srgbClr val="002060"/>
                </a:solidFill>
              </a:rPr>
              <a:t>? яка? яке? </a:t>
            </a:r>
            <a:r>
              <a:rPr lang="ru-RU" dirty="0" err="1">
                <a:solidFill>
                  <a:srgbClr val="002060"/>
                </a:solidFill>
              </a:rPr>
              <a:t>які</a:t>
            </a:r>
            <a:r>
              <a:rPr lang="ru-RU" dirty="0">
                <a:solidFill>
                  <a:srgbClr val="002060"/>
                </a:solidFill>
              </a:rPr>
              <a:t>? і </a:t>
            </a:r>
            <a:r>
              <a:rPr lang="ru-RU" dirty="0" err="1">
                <a:solidFill>
                  <a:srgbClr val="002060"/>
                </a:solidFill>
              </a:rPr>
              <a:t>виражають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ознаку</a:t>
            </a:r>
            <a:r>
              <a:rPr lang="ru-RU" dirty="0">
                <a:solidFill>
                  <a:srgbClr val="002060"/>
                </a:solidFill>
              </a:rPr>
              <a:t> через </a:t>
            </a:r>
            <a:r>
              <a:rPr lang="ru-RU" dirty="0" err="1">
                <a:solidFill>
                  <a:srgbClr val="002060"/>
                </a:solidFill>
              </a:rPr>
              <a:t>відношення</a:t>
            </a:r>
            <a:r>
              <a:rPr lang="ru-RU" dirty="0">
                <a:solidFill>
                  <a:srgbClr val="002060"/>
                </a:solidFill>
              </a:rPr>
              <a:t> до </a:t>
            </a:r>
            <a:r>
              <a:rPr lang="ru-RU" dirty="0" err="1">
                <a:solidFill>
                  <a:srgbClr val="002060"/>
                </a:solidFill>
              </a:rPr>
              <a:t>інших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предметів</a:t>
            </a:r>
            <a:r>
              <a:rPr lang="ru-RU" dirty="0">
                <a:solidFill>
                  <a:srgbClr val="002060"/>
                </a:solidFill>
              </a:rPr>
              <a:t>, яка не </a:t>
            </a:r>
            <a:r>
              <a:rPr lang="ru-RU" dirty="0" err="1">
                <a:solidFill>
                  <a:srgbClr val="002060"/>
                </a:solidFill>
              </a:rPr>
              <a:t>виявляється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ru-RU" dirty="0" err="1">
                <a:solidFill>
                  <a:srgbClr val="002060"/>
                </a:solidFill>
              </a:rPr>
              <a:t>більшій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чи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ru-RU" dirty="0" err="1">
                <a:solidFill>
                  <a:srgbClr val="002060"/>
                </a:solidFill>
              </a:rPr>
              <a:t>меншій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мірі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денне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світло</a:t>
            </a:r>
            <a:r>
              <a:rPr lang="ru-RU" dirty="0">
                <a:solidFill>
                  <a:srgbClr val="002060"/>
                </a:solidFill>
              </a:rPr>
              <a:t> (</a:t>
            </a:r>
            <a:r>
              <a:rPr lang="ru-RU" dirty="0" err="1">
                <a:solidFill>
                  <a:srgbClr val="002060"/>
                </a:solidFill>
              </a:rPr>
              <a:t>світло</a:t>
            </a:r>
            <a:r>
              <a:rPr lang="ru-RU" dirty="0">
                <a:solidFill>
                  <a:srgbClr val="002060"/>
                </a:solidFill>
              </a:rPr>
              <a:t> дня), </a:t>
            </a:r>
            <a:r>
              <a:rPr lang="ru-RU" dirty="0" err="1">
                <a:solidFill>
                  <a:srgbClr val="002060"/>
                </a:solidFill>
              </a:rPr>
              <a:t>вечірня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прохолода</a:t>
            </a:r>
            <a:r>
              <a:rPr lang="ru-RU" dirty="0">
                <a:solidFill>
                  <a:srgbClr val="002060"/>
                </a:solidFill>
              </a:rPr>
              <a:t> (</a:t>
            </a:r>
            <a:r>
              <a:rPr lang="ru-RU" dirty="0" err="1">
                <a:solidFill>
                  <a:srgbClr val="002060"/>
                </a:solidFill>
              </a:rPr>
              <a:t>прохолода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вечора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П р и с в і й н і </a:t>
            </a:r>
            <a:r>
              <a:rPr lang="ru-RU" dirty="0" err="1">
                <a:solidFill>
                  <a:srgbClr val="002060"/>
                </a:solidFill>
              </a:rPr>
              <a:t>прикметники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називають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ознаку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що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відповідає</a:t>
            </a:r>
            <a:r>
              <a:rPr lang="ru-RU" dirty="0">
                <a:solidFill>
                  <a:srgbClr val="002060"/>
                </a:solidFill>
              </a:rPr>
              <a:t> на </a:t>
            </a:r>
            <a:r>
              <a:rPr lang="ru-RU" dirty="0" err="1">
                <a:solidFill>
                  <a:srgbClr val="002060"/>
                </a:solidFill>
              </a:rPr>
              <a:t>питання</a:t>
            </a:r>
            <a:r>
              <a:rPr lang="ru-RU" dirty="0">
                <a:solidFill>
                  <a:srgbClr val="002060"/>
                </a:solidFill>
              </a:rPr>
              <a:t> чий? чия? </a:t>
            </a:r>
            <a:r>
              <a:rPr lang="ru-RU" dirty="0" err="1">
                <a:solidFill>
                  <a:srgbClr val="002060"/>
                </a:solidFill>
              </a:rPr>
              <a:t>чиє</a:t>
            </a:r>
            <a:r>
              <a:rPr lang="ru-RU" dirty="0">
                <a:solidFill>
                  <a:srgbClr val="002060"/>
                </a:solidFill>
              </a:rPr>
              <a:t>? </a:t>
            </a:r>
            <a:r>
              <a:rPr lang="ru-RU" dirty="0" err="1">
                <a:solidFill>
                  <a:srgbClr val="002060"/>
                </a:solidFill>
              </a:rPr>
              <a:t>чиї</a:t>
            </a:r>
            <a:r>
              <a:rPr lang="ru-RU" dirty="0">
                <a:solidFill>
                  <a:srgbClr val="002060"/>
                </a:solidFill>
              </a:rPr>
              <a:t>? і </a:t>
            </a:r>
            <a:r>
              <a:rPr lang="ru-RU" dirty="0" err="1">
                <a:solidFill>
                  <a:srgbClr val="002060"/>
                </a:solidFill>
              </a:rPr>
              <a:t>виражає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належність</a:t>
            </a:r>
            <a:r>
              <a:rPr lang="ru-RU" dirty="0">
                <a:solidFill>
                  <a:srgbClr val="002060"/>
                </a:solidFill>
              </a:rPr>
              <a:t> предмета </a:t>
            </a:r>
            <a:r>
              <a:rPr lang="ru-RU" dirty="0" err="1">
                <a:solidFill>
                  <a:srgbClr val="002060"/>
                </a:solidFill>
              </a:rPr>
              <a:t>людині</a:t>
            </a:r>
            <a:r>
              <a:rPr lang="ru-RU" dirty="0">
                <a:solidFill>
                  <a:srgbClr val="002060"/>
                </a:solidFill>
              </a:rPr>
              <a:t> (</a:t>
            </a:r>
            <a:r>
              <a:rPr lang="ru-RU" dirty="0" smtClean="0">
                <a:solidFill>
                  <a:srgbClr val="002060"/>
                </a:solidFill>
              </a:rPr>
              <a:t>Гали</a:t>
            </a:r>
            <a:r>
              <a:rPr lang="uk-UA" dirty="0" err="1" smtClean="0">
                <a:solidFill>
                  <a:srgbClr val="002060"/>
                </a:solidFill>
              </a:rPr>
              <a:t>ни</a:t>
            </a:r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 err="1">
                <a:solidFill>
                  <a:srgbClr val="002060"/>
                </a:solidFill>
              </a:rPr>
              <a:t>розповідь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татова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розмова</a:t>
            </a:r>
            <a:r>
              <a:rPr lang="ru-RU" dirty="0">
                <a:solidFill>
                  <a:srgbClr val="002060"/>
                </a:solidFill>
              </a:rPr>
              <a:t>) </a:t>
            </a:r>
            <a:r>
              <a:rPr lang="ru-RU" dirty="0" err="1">
                <a:solidFill>
                  <a:srgbClr val="002060"/>
                </a:solidFill>
              </a:rPr>
              <a:t>чи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тварині</a:t>
            </a:r>
            <a:r>
              <a:rPr lang="ru-RU" dirty="0">
                <a:solidFill>
                  <a:srgbClr val="002060"/>
                </a:solidFill>
              </a:rPr>
              <a:t> (</a:t>
            </a:r>
            <a:r>
              <a:rPr lang="ru-RU" dirty="0" err="1">
                <a:solidFill>
                  <a:srgbClr val="002060"/>
                </a:solidFill>
              </a:rPr>
              <a:t>солов’їна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пісня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сорочине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гніздо</a:t>
            </a:r>
            <a:r>
              <a:rPr lang="ru-RU" dirty="0">
                <a:solidFill>
                  <a:srgbClr val="002060"/>
                </a:solidFill>
              </a:rPr>
              <a:t>, собачий </a:t>
            </a:r>
            <a:r>
              <a:rPr lang="ru-RU" dirty="0" err="1">
                <a:solidFill>
                  <a:srgbClr val="002060"/>
                </a:solidFill>
              </a:rPr>
              <a:t>гавкіт</a:t>
            </a:r>
            <a:r>
              <a:rPr lang="ru-RU" dirty="0">
                <a:solidFill>
                  <a:srgbClr val="002060"/>
                </a:solidFill>
              </a:rPr>
              <a:t>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4208" y="508850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20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5007" y="1859340"/>
            <a:ext cx="850005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Фізкультхвилинка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r>
              <a:rPr lang="ru-RU" dirty="0" err="1">
                <a:solidFill>
                  <a:srgbClr val="C00000"/>
                </a:solidFill>
              </a:rPr>
              <a:t>Якщо</a:t>
            </a:r>
            <a:r>
              <a:rPr lang="ru-RU" dirty="0">
                <a:solidFill>
                  <a:srgbClr val="C00000"/>
                </a:solidFill>
              </a:rPr>
              <a:t> у </a:t>
            </a:r>
            <a:r>
              <a:rPr lang="ru-RU" dirty="0" err="1">
                <a:solidFill>
                  <a:srgbClr val="C00000"/>
                </a:solidFill>
              </a:rPr>
              <a:t>словосполученні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прикметник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якісний</a:t>
            </a:r>
            <a:r>
              <a:rPr lang="ru-RU" dirty="0">
                <a:solidFill>
                  <a:srgbClr val="C00000"/>
                </a:solidFill>
              </a:rPr>
              <a:t> – </a:t>
            </a:r>
            <a:r>
              <a:rPr lang="ru-RU" dirty="0" err="1">
                <a:solidFill>
                  <a:srgbClr val="C00000"/>
                </a:solidFill>
              </a:rPr>
              <a:t>підніміть</a:t>
            </a:r>
            <a:r>
              <a:rPr lang="ru-RU" dirty="0">
                <a:solidFill>
                  <a:srgbClr val="C00000"/>
                </a:solidFill>
              </a:rPr>
              <a:t> руки </a:t>
            </a:r>
            <a:r>
              <a:rPr lang="ru-RU" dirty="0" err="1">
                <a:solidFill>
                  <a:srgbClr val="C00000"/>
                </a:solidFill>
              </a:rPr>
              <a:t>вгору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b="1" dirty="0" err="1">
                <a:solidFill>
                  <a:srgbClr val="FFC000"/>
                </a:solidFill>
              </a:rPr>
              <a:t>відносний</a:t>
            </a:r>
            <a:r>
              <a:rPr lang="ru-RU" dirty="0">
                <a:solidFill>
                  <a:srgbClr val="C00000"/>
                </a:solidFill>
              </a:rPr>
              <a:t> – </a:t>
            </a:r>
            <a:r>
              <a:rPr lang="ru-RU" dirty="0" err="1">
                <a:solidFill>
                  <a:srgbClr val="C00000"/>
                </a:solidFill>
              </a:rPr>
              <a:t>розведіть</a:t>
            </a:r>
            <a:r>
              <a:rPr lang="ru-RU" dirty="0">
                <a:solidFill>
                  <a:srgbClr val="C00000"/>
                </a:solidFill>
              </a:rPr>
              <a:t> у </a:t>
            </a:r>
            <a:r>
              <a:rPr lang="ru-RU" dirty="0" err="1">
                <a:solidFill>
                  <a:srgbClr val="C00000"/>
                </a:solidFill>
              </a:rPr>
              <a:t>сторони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присвійний</a:t>
            </a:r>
            <a:r>
              <a:rPr lang="ru-RU" dirty="0">
                <a:solidFill>
                  <a:srgbClr val="C00000"/>
                </a:solidFill>
              </a:rPr>
              <a:t> – присядьте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200000"/>
              </a:lnSpc>
            </a:pPr>
            <a:r>
              <a:rPr lang="ru-RU" b="1" dirty="0" err="1">
                <a:solidFill>
                  <a:srgbClr val="FF0000"/>
                </a:solidFill>
              </a:rPr>
              <a:t>Гарний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настрій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FFC000"/>
                </a:solidFill>
              </a:rPr>
              <a:t>українська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мова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заяча</a:t>
            </a:r>
            <a:r>
              <a:rPr lang="ru-RU" b="1" dirty="0">
                <a:solidFill>
                  <a:srgbClr val="002060"/>
                </a:solidFill>
              </a:rPr>
              <a:t> нора, </a:t>
            </a:r>
            <a:r>
              <a:rPr lang="ru-RU" b="1" dirty="0" err="1">
                <a:solidFill>
                  <a:srgbClr val="002060"/>
                </a:solidFill>
              </a:rPr>
              <a:t>ведмежий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барліг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FFC000"/>
                </a:solidFill>
              </a:rPr>
              <a:t>учорашній</a:t>
            </a:r>
            <a:r>
              <a:rPr lang="ru-RU" b="1" dirty="0" smtClean="0">
                <a:solidFill>
                  <a:srgbClr val="FFC000"/>
                </a:solidFill>
              </a:rPr>
              <a:t> день</a:t>
            </a:r>
            <a:r>
              <a:rPr lang="ru-RU" b="1" dirty="0" smtClean="0">
                <a:solidFill>
                  <a:srgbClr val="002060"/>
                </a:solidFill>
              </a:rPr>
              <a:t>,  </a:t>
            </a:r>
            <a:r>
              <a:rPr lang="ru-RU" b="1" dirty="0" err="1">
                <a:solidFill>
                  <a:srgbClr val="FF0000"/>
                </a:solidFill>
              </a:rPr>
              <a:t>сумна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посмішка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мамина </a:t>
            </a:r>
            <a:r>
              <a:rPr lang="ru-RU" b="1" dirty="0" err="1">
                <a:solidFill>
                  <a:srgbClr val="002060"/>
                </a:solidFill>
              </a:rPr>
              <a:t>турбота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FF0000"/>
                </a:solidFill>
              </a:rPr>
              <a:t>добродушна </a:t>
            </a:r>
            <a:r>
              <a:rPr lang="ru-RU" b="1" dirty="0" err="1">
                <a:solidFill>
                  <a:srgbClr val="FF0000"/>
                </a:solidFill>
              </a:rPr>
              <a:t>посмішка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батькова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порада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FF0000"/>
                </a:solidFill>
              </a:rPr>
              <a:t>надійний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товариш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FF0000"/>
                </a:solidFill>
              </a:rPr>
              <a:t>рішучий</a:t>
            </a:r>
            <a:r>
              <a:rPr lang="ru-RU" b="1" dirty="0">
                <a:solidFill>
                  <a:srgbClr val="FF0000"/>
                </a:solidFill>
              </a:rPr>
              <a:t> характер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братова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підтримка</a:t>
            </a:r>
            <a:r>
              <a:rPr lang="ru-RU" b="1" dirty="0" smtClean="0">
                <a:solidFill>
                  <a:srgbClr val="FFC000"/>
                </a:solidFill>
              </a:rPr>
              <a:t>, </a:t>
            </a:r>
            <a:r>
              <a:rPr lang="ru-RU" b="1" dirty="0" err="1" smtClean="0">
                <a:solidFill>
                  <a:srgbClr val="FFC000"/>
                </a:solidFill>
              </a:rPr>
              <a:t>шкільний</a:t>
            </a:r>
            <a:r>
              <a:rPr lang="ru-RU" b="1" dirty="0" smtClean="0">
                <a:solidFill>
                  <a:srgbClr val="FFC000"/>
                </a:solidFill>
              </a:rPr>
              <a:t> предмет,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охайна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дівчинка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</a:rPr>
              <a:t>тітчина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порада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FFC000"/>
                </a:solidFill>
              </a:rPr>
              <a:t>міський</a:t>
            </a:r>
            <a:r>
              <a:rPr lang="ru-RU" b="1" dirty="0" smtClean="0">
                <a:solidFill>
                  <a:srgbClr val="FFC000"/>
                </a:solidFill>
              </a:rPr>
              <a:t> транспорт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1675" y="296214"/>
            <a:ext cx="3108100" cy="233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10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0766" y="474345"/>
            <a:ext cx="784323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I </a:t>
            </a:r>
            <a:r>
              <a:rPr lang="ru-RU" b="1" dirty="0" err="1" smtClean="0">
                <a:solidFill>
                  <a:srgbClr val="002060"/>
                </a:solidFill>
              </a:rPr>
              <a:t>група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Як </a:t>
            </a:r>
            <a:r>
              <a:rPr lang="ru-RU" dirty="0" err="1">
                <a:solidFill>
                  <a:srgbClr val="002060"/>
                </a:solidFill>
              </a:rPr>
              <a:t>приємно</a:t>
            </a:r>
            <a:r>
              <a:rPr lang="ru-RU" dirty="0">
                <a:solidFill>
                  <a:srgbClr val="002060"/>
                </a:solidFill>
              </a:rPr>
              <a:t> кожному з нас </a:t>
            </a:r>
            <a:r>
              <a:rPr lang="ru-RU" dirty="0" err="1">
                <a:solidFill>
                  <a:srgbClr val="002060"/>
                </a:solidFill>
              </a:rPr>
              <a:t>бачити</a:t>
            </a:r>
            <a:r>
              <a:rPr lang="ru-RU" dirty="0">
                <a:solidFill>
                  <a:srgbClr val="002060"/>
                </a:solidFill>
              </a:rPr>
              <a:t> ... </a:t>
            </a:r>
            <a:r>
              <a:rPr lang="ru-RU" dirty="0" err="1">
                <a:solidFill>
                  <a:srgbClr val="002060"/>
                </a:solidFill>
              </a:rPr>
              <a:t>обличчя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почути</a:t>
            </a:r>
            <a:r>
              <a:rPr lang="ru-RU" dirty="0">
                <a:solidFill>
                  <a:srgbClr val="002060"/>
                </a:solidFill>
              </a:rPr>
              <a:t> ... голос, .. слова. І </a:t>
            </a:r>
            <a:r>
              <a:rPr lang="ru-RU" dirty="0" err="1">
                <a:solidFill>
                  <a:srgbClr val="002060"/>
                </a:solidFill>
              </a:rPr>
              <a:t>тоді</a:t>
            </a:r>
            <a:r>
              <a:rPr lang="ru-RU" dirty="0">
                <a:solidFill>
                  <a:srgbClr val="002060"/>
                </a:solidFill>
              </a:rPr>
              <a:t> наш </a:t>
            </a:r>
            <a:r>
              <a:rPr lang="ru-RU" dirty="0" err="1">
                <a:solidFill>
                  <a:srgbClr val="002060"/>
                </a:solidFill>
              </a:rPr>
              <a:t>настрій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стає</a:t>
            </a:r>
            <a:r>
              <a:rPr lang="ru-RU" dirty="0">
                <a:solidFill>
                  <a:srgbClr val="002060"/>
                </a:solidFill>
              </a:rPr>
              <a:t> .., </a:t>
            </a:r>
            <a:r>
              <a:rPr lang="ru-RU" dirty="0" err="1">
                <a:solidFill>
                  <a:srgbClr val="002060"/>
                </a:solidFill>
              </a:rPr>
              <a:t>погляд</a:t>
            </a:r>
            <a:r>
              <a:rPr lang="ru-RU" dirty="0">
                <a:solidFill>
                  <a:srgbClr val="002060"/>
                </a:solidFill>
              </a:rPr>
              <a:t> .., </a:t>
            </a:r>
            <a:r>
              <a:rPr lang="ru-RU" dirty="0" err="1">
                <a:solidFill>
                  <a:srgbClr val="002060"/>
                </a:solidFill>
              </a:rPr>
              <a:t>очі</a:t>
            </a:r>
            <a:r>
              <a:rPr lang="ru-RU" dirty="0">
                <a:solidFill>
                  <a:srgbClr val="002060"/>
                </a:solidFill>
              </a:rPr>
              <a:t>.... </a:t>
            </a:r>
            <a:r>
              <a:rPr lang="ru-RU" dirty="0" err="1">
                <a:solidFill>
                  <a:srgbClr val="002060"/>
                </a:solidFill>
              </a:rPr>
              <a:t>Хочеться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робити</a:t>
            </a:r>
            <a:r>
              <a:rPr lang="ru-RU" dirty="0">
                <a:solidFill>
                  <a:srgbClr val="002060"/>
                </a:solidFill>
              </a:rPr>
              <a:t> ... </a:t>
            </a:r>
            <a:r>
              <a:rPr lang="ru-RU" dirty="0" err="1">
                <a:solidFill>
                  <a:srgbClr val="002060"/>
                </a:solidFill>
              </a:rPr>
              <a:t>справи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>
                <a:solidFill>
                  <a:srgbClr val="002060"/>
                </a:solidFill>
              </a:rPr>
              <a:t>Довідка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усміхнене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рідний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ласкаві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dirty="0" err="1">
                <a:solidFill>
                  <a:srgbClr val="002060"/>
                </a:solidFill>
              </a:rPr>
              <a:t>піднесеним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доброзичливим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ласкавими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dirty="0" err="1">
                <a:solidFill>
                  <a:srgbClr val="002060"/>
                </a:solidFill>
              </a:rPr>
              <a:t>добрі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II </a:t>
            </a:r>
            <a:r>
              <a:rPr lang="ru-RU" b="1" dirty="0" err="1" smtClean="0">
                <a:solidFill>
                  <a:srgbClr val="002060"/>
                </a:solidFill>
              </a:rPr>
              <a:t>група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... атмосфера в </a:t>
            </a:r>
            <a:r>
              <a:rPr lang="ru-RU" dirty="0" err="1">
                <a:solidFill>
                  <a:srgbClr val="002060"/>
                </a:solidFill>
              </a:rPr>
              <a:t>сім'ї</a:t>
            </a:r>
            <a:r>
              <a:rPr lang="ru-RU" dirty="0">
                <a:solidFill>
                  <a:srgbClr val="002060"/>
                </a:solidFill>
              </a:rPr>
              <a:t>, ... </a:t>
            </a:r>
            <a:r>
              <a:rPr lang="ru-RU" dirty="0" err="1">
                <a:solidFill>
                  <a:srgbClr val="002060"/>
                </a:solidFill>
              </a:rPr>
              <a:t>стосунки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між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дітьми</a:t>
            </a:r>
            <a:r>
              <a:rPr lang="ru-RU" dirty="0">
                <a:solidFill>
                  <a:srgbClr val="002060"/>
                </a:solidFill>
              </a:rPr>
              <a:t> і батьками - </a:t>
            </a:r>
            <a:r>
              <a:rPr lang="ru-RU" dirty="0" err="1">
                <a:solidFill>
                  <a:srgbClr val="002060"/>
                </a:solidFill>
              </a:rPr>
              <a:t>запорука</a:t>
            </a:r>
            <a:r>
              <a:rPr lang="ru-RU" dirty="0">
                <a:solidFill>
                  <a:srgbClr val="002060"/>
                </a:solidFill>
              </a:rPr>
              <a:t> ... настрою. </a:t>
            </a:r>
            <a:r>
              <a:rPr lang="ru-RU" dirty="0" err="1">
                <a:solidFill>
                  <a:srgbClr val="002060"/>
                </a:solidFill>
              </a:rPr>
              <a:t>Вчіться</a:t>
            </a:r>
            <a:r>
              <a:rPr lang="ru-RU" dirty="0">
                <a:solidFill>
                  <a:srgbClr val="002060"/>
                </a:solidFill>
              </a:rPr>
              <a:t> не </a:t>
            </a:r>
            <a:r>
              <a:rPr lang="ru-RU" dirty="0" err="1">
                <a:solidFill>
                  <a:srgbClr val="002060"/>
                </a:solidFill>
              </a:rPr>
              <a:t>виливати</a:t>
            </a:r>
            <a:r>
              <a:rPr lang="ru-RU" dirty="0">
                <a:solidFill>
                  <a:srgbClr val="002060"/>
                </a:solidFill>
              </a:rPr>
              <a:t> ... </a:t>
            </a:r>
            <a:r>
              <a:rPr lang="ru-RU" dirty="0" err="1">
                <a:solidFill>
                  <a:srgbClr val="002060"/>
                </a:solidFill>
              </a:rPr>
              <a:t>емоції</a:t>
            </a:r>
            <a:r>
              <a:rPr lang="ru-RU" dirty="0">
                <a:solidFill>
                  <a:srgbClr val="002060"/>
                </a:solidFill>
              </a:rPr>
              <a:t> на </a:t>
            </a:r>
            <a:r>
              <a:rPr lang="ru-RU" dirty="0" err="1">
                <a:solidFill>
                  <a:srgbClr val="002060"/>
                </a:solidFill>
              </a:rPr>
              <a:t>близьких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>
                <a:solidFill>
                  <a:srgbClr val="002060"/>
                </a:solidFill>
              </a:rPr>
              <a:t>Довідка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спокійна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дружні</a:t>
            </a:r>
            <a:r>
              <a:rPr lang="ru-RU" dirty="0">
                <a:solidFill>
                  <a:srgbClr val="002060"/>
                </a:solidFill>
              </a:rPr>
              <a:t>, гарного; </a:t>
            </a:r>
            <a:r>
              <a:rPr lang="ru-RU" dirty="0" err="1">
                <a:solidFill>
                  <a:srgbClr val="002060"/>
                </a:solidFill>
              </a:rPr>
              <a:t>негативні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ІІІ </a:t>
            </a:r>
            <a:r>
              <a:rPr lang="ru-RU" b="1" dirty="0" err="1" smtClean="0">
                <a:solidFill>
                  <a:srgbClr val="002060"/>
                </a:solidFill>
              </a:rPr>
              <a:t>група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У тебе є …й …і </a:t>
            </a:r>
            <a:r>
              <a:rPr lang="ru-RU" dirty="0" err="1">
                <a:solidFill>
                  <a:srgbClr val="002060"/>
                </a:solidFill>
              </a:rPr>
              <a:t>друзі</a:t>
            </a:r>
            <a:r>
              <a:rPr lang="ru-RU" dirty="0">
                <a:solidFill>
                  <a:srgbClr val="002060"/>
                </a:solidFill>
              </a:rPr>
              <a:t>, але </a:t>
            </a:r>
            <a:r>
              <a:rPr lang="ru-RU" dirty="0" err="1">
                <a:solidFill>
                  <a:srgbClr val="002060"/>
                </a:solidFill>
              </a:rPr>
              <a:t>ти</a:t>
            </a:r>
            <a:r>
              <a:rPr lang="ru-RU" dirty="0">
                <a:solidFill>
                  <a:srgbClr val="002060"/>
                </a:solidFill>
              </a:rPr>
              <a:t> до них не </a:t>
            </a:r>
            <a:r>
              <a:rPr lang="ru-RU" dirty="0" err="1">
                <a:solidFill>
                  <a:srgbClr val="002060"/>
                </a:solidFill>
              </a:rPr>
              <a:t>завжди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ставишся</a:t>
            </a:r>
            <a:r>
              <a:rPr lang="ru-RU" dirty="0">
                <a:solidFill>
                  <a:srgbClr val="002060"/>
                </a:solidFill>
              </a:rPr>
              <a:t> з </a:t>
            </a:r>
            <a:r>
              <a:rPr lang="ru-RU" dirty="0" err="1">
                <a:solidFill>
                  <a:srgbClr val="002060"/>
                </a:solidFill>
              </a:rPr>
              <a:t>повагою</a:t>
            </a:r>
            <a:r>
              <a:rPr lang="ru-RU" dirty="0">
                <a:solidFill>
                  <a:srgbClr val="002060"/>
                </a:solidFill>
              </a:rPr>
              <a:t> та </a:t>
            </a:r>
            <a:r>
              <a:rPr lang="ru-RU" dirty="0" err="1">
                <a:solidFill>
                  <a:srgbClr val="002060"/>
                </a:solidFill>
              </a:rPr>
              <a:t>терпінням</a:t>
            </a:r>
            <a:r>
              <a:rPr lang="ru-RU" dirty="0">
                <a:solidFill>
                  <a:srgbClr val="002060"/>
                </a:solidFill>
              </a:rPr>
              <a:t>, не </a:t>
            </a:r>
            <a:r>
              <a:rPr lang="ru-RU" dirty="0" err="1">
                <a:solidFill>
                  <a:srgbClr val="002060"/>
                </a:solidFill>
              </a:rPr>
              <a:t>переймаєшся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їхніми</a:t>
            </a:r>
            <a:r>
              <a:rPr lang="ru-RU" dirty="0">
                <a:solidFill>
                  <a:srgbClr val="002060"/>
                </a:solidFill>
              </a:rPr>
              <a:t> проблемами. </a:t>
            </a:r>
            <a:r>
              <a:rPr lang="ru-RU" dirty="0" err="1">
                <a:solidFill>
                  <a:srgbClr val="002060"/>
                </a:solidFill>
              </a:rPr>
              <a:t>Щоб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поліпшити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якусь</a:t>
            </a:r>
            <a:r>
              <a:rPr lang="ru-RU" dirty="0">
                <a:solidFill>
                  <a:srgbClr val="002060"/>
                </a:solidFill>
              </a:rPr>
              <a:t> …</a:t>
            </a:r>
            <a:r>
              <a:rPr lang="ru-RU" dirty="0" err="1">
                <a:solidFill>
                  <a:srgbClr val="002060"/>
                </a:solidFill>
              </a:rPr>
              <a:t>ситуацію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спробуй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поставити</a:t>
            </a:r>
            <a:r>
              <a:rPr lang="ru-RU" dirty="0">
                <a:solidFill>
                  <a:srgbClr val="002060"/>
                </a:solidFill>
              </a:rPr>
              <a:t> себе на </a:t>
            </a:r>
            <a:r>
              <a:rPr lang="ru-RU" dirty="0" err="1">
                <a:solidFill>
                  <a:srgbClr val="002060"/>
                </a:solidFill>
              </a:rPr>
              <a:t>місце</a:t>
            </a:r>
            <a:r>
              <a:rPr lang="ru-RU" dirty="0">
                <a:solidFill>
                  <a:srgbClr val="002060"/>
                </a:solidFill>
              </a:rPr>
              <a:t> тих, кому </a:t>
            </a:r>
            <a:r>
              <a:rPr lang="ru-RU" dirty="0" err="1">
                <a:solidFill>
                  <a:srgbClr val="002060"/>
                </a:solidFill>
              </a:rPr>
              <a:t>потрібна</a:t>
            </a:r>
            <a:r>
              <a:rPr lang="ru-RU" dirty="0">
                <a:solidFill>
                  <a:srgbClr val="002060"/>
                </a:solidFill>
              </a:rPr>
              <a:t> твоя …</a:t>
            </a:r>
            <a:r>
              <a:rPr lang="ru-RU" dirty="0" err="1">
                <a:solidFill>
                  <a:srgbClr val="002060"/>
                </a:solidFill>
              </a:rPr>
              <a:t>допомога</a:t>
            </a:r>
            <a:r>
              <a:rPr lang="ru-RU" dirty="0">
                <a:solidFill>
                  <a:srgbClr val="002060"/>
                </a:solidFill>
              </a:rPr>
              <a:t>. Стань …і …другом!</a:t>
            </a:r>
          </a:p>
          <a:p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>
                <a:solidFill>
                  <a:srgbClr val="002060"/>
                </a:solidFill>
              </a:rPr>
              <a:t>Довідка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вірні</a:t>
            </a:r>
            <a:r>
              <a:rPr lang="ru-RU" dirty="0">
                <a:solidFill>
                  <a:srgbClr val="002060"/>
                </a:solidFill>
              </a:rPr>
              <a:t> , </a:t>
            </a:r>
            <a:r>
              <a:rPr lang="ru-RU" dirty="0" err="1">
                <a:solidFill>
                  <a:srgbClr val="002060"/>
                </a:solidFill>
              </a:rPr>
              <a:t>щирі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непросту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товариська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надійним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справжнім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876" y="1150513"/>
            <a:ext cx="24669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8432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387</TotalTime>
  <Words>1066</Words>
  <Application>Microsoft Office PowerPoint</Application>
  <PresentationFormat>Широкоэкранный</PresentationFormat>
  <Paragraphs>98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 Unicode MS</vt:lpstr>
      <vt:lpstr>Century Gothic</vt:lpstr>
      <vt:lpstr>Wingdings 3</vt:lpstr>
      <vt:lpstr>Сектор</vt:lpstr>
      <vt:lpstr>Криворізька загальноосвітня школа-інтернат І-ІІ ст.№1</vt:lpstr>
      <vt:lpstr>Я - учень. Я – особистість творча.  Я думаю, я мислю. Я все розумію і хочу знати більше.</vt:lpstr>
      <vt:lpstr>Презентация PowerPoint</vt:lpstr>
      <vt:lpstr>Підібрати антоніми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Криворізька загальноосвітня школа-інтернат І-ІІ ст.№1</dc:title>
  <dc:creator>G575</dc:creator>
  <cp:lastModifiedBy>G575</cp:lastModifiedBy>
  <cp:revision>40</cp:revision>
  <dcterms:created xsi:type="dcterms:W3CDTF">2016-02-08T20:34:49Z</dcterms:created>
  <dcterms:modified xsi:type="dcterms:W3CDTF">2016-03-01T21:19:00Z</dcterms:modified>
</cp:coreProperties>
</file>