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7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71" r:id="rId8"/>
    <p:sldId id="272" r:id="rId9"/>
    <p:sldId id="273" r:id="rId10"/>
    <p:sldId id="274" r:id="rId11"/>
    <p:sldId id="268" r:id="rId12"/>
    <p:sldId id="275" r:id="rId13"/>
    <p:sldId id="269" r:id="rId14"/>
    <p:sldId id="270" r:id="rId15"/>
    <p:sldId id="280" r:id="rId16"/>
    <p:sldId id="28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115" d="100"/>
          <a:sy n="115" d="100"/>
        </p:scale>
        <p:origin x="-13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 b="1" cap="none" spc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33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241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435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8415" cmpd="sng">
                  <a:solidFill>
                    <a:srgbClr val="0066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ln>
                  <a:noFill/>
                </a:ln>
                <a:solidFill>
                  <a:srgbClr val="0000CC"/>
                </a:solidFill>
              </a:defRPr>
            </a:lvl1pPr>
            <a:lvl2pPr>
              <a:defRPr>
                <a:ln>
                  <a:noFill/>
                </a:ln>
                <a:solidFill>
                  <a:srgbClr val="0000CC"/>
                </a:solidFill>
              </a:defRPr>
            </a:lvl2pPr>
            <a:lvl3pPr>
              <a:defRPr>
                <a:ln>
                  <a:noFill/>
                </a:ln>
                <a:solidFill>
                  <a:srgbClr val="0000CC"/>
                </a:solidFill>
              </a:defRPr>
            </a:lvl3pPr>
            <a:lvl4pPr>
              <a:defRPr>
                <a:ln>
                  <a:noFill/>
                </a:ln>
                <a:solidFill>
                  <a:srgbClr val="0000CC"/>
                </a:solidFill>
              </a:defRPr>
            </a:lvl4pPr>
            <a:lvl5pPr>
              <a:defRPr>
                <a:ln>
                  <a:noFill/>
                </a:ln>
                <a:solidFill>
                  <a:srgbClr val="0000CC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138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3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38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820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07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700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76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4/4/2018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6 Imagen" descr="Dibujo.bmp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0" y="0"/>
            <a:ext cx="12192000" cy="7010400"/>
          </a:xfrm>
          <a:prstGeom prst="rect">
            <a:avLst/>
          </a:prstGeom>
          <a:gradFill flip="none" rotWithShape="1">
            <a:gsLst>
              <a:gs pos="100000">
                <a:srgbClr val="03D4A8">
                  <a:alpha val="18000"/>
                </a:srgbClr>
              </a:gs>
              <a:gs pos="25000">
                <a:srgbClr val="21D6E0">
                  <a:alpha val="23000"/>
                </a:srgbClr>
              </a:gs>
              <a:gs pos="75000">
                <a:srgbClr val="0087E6">
                  <a:alpha val="25000"/>
                </a:srgbClr>
              </a:gs>
              <a:gs pos="100000">
                <a:srgbClr val="005CBF">
                  <a:alpha val="25999"/>
                </a:srgbClr>
              </a:gs>
            </a:gsLst>
            <a:lin ang="27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s-ES" sz="1800"/>
          </a:p>
        </p:txBody>
      </p:sp>
    </p:spTree>
    <p:extLst>
      <p:ext uri="{BB962C8B-B14F-4D97-AF65-F5344CB8AC3E}">
        <p14:creationId xmlns:p14="http://schemas.microsoft.com/office/powerpoint/2010/main" val="3526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12.wdp"/><Relationship Id="rId4" Type="http://schemas.openxmlformats.org/officeDocument/2006/relationships/image" Target="../media/image20.png"/><Relationship Id="rId9" Type="http://schemas.microsoft.com/office/2007/relationships/hdphoto" Target="../media/hdphoto1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1399" y="122766"/>
            <a:ext cx="7197726" cy="1312333"/>
          </a:xfrm>
        </p:spPr>
        <p:txBody>
          <a:bodyPr>
            <a:no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uk-UA" sz="9600" dirty="0" smtClean="0">
                <a:ln/>
                <a:solidFill>
                  <a:schemeClr val="accent3"/>
                </a:solidFill>
                <a:effectLst/>
              </a:rPr>
              <a:t>Мандрівка</a:t>
            </a:r>
            <a:endParaRPr lang="ru-RU" sz="96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71698" y="5249332"/>
            <a:ext cx="8343902" cy="1405467"/>
          </a:xfrm>
          <a:effectLst>
            <a:reflection blurRad="6350" stA="50000" endA="295" endPos="92000" dist="101600" dir="5400000" sy="-100000" algn="bl" rotWithShape="0"/>
          </a:effectLst>
        </p:spPr>
        <p:txBody>
          <a:bodyPr>
            <a:normAutofit/>
          </a:bodyPr>
          <a:lstStyle/>
          <a:p>
            <a:r>
              <a:rPr lang="uk-UA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</a:t>
            </a:r>
            <a:r>
              <a:rPr lang="uk-UA" sz="6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ланетою </a:t>
            </a:r>
            <a:r>
              <a:rPr lang="uk-UA" sz="6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«Професія»</a:t>
            </a:r>
            <a:endParaRPr lang="ru-RU" sz="6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026" name="Picture 2" descr="Картинки по запросу планета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5936" y="1435099"/>
            <a:ext cx="4161503" cy="406984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j02975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373" y="4425766"/>
            <a:ext cx="15843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 descr="j02167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11864" y="18156"/>
            <a:ext cx="1828168" cy="2474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j019538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806" y="310091"/>
            <a:ext cx="1795462" cy="183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Картинки по запросу художник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47458" y="2967219"/>
            <a:ext cx="1849823" cy="2580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верх 3"/>
          <p:cNvSpPr/>
          <p:nvPr/>
        </p:nvSpPr>
        <p:spPr>
          <a:xfrm rot="18057776">
            <a:off x="2646319" y="1426771"/>
            <a:ext cx="484632" cy="63446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3263900">
            <a:off x="8249752" y="1653292"/>
            <a:ext cx="484632" cy="68504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16463290">
            <a:off x="3301101" y="2915026"/>
            <a:ext cx="484632" cy="63628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4923355">
            <a:off x="2994489" y="4606886"/>
            <a:ext cx="484632" cy="606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6146692">
            <a:off x="8574870" y="3971003"/>
            <a:ext cx="484632" cy="70769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img12.olx.ua/images_slandocomua/264410816_3_261x203_dyadya-ptsa-shuka-vodya-z-vlasnim-avto-transport-logistik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000" y="2266379"/>
            <a:ext cx="2086485" cy="1802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01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178" y="685433"/>
            <a:ext cx="2537936" cy="5075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1757" y="4872305"/>
            <a:ext cx="469391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>
                <a:solidFill>
                  <a:schemeClr val="accent6">
                    <a:lumMod val="75000"/>
                  </a:schemeClr>
                </a:solidFill>
              </a:rPr>
              <a:t>Дизайнер костюмів </a:t>
            </a:r>
            <a:endParaRPr lang="uk-UA" sz="4000" b="1" kern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kern="0" dirty="0" smtClean="0">
                <a:solidFill>
                  <a:srgbClr val="7030A0"/>
                </a:solidFill>
              </a:rPr>
              <a:t>прикрашає </a:t>
            </a:r>
            <a:r>
              <a:rPr lang="uk-UA" sz="4000" b="1" kern="0" dirty="0">
                <a:solidFill>
                  <a:srgbClr val="7030A0"/>
                </a:solidFill>
              </a:rPr>
              <a:t>одяг</a:t>
            </a:r>
            <a:endParaRPr lang="ru-RU" sz="4000" b="1" kern="0" dirty="0">
              <a:solidFill>
                <a:srgbClr val="7030A0"/>
              </a:solidFill>
            </a:endParaRPr>
          </a:p>
        </p:txBody>
      </p:sp>
      <p:pic>
        <p:nvPicPr>
          <p:cNvPr id="7172" name="Picture 4" descr="http://atelie.if.ua/images/article/DSC_381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2729" y="266144"/>
            <a:ext cx="3794125" cy="252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www.uamodna.com/assets/articles/image/cdr6ng/fullsize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30469" y="480744"/>
            <a:ext cx="38004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74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995" y="234434"/>
            <a:ext cx="117485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u="sng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«Людина-</a:t>
            </a:r>
            <a:r>
              <a:rPr lang="ru-RU" sz="3200" b="1" i="1" u="sng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знакова</a:t>
            </a:r>
            <a:r>
              <a:rPr lang="ru-RU" sz="3200" b="1" i="1" u="sng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система</a:t>
            </a:r>
            <a:r>
              <a:rPr lang="ru-RU" sz="3200" b="1" i="1" u="sng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- </a:t>
            </a:r>
            <a:r>
              <a:rPr lang="ru-RU" sz="3200" b="1" dirty="0" err="1">
                <a:solidFill>
                  <a:srgbClr val="7030A0"/>
                </a:solidFill>
              </a:rPr>
              <a:t>вивчає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цифри</a:t>
            </a:r>
            <a:r>
              <a:rPr lang="ru-RU" sz="3200" b="1" dirty="0">
                <a:solidFill>
                  <a:srgbClr val="7030A0"/>
                </a:solidFill>
              </a:rPr>
              <a:t>, знаки, </a:t>
            </a:r>
            <a:r>
              <a:rPr lang="ru-RU" sz="3200" b="1" dirty="0" err="1">
                <a:solidFill>
                  <a:srgbClr val="7030A0"/>
                </a:solidFill>
              </a:rPr>
              <a:t>ноти</a:t>
            </a:r>
            <a:r>
              <a:rPr lang="ru-RU" sz="3200" b="1" dirty="0">
                <a:solidFill>
                  <a:srgbClr val="7030A0"/>
                </a:solidFill>
              </a:rPr>
              <a:t>, </a:t>
            </a:r>
            <a:r>
              <a:rPr lang="ru-RU" sz="3200" b="1" dirty="0" err="1" smtClean="0">
                <a:solidFill>
                  <a:srgbClr val="7030A0"/>
                </a:solidFill>
              </a:rPr>
              <a:t>мови</a:t>
            </a:r>
            <a:r>
              <a:rPr lang="ru-RU" sz="3200" b="1" dirty="0" smtClean="0">
                <a:solidFill>
                  <a:srgbClr val="7030A0"/>
                </a:solidFill>
              </a:rPr>
              <a:t>.</a:t>
            </a:r>
            <a:r>
              <a:rPr lang="ru-RU" sz="32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6302" y="874591"/>
            <a:ext cx="10756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400" b="1" dirty="0" smtClean="0">
                <a:solidFill>
                  <a:srgbClr val="002060"/>
                </a:solidFill>
              </a:rPr>
              <a:t>Роздивиться уважно фото </a:t>
            </a:r>
            <a:r>
              <a:rPr lang="uk-UA" sz="2400" b="1" dirty="0">
                <a:solidFill>
                  <a:srgbClr val="002060"/>
                </a:solidFill>
              </a:rPr>
              <a:t>і дізнаємося, які професії належать до цього типу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://proforientator.info/wp-content/uploads/2015/01/milyj_moj_buhgalte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72576">
            <a:off x="488983" y="1603283"/>
            <a:ext cx="1870021" cy="312191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326302" y="5477441"/>
            <a:ext cx="2143407" cy="64633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</a:rPr>
              <a:t>бухгалтер</a:t>
            </a:r>
            <a:endParaRPr lang="ru-RU" sz="3600" b="1" dirty="0">
              <a:solidFill>
                <a:srgbClr val="006600"/>
              </a:solidFill>
            </a:endParaRPr>
          </a:p>
        </p:txBody>
      </p:sp>
      <p:pic>
        <p:nvPicPr>
          <p:cNvPr id="6148" name="Picture 4" descr="http://sosnovskij.ru/wp-content/uploads/2010/07/interwyu-s-programmistom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74802">
            <a:off x="8436037" y="1843447"/>
            <a:ext cx="3166722" cy="2375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27405" y="4819976"/>
            <a:ext cx="2526654" cy="64633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 rtlCol="0">
            <a:spAutoFit/>
          </a:bodyPr>
          <a:lstStyle/>
          <a:p>
            <a:r>
              <a:rPr lang="uk-UA" sz="3600" b="1" dirty="0" err="1" smtClean="0">
                <a:solidFill>
                  <a:srgbClr val="006600"/>
                </a:solidFill>
              </a:rPr>
              <a:t>програмист</a:t>
            </a:r>
            <a:endParaRPr lang="ru-RU" sz="3600" b="1" dirty="0">
              <a:solidFill>
                <a:srgbClr val="006600"/>
              </a:solidFill>
            </a:endParaRPr>
          </a:p>
        </p:txBody>
      </p:sp>
      <p:pic>
        <p:nvPicPr>
          <p:cNvPr id="6150" name="Picture 6" descr="http://fms.khai.edu/IMG/matematik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2620" y="1391638"/>
            <a:ext cx="4094309" cy="20908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68779" y="3545096"/>
            <a:ext cx="2363211" cy="64633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</a:rPr>
              <a:t>математик</a:t>
            </a:r>
            <a:endParaRPr lang="ru-RU" sz="3600" b="1" dirty="0">
              <a:solidFill>
                <a:srgbClr val="006600"/>
              </a:solidFill>
            </a:endParaRPr>
          </a:p>
        </p:txBody>
      </p:sp>
      <p:pic>
        <p:nvPicPr>
          <p:cNvPr id="6152" name="Picture 8" descr="http://www.technolex-translations.com/assets/components/imgcrop/imgcrop.php?w=319&amp;h=198&amp;zc=1&amp;far=C&amp;q=100&amp;src=assets/images/new/%D1%81%D0%BA%D0%B0%D1%87%D0%B0%D0%BD%D0%BD%D1%8B%D0%B5-%D1%84%D0%B0%D0%B9%D0%BB%D1%8B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9612" y="4299755"/>
            <a:ext cx="3038475" cy="1885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958858" y="6273225"/>
            <a:ext cx="2565126" cy="646331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6600"/>
                </a:solidFill>
              </a:rPr>
              <a:t>перекладач</a:t>
            </a:r>
            <a:endParaRPr lang="ru-RU" sz="3600" b="1" dirty="0">
              <a:solidFill>
                <a:srgbClr val="0066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8005" y="472567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1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4070487" y="3498497"/>
            <a:ext cx="511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399932" y="424996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2112" y="6273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7" descr="19111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8823" y="566325"/>
            <a:ext cx="5078246" cy="3383375"/>
          </a:xfr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8455" y="2349500"/>
            <a:ext cx="5474516" cy="410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1086" y="4412734"/>
            <a:ext cx="514115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b="1" i="1" dirty="0" smtClean="0">
                <a:solidFill>
                  <a:schemeClr val="accent6">
                    <a:lumMod val="75000"/>
                  </a:schemeClr>
                </a:solidFill>
              </a:rPr>
              <a:t>Економіст </a:t>
            </a:r>
          </a:p>
          <a:p>
            <a:pPr algn="ctr">
              <a:defRPr/>
            </a:pPr>
            <a:r>
              <a:rPr lang="uk-UA" sz="32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3200" b="1" i="1" dirty="0">
                <a:solidFill>
                  <a:srgbClr val="002060"/>
                </a:solidFill>
              </a:rPr>
              <a:t>виконує фінансові операції</a:t>
            </a:r>
          </a:p>
        </p:txBody>
      </p:sp>
    </p:spTree>
    <p:extLst>
      <p:ext uri="{BB962C8B-B14F-4D97-AF65-F5344CB8AC3E}">
        <p14:creationId xmlns:p14="http://schemas.microsoft.com/office/powerpoint/2010/main" val="248006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7500" y="392836"/>
            <a:ext cx="1129030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Світ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професій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дуже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великий: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налічується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близько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шести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тисяч</a:t>
            </a:r>
            <a:r>
              <a:rPr lang="ru-RU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Існує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кілька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класифікацій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ru-RU" sz="40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знаряддями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праці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ручні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механізовані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автоматизовані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комп’ютеризовані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функціональні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  <a:endParaRPr lang="ru-RU" sz="40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галузевою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ознакою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промислові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будівельні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транспортні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), </a:t>
            </a:r>
            <a:endParaRPr lang="ru-RU" sz="40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ru-RU" sz="40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умовами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праці</a:t>
            </a:r>
            <a:r>
              <a:rPr lang="ru-RU" sz="40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(робота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вдома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на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повітрі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незвичайних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умовах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70366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93048" y="0"/>
            <a:ext cx="5983689" cy="8919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800" b="1" i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Пазли</a:t>
            </a:r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4800" b="1" i="1" dirty="0" err="1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Мудрі</a:t>
            </a:r>
            <a:r>
              <a:rPr lang="ru-RU" sz="4800" b="1" i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перли»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900" y="1130301"/>
            <a:ext cx="114173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Життя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постійно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ставить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людину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перед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вибором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У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дитинстві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багатьох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вас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була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улюблена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іграшка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школі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надаєте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перевагу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найцікавішим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ваш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погляд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предметам,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обираєте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товаришів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друзів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І в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вибору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кожного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вас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свої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критерії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своє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уявлення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 добро і зло, правду і кривду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Обираючи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ж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професію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маєте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зважити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 і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того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іншого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заняття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Обов’язково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радитися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</a:t>
            </a:r>
            <a:r>
              <a:rPr lang="ru-RU" sz="28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дорослими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прислухатися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свого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серця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І не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забувати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народну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мудрість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Хочеш</a:t>
            </a: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їсти</a:t>
            </a: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калачі</a:t>
            </a: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не сиди на </a:t>
            </a:r>
            <a:r>
              <a:rPr lang="ru-RU" sz="28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печі</a:t>
            </a:r>
            <a:r>
              <a:rPr lang="ru-RU" sz="28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Адже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щоб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отримувати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задоволення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роботи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заробляти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гроші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треба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працювати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Тому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зараз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спробуєте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скласти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пазли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у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яких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сховані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справжні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дорогоцінні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перли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народної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творчості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6132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62000" y="540435"/>
            <a:ext cx="10388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Прислухаючись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своїх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уподобань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самі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оберете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професію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1277313"/>
            <a:ext cx="10655300" cy="3531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Зробити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правильний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вибір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значить обрати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таку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професію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яка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потрібна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суспільству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Крім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того, вона повинна бути доступною для вас,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відповідати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вашим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природним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здібностям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знанням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вмінням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І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найголовніше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обрана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професія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має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приносити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радість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достаток,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задоволення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І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завжди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пам’ятайте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остаточний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вибір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тільки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за вами, тому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вибираючи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професію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обираєте</a:t>
            </a:r>
            <a:r>
              <a:rPr lang="ru-RU" sz="28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долю.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81400" y="4513152"/>
            <a:ext cx="8166100" cy="207441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Хай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летить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як птах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крилатий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мрія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краю в край.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спливе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життя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скаже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«шлях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свій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вибирай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винось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 уроку перли –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професії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різні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прислухайсь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свого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серця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повір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своїй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мрії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24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4500" y="515895"/>
            <a:ext cx="11328400" cy="6292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Саме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час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зачитати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вислів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великого педагога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Костянтина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Ушинського</a:t>
            </a:r>
            <a:r>
              <a:rPr lang="ru-RU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</a:pPr>
            <a:endParaRPr lang="ru-RU" sz="20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Вдало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вибери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професію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Вклади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неї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свою душу,</a:t>
            </a:r>
          </a:p>
          <a:p>
            <a:pPr>
              <a:spcAft>
                <a:spcPts val="0"/>
              </a:spcAf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Тоді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щастя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само тебе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відшукає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Діти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шукайте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своє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щастя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думайте,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вчіться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робіть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вибір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І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найголовніше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повірте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себе. Ви все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зможете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вам все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вдасться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b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Дякую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вам за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підтримку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за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активну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роботу на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занятті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бажаю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здійснення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ваших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мрій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та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досягнення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майбутньому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успіхів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Хочу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закінчити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заняття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тісному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колі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друзів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послухати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напутні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слова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пісні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Пісня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</a:t>
            </a:r>
            <a:r>
              <a:rPr lang="ru-RU" sz="2400" b="1" dirty="0" err="1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Повір</a:t>
            </a:r>
            <a:r>
              <a:rPr lang="ru-RU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себе»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32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112000" cy="589756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4800" dirty="0" err="1">
                <a:solidFill>
                  <a:srgbClr val="002060"/>
                </a:solidFill>
                <a:effectLst/>
              </a:rPr>
              <a:t>Вдало</a:t>
            </a:r>
            <a:r>
              <a:rPr lang="ru-RU" sz="4800" dirty="0">
                <a:solidFill>
                  <a:srgbClr val="002060"/>
                </a:solidFill>
                <a:effectLst/>
              </a:rPr>
              <a:t> </a:t>
            </a:r>
            <a:r>
              <a:rPr lang="ru-RU" sz="4800" dirty="0" err="1">
                <a:solidFill>
                  <a:srgbClr val="002060"/>
                </a:solidFill>
                <a:effectLst/>
              </a:rPr>
              <a:t>вибери</a:t>
            </a:r>
            <a:r>
              <a:rPr lang="ru-RU" sz="4800" dirty="0">
                <a:solidFill>
                  <a:srgbClr val="002060"/>
                </a:solidFill>
                <a:effectLst/>
              </a:rPr>
              <a:t> </a:t>
            </a:r>
            <a:r>
              <a:rPr lang="ru-RU" sz="4800" dirty="0" err="1" smtClean="0">
                <a:solidFill>
                  <a:srgbClr val="002060"/>
                </a:solidFill>
                <a:effectLst/>
              </a:rPr>
              <a:t>професію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,</a:t>
            </a:r>
            <a:r>
              <a:rPr lang="ru-RU" sz="4800" dirty="0">
                <a:solidFill>
                  <a:srgbClr val="002060"/>
                </a:solidFill>
                <a:effectLst/>
              </a:rPr>
              <a:t/>
            </a:r>
            <a:br>
              <a:rPr lang="ru-RU" sz="4800" dirty="0">
                <a:solidFill>
                  <a:srgbClr val="002060"/>
                </a:solidFill>
                <a:effectLst/>
              </a:rPr>
            </a:br>
            <a:r>
              <a:rPr lang="ru-RU" sz="4800" dirty="0" err="1" smtClean="0">
                <a:solidFill>
                  <a:srgbClr val="002060"/>
                </a:solidFill>
                <a:effectLst/>
              </a:rPr>
              <a:t>Вклади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4800" dirty="0">
                <a:solidFill>
                  <a:srgbClr val="002060"/>
                </a:solidFill>
                <a:effectLst/>
              </a:rPr>
              <a:t>в </a:t>
            </a:r>
            <a:r>
              <a:rPr lang="ru-RU" sz="4800" dirty="0" err="1">
                <a:solidFill>
                  <a:srgbClr val="002060"/>
                </a:solidFill>
                <a:effectLst/>
              </a:rPr>
              <a:t>неї</a:t>
            </a:r>
            <a:r>
              <a:rPr lang="ru-RU" sz="4800" dirty="0">
                <a:solidFill>
                  <a:srgbClr val="002060"/>
                </a:solidFill>
                <a:effectLst/>
              </a:rPr>
              <a:t> свою 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душу</a:t>
            </a:r>
            <a:r>
              <a:rPr lang="uk-UA" sz="4800" dirty="0" smtClean="0">
                <a:solidFill>
                  <a:srgbClr val="002060"/>
                </a:solidFill>
                <a:effectLst/>
              </a:rPr>
              <a:t> </a:t>
            </a:r>
            <a:br>
              <a:rPr lang="uk-UA" sz="4800" dirty="0" smtClean="0">
                <a:solidFill>
                  <a:srgbClr val="002060"/>
                </a:solidFill>
                <a:effectLst/>
              </a:rPr>
            </a:br>
            <a:r>
              <a:rPr lang="ru-RU" sz="4800" dirty="0" err="1" smtClean="0">
                <a:solidFill>
                  <a:srgbClr val="002060"/>
                </a:solidFill>
                <a:effectLst/>
              </a:rPr>
              <a:t>Тоді</a:t>
            </a:r>
            <a:r>
              <a:rPr lang="ru-RU" sz="4800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4800" dirty="0" err="1">
                <a:solidFill>
                  <a:srgbClr val="002060"/>
                </a:solidFill>
                <a:effectLst/>
              </a:rPr>
              <a:t>щастя</a:t>
            </a:r>
            <a:r>
              <a:rPr lang="ru-RU" sz="4800" dirty="0">
                <a:solidFill>
                  <a:srgbClr val="002060"/>
                </a:solidFill>
                <a:effectLst/>
              </a:rPr>
              <a:t> само тебе </a:t>
            </a:r>
            <a:r>
              <a:rPr lang="ru-RU" sz="4800" dirty="0" err="1">
                <a:solidFill>
                  <a:srgbClr val="002060"/>
                </a:solidFill>
                <a:effectLst/>
              </a:rPr>
              <a:t>відшукає</a:t>
            </a:r>
            <a:r>
              <a:rPr lang="ru-RU" sz="4800" dirty="0">
                <a:solidFill>
                  <a:srgbClr val="002060"/>
                </a:solidFill>
                <a:effectLst/>
              </a:rPr>
              <a:t>.</a:t>
            </a:r>
            <a:r>
              <a:rPr lang="uk-UA" sz="4800" dirty="0">
                <a:solidFill>
                  <a:srgbClr val="002060"/>
                </a:solidFill>
                <a:effectLst/>
              </a:rPr>
              <a:t> 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66087" y="274638"/>
            <a:ext cx="3874918" cy="5591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44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88900" y="165101"/>
            <a:ext cx="8813800" cy="4292599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uk-UA" sz="3200" b="1" dirty="0"/>
              <a:t> Український філософ Григорій Сковорода вважав, що якщо людина усвідомлює для чого народжена, працює з приємністю, тоді вона </a:t>
            </a:r>
            <a:r>
              <a:rPr lang="uk-UA" sz="3200" b="1" dirty="0" smtClean="0"/>
              <a:t>щаслива</a:t>
            </a:r>
          </a:p>
          <a:p>
            <a:pPr>
              <a:lnSpc>
                <a:spcPct val="120000"/>
              </a:lnSpc>
            </a:pPr>
            <a:r>
              <a:rPr lang="uk-UA" sz="3200" b="1" dirty="0" smtClean="0">
                <a:solidFill>
                  <a:srgbClr val="C00000"/>
                </a:solidFill>
              </a:rPr>
              <a:t> </a:t>
            </a:r>
            <a:r>
              <a:rPr lang="uk-UA" sz="3200" b="1" dirty="0">
                <a:solidFill>
                  <a:srgbClr val="C00000"/>
                </a:solidFill>
              </a:rPr>
              <a:t>«Ори землю або носи зброю, займайся купецькою або мистецькою справою – роби те, для чого народжений»</a:t>
            </a:r>
            <a:endParaRPr lang="ru-RU" sz="32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sz="3200" dirty="0"/>
              <a:t> </a:t>
            </a:r>
            <a:endParaRPr lang="ru-RU" sz="3200" dirty="0"/>
          </a:p>
          <a:p>
            <a:pPr marL="0" indent="0">
              <a:buNone/>
            </a:pPr>
            <a:r>
              <a:rPr lang="uk-UA" sz="3200" dirty="0"/>
              <a:t> 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750" y="4983164"/>
            <a:ext cx="7912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/>
              <a:t> </a:t>
            </a:r>
            <a:r>
              <a:rPr lang="uk-UA" sz="2800" b="1" dirty="0"/>
              <a:t>Адже займатись тим, що тебе цікавить, що ти вмієш і тоді праця і професія принесе радість і буде найважливішою умовою відчуття життєвої повноцінності.</a:t>
            </a:r>
            <a:endParaRPr lang="ru-RU" sz="2800" b="1" dirty="0"/>
          </a:p>
        </p:txBody>
      </p:sp>
      <p:pic>
        <p:nvPicPr>
          <p:cNvPr id="3074" name="Picture 2" descr="Картинки по запросу григорій сково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99262">
            <a:off x="9072251" y="792162"/>
            <a:ext cx="2994704" cy="224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43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000" y="241301"/>
            <a:ext cx="11760200" cy="6438899"/>
          </a:xfrm>
        </p:spPr>
        <p:txBody>
          <a:bodyPr>
            <a:normAutofit/>
          </a:bodyPr>
          <a:lstStyle/>
          <a:p>
            <a:r>
              <a:rPr lang="uk-UA" dirty="0">
                <a:solidFill>
                  <a:srgbClr val="C00000"/>
                </a:solidFill>
              </a:rPr>
              <a:t> </a:t>
            </a:r>
            <a:r>
              <a:rPr lang="uk-UA" sz="3600" dirty="0">
                <a:solidFill>
                  <a:srgbClr val="C00000"/>
                </a:solidFill>
              </a:rPr>
              <a:t>Професія </a:t>
            </a:r>
            <a:r>
              <a:rPr lang="uk-UA" sz="3600" b="1" dirty="0">
                <a:solidFill>
                  <a:srgbClr val="002060"/>
                </a:solidFill>
              </a:rPr>
              <a:t>— це певний вид праці, сталий та відносно широкий рід трудової діяльності, що вимагає певних знань і навичок набутих в результаті спеціальної підготовки, досвіду роботи і є джерелом існування </a:t>
            </a:r>
            <a:r>
              <a:rPr lang="uk-UA" sz="3600" dirty="0" smtClean="0"/>
              <a:t>.</a:t>
            </a:r>
          </a:p>
          <a:p>
            <a:pPr marL="0" indent="0">
              <a:buNone/>
            </a:pPr>
            <a:endParaRPr lang="uk-UA" sz="3600" dirty="0" smtClean="0"/>
          </a:p>
          <a:p>
            <a:r>
              <a:rPr lang="uk-UA" sz="3600" dirty="0" smtClean="0"/>
              <a:t> </a:t>
            </a:r>
            <a:r>
              <a:rPr lang="ru-RU" sz="3600" b="1" dirty="0">
                <a:solidFill>
                  <a:srgbClr val="002060"/>
                </a:solidFill>
              </a:rPr>
              <a:t>У </a:t>
            </a:r>
            <a:r>
              <a:rPr lang="ru-RU" sz="3600" b="1" dirty="0" err="1">
                <a:solidFill>
                  <a:srgbClr val="002060"/>
                </a:solidFill>
              </a:rPr>
              <a:t>кожній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професії</a:t>
            </a:r>
            <a:r>
              <a:rPr lang="ru-RU" sz="3600" b="1" dirty="0">
                <a:solidFill>
                  <a:srgbClr val="002060"/>
                </a:solidFill>
              </a:rPr>
              <a:t> є </a:t>
            </a:r>
            <a:r>
              <a:rPr lang="ru-RU" sz="3600" b="1" dirty="0" err="1">
                <a:solidFill>
                  <a:srgbClr val="002060"/>
                </a:solidFill>
              </a:rPr>
              <a:t>свої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різновиди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праці</a:t>
            </a:r>
            <a:r>
              <a:rPr lang="ru-RU" sz="3600" b="1" dirty="0">
                <a:solidFill>
                  <a:srgbClr val="002060"/>
                </a:solidFill>
              </a:rPr>
              <a:t>, </a:t>
            </a:r>
            <a:r>
              <a:rPr lang="ru-RU" sz="3600" b="1" dirty="0" err="1">
                <a:solidFill>
                  <a:srgbClr val="002060"/>
                </a:solidFill>
              </a:rPr>
              <a:t>які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називають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спеціальностями</a:t>
            </a:r>
            <a:r>
              <a:rPr lang="ru-RU" sz="3600" b="1" dirty="0">
                <a:solidFill>
                  <a:srgbClr val="002060"/>
                </a:solidFill>
              </a:rPr>
              <a:t>. </a:t>
            </a:r>
            <a:r>
              <a:rPr lang="ru-RU" sz="3600" b="1" dirty="0" err="1">
                <a:solidFill>
                  <a:srgbClr val="002060"/>
                </a:solidFill>
              </a:rPr>
              <a:t>Наприклад</a:t>
            </a:r>
            <a:r>
              <a:rPr lang="ru-RU" sz="3600" b="1" dirty="0">
                <a:solidFill>
                  <a:srgbClr val="002060"/>
                </a:solidFill>
              </a:rPr>
              <a:t>, </a:t>
            </a:r>
            <a:r>
              <a:rPr lang="ru-RU" sz="3600" b="1" dirty="0" err="1">
                <a:solidFill>
                  <a:srgbClr val="002060"/>
                </a:solidFill>
              </a:rPr>
              <a:t>немає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професії</a:t>
            </a:r>
            <a:r>
              <a:rPr lang="ru-RU" sz="3600" b="1" dirty="0">
                <a:solidFill>
                  <a:srgbClr val="002060"/>
                </a:solidFill>
              </a:rPr>
              <a:t> «учитель </a:t>
            </a:r>
            <a:r>
              <a:rPr lang="ru-RU" sz="3600" b="1" dirty="0" err="1">
                <a:solidFill>
                  <a:srgbClr val="002060"/>
                </a:solidFill>
              </a:rPr>
              <a:t>всього</a:t>
            </a:r>
            <a:r>
              <a:rPr lang="ru-RU" sz="3600" b="1" dirty="0">
                <a:solidFill>
                  <a:srgbClr val="002060"/>
                </a:solidFill>
              </a:rPr>
              <a:t>», а є учитель </a:t>
            </a:r>
            <a:r>
              <a:rPr lang="ru-RU" sz="3600" b="1" dirty="0" err="1">
                <a:solidFill>
                  <a:srgbClr val="002060"/>
                </a:solidFill>
              </a:rPr>
              <a:t>початкових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класів</a:t>
            </a:r>
            <a:r>
              <a:rPr lang="ru-RU" sz="3600" b="1" dirty="0">
                <a:solidFill>
                  <a:srgbClr val="002060"/>
                </a:solidFill>
              </a:rPr>
              <a:t>, математики, </a:t>
            </a:r>
            <a:r>
              <a:rPr lang="ru-RU" sz="3600" b="1" dirty="0" err="1">
                <a:solidFill>
                  <a:srgbClr val="002060"/>
                </a:solidFill>
              </a:rPr>
              <a:t>фізики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тощо</a:t>
            </a:r>
            <a:r>
              <a:rPr lang="ru-RU" sz="3600" b="1" dirty="0">
                <a:solidFill>
                  <a:srgbClr val="002060"/>
                </a:solidFill>
              </a:rPr>
              <a:t>, а </a:t>
            </a:r>
            <a:r>
              <a:rPr lang="ru-RU" sz="3600" b="1" dirty="0" err="1">
                <a:solidFill>
                  <a:srgbClr val="002060"/>
                </a:solidFill>
              </a:rPr>
              <a:t>інженер</a:t>
            </a:r>
            <a:r>
              <a:rPr lang="ru-RU" sz="3600" b="1" dirty="0">
                <a:solidFill>
                  <a:srgbClr val="002060"/>
                </a:solidFill>
              </a:rPr>
              <a:t> </a:t>
            </a:r>
            <a:r>
              <a:rPr lang="ru-RU" sz="3600" b="1" dirty="0" err="1">
                <a:solidFill>
                  <a:srgbClr val="002060"/>
                </a:solidFill>
              </a:rPr>
              <a:t>може</a:t>
            </a:r>
            <a:r>
              <a:rPr lang="ru-RU" sz="3600" b="1" dirty="0">
                <a:solidFill>
                  <a:srgbClr val="002060"/>
                </a:solidFill>
              </a:rPr>
              <a:t> бути </a:t>
            </a:r>
            <a:r>
              <a:rPr lang="ru-RU" sz="3600" b="1" dirty="0" err="1">
                <a:solidFill>
                  <a:srgbClr val="002060"/>
                </a:solidFill>
              </a:rPr>
              <a:t>інженером-електриком</a:t>
            </a:r>
            <a:r>
              <a:rPr lang="ru-RU" sz="3600" b="1" dirty="0">
                <a:solidFill>
                  <a:srgbClr val="002060"/>
                </a:solidFill>
              </a:rPr>
              <a:t>, </a:t>
            </a:r>
            <a:r>
              <a:rPr lang="ru-RU" sz="3600" b="1" dirty="0" err="1">
                <a:solidFill>
                  <a:srgbClr val="002060"/>
                </a:solidFill>
              </a:rPr>
              <a:t>програмістом</a:t>
            </a:r>
            <a:r>
              <a:rPr lang="ru-RU" sz="3600" b="1" dirty="0">
                <a:solidFill>
                  <a:srgbClr val="002060"/>
                </a:solidFill>
              </a:rPr>
              <a:t>, </a:t>
            </a:r>
            <a:r>
              <a:rPr lang="ru-RU" sz="3600" b="1" dirty="0" err="1">
                <a:solidFill>
                  <a:srgbClr val="002060"/>
                </a:solidFill>
              </a:rPr>
              <a:t>механіком</a:t>
            </a:r>
            <a:r>
              <a:rPr lang="ru-RU" sz="3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1719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В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effectLst/>
              </a:rPr>
              <a:t>сі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професії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світу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можна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</a:rPr>
              <a:t>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поділити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</a:rPr>
              <a:t> на 5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effectLst/>
              </a:rPr>
              <a:t>типів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/>
              </a:rPr>
              <a:t>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417638"/>
            <a:ext cx="10972800" cy="5440362"/>
          </a:xfrm>
        </p:spPr>
        <p:txBody>
          <a:bodyPr>
            <a:noAutofit/>
          </a:bodyPr>
          <a:lstStyle/>
          <a:p>
            <a:r>
              <a:rPr lang="ru-RU" sz="3200" b="1" i="1" u="sng" dirty="0"/>
              <a:t>«Людина-</a:t>
            </a:r>
            <a:r>
              <a:rPr lang="ru-RU" sz="3200" b="1" i="1" u="sng" dirty="0" err="1"/>
              <a:t>людина</a:t>
            </a:r>
            <a:r>
              <a:rPr lang="ru-RU" sz="3200" b="1" i="1" u="sng" dirty="0" smtClean="0"/>
              <a:t>»</a:t>
            </a:r>
          </a:p>
          <a:p>
            <a:endParaRPr lang="ru-RU" sz="3200" b="1" i="1" u="sng" dirty="0" smtClean="0"/>
          </a:p>
          <a:p>
            <a:r>
              <a:rPr lang="ru-RU" sz="3200" b="1" i="1" u="sng" dirty="0"/>
              <a:t>«Людина-природа</a:t>
            </a:r>
            <a:r>
              <a:rPr lang="ru-RU" sz="3200" b="1" i="1" u="sng" dirty="0" smtClean="0"/>
              <a:t>»</a:t>
            </a:r>
          </a:p>
          <a:p>
            <a:endParaRPr lang="ru-RU" sz="3200" b="1" i="1" u="sng" dirty="0" smtClean="0"/>
          </a:p>
          <a:p>
            <a:r>
              <a:rPr lang="ru-RU" sz="3200" b="1" i="1" u="sng" dirty="0"/>
              <a:t>«Людина-</a:t>
            </a:r>
            <a:r>
              <a:rPr lang="ru-RU" sz="3200" b="1" i="1" u="sng" dirty="0" err="1"/>
              <a:t>техніка</a:t>
            </a:r>
            <a:r>
              <a:rPr lang="ru-RU" sz="3200" b="1" i="1" u="sng" dirty="0" smtClean="0"/>
              <a:t>»</a:t>
            </a:r>
          </a:p>
          <a:p>
            <a:endParaRPr lang="ru-RU" sz="3200" b="1" i="1" u="sng" dirty="0" smtClean="0"/>
          </a:p>
          <a:p>
            <a:r>
              <a:rPr lang="ru-RU" sz="3200" b="1" i="1" u="sng" dirty="0"/>
              <a:t>«Людина-</a:t>
            </a:r>
            <a:r>
              <a:rPr lang="ru-RU" sz="3200" b="1" i="1" u="sng" dirty="0" err="1"/>
              <a:t>художній</a:t>
            </a:r>
            <a:r>
              <a:rPr lang="ru-RU" sz="3200" b="1" i="1" u="sng" dirty="0"/>
              <a:t> образ</a:t>
            </a:r>
            <a:r>
              <a:rPr lang="ru-RU" sz="3200" b="1" i="1" u="sng" dirty="0" smtClean="0"/>
              <a:t>»</a:t>
            </a:r>
          </a:p>
          <a:p>
            <a:endParaRPr lang="ru-RU" sz="3200" b="1" i="1" u="sng" dirty="0" smtClean="0"/>
          </a:p>
          <a:p>
            <a:r>
              <a:rPr lang="ru-RU" sz="3200" b="1" i="1" u="sng" dirty="0"/>
              <a:t>«Людина-</a:t>
            </a:r>
            <a:r>
              <a:rPr lang="ru-RU" sz="3200" b="1" i="1" u="sng" dirty="0" err="1"/>
              <a:t>знакова</a:t>
            </a:r>
            <a:r>
              <a:rPr lang="ru-RU" sz="3200" b="1" i="1" u="sng" dirty="0"/>
              <a:t> система</a:t>
            </a:r>
            <a:r>
              <a:rPr lang="ru-RU" sz="3200" b="1" i="1" u="sng" dirty="0" smtClean="0"/>
              <a:t>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7118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4146" y="348734"/>
            <a:ext cx="116986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Людина-</a:t>
            </a:r>
            <a:r>
              <a:rPr lang="ru-RU" sz="3600" b="1" i="1" u="sng" dirty="0" err="1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людина</a:t>
            </a:r>
            <a:r>
              <a:rPr lang="ru-RU" sz="3600" b="1" i="1" u="sng" dirty="0" smtClean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sz="3600" b="1" dirty="0" err="1">
                <a:solidFill>
                  <a:srgbClr val="7030A0"/>
                </a:solidFill>
              </a:rPr>
              <a:t>цей</a:t>
            </a:r>
            <a:r>
              <a:rPr lang="ru-RU" sz="3600" b="1" dirty="0">
                <a:solidFill>
                  <a:srgbClr val="7030A0"/>
                </a:solidFill>
              </a:rPr>
              <a:t> тип </a:t>
            </a:r>
            <a:r>
              <a:rPr lang="ru-RU" sz="3600" b="1" dirty="0" err="1">
                <a:solidFill>
                  <a:srgbClr val="7030A0"/>
                </a:solidFill>
              </a:rPr>
              <a:t>пов’язаний</a:t>
            </a:r>
            <a:r>
              <a:rPr lang="ru-RU" sz="3600" b="1" dirty="0">
                <a:solidFill>
                  <a:srgbClr val="7030A0"/>
                </a:solidFill>
              </a:rPr>
              <a:t> </a:t>
            </a:r>
            <a:r>
              <a:rPr lang="ru-RU" sz="3600" b="1" dirty="0" err="1">
                <a:solidFill>
                  <a:srgbClr val="7030A0"/>
                </a:solidFill>
              </a:rPr>
              <a:t>роботою</a:t>
            </a:r>
            <a:r>
              <a:rPr lang="ru-RU" sz="3600" b="1" dirty="0">
                <a:solidFill>
                  <a:srgbClr val="7030A0"/>
                </a:solidFill>
              </a:rPr>
              <a:t> з людьми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2153" y="1186888"/>
            <a:ext cx="11042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002060"/>
                </a:solidFill>
              </a:rPr>
              <a:t>Відгадайте загадки і дізнаємося, які професії належать до цього типу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32294" y="3682763"/>
            <a:ext cx="1238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лікар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4146" y="1885022"/>
            <a:ext cx="4295155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 людей з біди рятує</a:t>
            </a:r>
            <a:b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хвороби всі лікує -</a:t>
            </a:r>
            <a:b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Призначає процедури</a:t>
            </a:r>
            <a:b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таблетки і мікстури?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0708" y="1937710"/>
            <a:ext cx="4865290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 як квочка із курчатами,</a:t>
            </a:r>
            <a:b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дитсадку щодня з малятами?</a:t>
            </a:r>
            <a:br>
              <a:rPr lang="uk-UA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Хто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їх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пильно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доглядає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Няньчить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пестить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розважає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636162" y="3682763"/>
            <a:ext cx="2445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вихователь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919" y="4398504"/>
            <a:ext cx="3642203" cy="178740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приходимо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Там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чекає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він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нас.</a:t>
            </a:r>
            <a:b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Вчить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писати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читати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b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невтомно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працювати</a:t>
            </a:r>
            <a:r>
              <a:rPr lang="ru-RU" sz="2400" b="1" dirty="0">
                <a:solidFill>
                  <a:srgbClr val="000000"/>
                </a:solidFill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09395" y="6221606"/>
            <a:ext cx="1766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вчитель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61788" y="3698602"/>
            <a:ext cx="3830634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Громадян</a:t>
            </a:r>
            <a: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охороняє</a:t>
            </a:r>
            <a: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ru-RU" sz="2400" b="1" dirty="0" err="1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порушників</a:t>
            </a:r>
            <a: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шукає</a:t>
            </a:r>
            <a:r>
              <a:rPr lang="ru-RU" sz="2400" b="1" dirty="0">
                <a:solidFill>
                  <a:srgbClr val="222222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283202" y="4847583"/>
            <a:ext cx="2987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оліцейський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692422" y="4479305"/>
            <a:ext cx="4270376" cy="175432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Вміє</a:t>
            </a:r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справно </a:t>
            </a: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рахувати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І товар </a:t>
            </a: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пропонувати</a:t>
            </a:r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Зошит</a:t>
            </a:r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книгу, </a:t>
            </a: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олівець</a:t>
            </a:r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Видає</a:t>
            </a:r>
            <a:r>
              <a:rPr lang="ru-RU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нам</a:t>
            </a:r>
            <a:r>
              <a:rPr lang="uk-UA" sz="2400" b="1" dirty="0"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8678449" y="6233631"/>
            <a:ext cx="23612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accent6">
                    <a:lumMod val="75000"/>
                  </a:schemeClr>
                </a:solidFill>
              </a:rPr>
              <a:t>продавець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992425" y="3558702"/>
            <a:ext cx="484632" cy="35289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9537700" y="3558702"/>
            <a:ext cx="484632" cy="2742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1768011" y="6114161"/>
            <a:ext cx="484632" cy="3336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5513456" y="4621119"/>
            <a:ext cx="484632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9537700" y="6138947"/>
            <a:ext cx="484632" cy="30881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62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/>
      <p:bldP spid="12" grpId="0" animBg="1"/>
      <p:bldP spid="13" grpId="0"/>
      <p:bldP spid="14" grpId="0" animBg="1"/>
      <p:bldP spid="15" grpId="0"/>
      <p:bldP spid="17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8800" y="265112"/>
            <a:ext cx="4494213" cy="334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429" y="874068"/>
            <a:ext cx="61519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b="1" dirty="0">
                <a:solidFill>
                  <a:srgbClr val="C00000"/>
                </a:solidFill>
                <a:latin typeface="Arial" charset="0"/>
                <a:cs typeface="Arial" charset="0"/>
              </a:rPr>
              <a:t>Священик  </a:t>
            </a:r>
            <a:r>
              <a:rPr lang="uk-UA" sz="3200" b="1" dirty="0">
                <a:solidFill>
                  <a:srgbClr val="002060"/>
                </a:solidFill>
                <a:latin typeface="Arial" charset="0"/>
                <a:cs typeface="Arial" charset="0"/>
              </a:rPr>
              <a:t>допомагає людям</a:t>
            </a:r>
            <a:endParaRPr lang="ru-RU" sz="3200" b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5585805" y="1587500"/>
            <a:ext cx="1043595" cy="83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213" y="2425700"/>
            <a:ext cx="4429125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208791" y="4539734"/>
            <a:ext cx="6727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28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Суддя </a:t>
            </a:r>
            <a:r>
              <a:rPr lang="uk-UA" sz="2800" b="1" dirty="0">
                <a:solidFill>
                  <a:srgbClr val="002060"/>
                </a:solidFill>
                <a:latin typeface="Arial" charset="0"/>
                <a:cs typeface="Arial" charset="0"/>
              </a:rPr>
              <a:t>виносить вирок згідно закону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138738" y="3617253"/>
            <a:ext cx="1361467" cy="9063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991600" y="3625334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7030A0"/>
                </a:solidFill>
              </a:rPr>
              <a:t>1</a:t>
            </a:r>
            <a:endParaRPr lang="ru-RU" sz="5400" b="1" dirty="0">
              <a:solidFill>
                <a:srgbClr val="7030A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51075" y="5746750"/>
            <a:ext cx="535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7030A0"/>
                </a:solidFill>
              </a:rPr>
              <a:t>2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08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2950" y="360814"/>
            <a:ext cx="3829050" cy="3829049"/>
          </a:xfrm>
          <a:noFill/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03900" y="307975"/>
            <a:ext cx="5762625" cy="388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38262" y="4895334"/>
            <a:ext cx="10429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400" b="1" dirty="0">
                <a:solidFill>
                  <a:schemeClr val="accent6">
                    <a:lumMod val="75000"/>
                  </a:schemeClr>
                </a:solidFill>
              </a:rPr>
              <a:t>Дизайнер </a:t>
            </a:r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ландшафту</a:t>
            </a:r>
          </a:p>
          <a:p>
            <a:pPr algn="ctr">
              <a:defRPr/>
            </a:pPr>
            <a:r>
              <a:rPr lang="uk-UA" sz="4400" b="1" dirty="0" smtClean="0">
                <a:solidFill>
                  <a:srgbClr val="FFC000"/>
                </a:solidFill>
              </a:rPr>
              <a:t> </a:t>
            </a:r>
            <a:r>
              <a:rPr lang="uk-UA" sz="4400" b="1" dirty="0">
                <a:solidFill>
                  <a:srgbClr val="005024"/>
                </a:solidFill>
              </a:rPr>
              <a:t>конструює природне середовище</a:t>
            </a:r>
            <a:endParaRPr lang="ru-RU" sz="4400" b="1" dirty="0">
              <a:solidFill>
                <a:srgbClr val="0050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581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00113" y="333375"/>
            <a:ext cx="5400675" cy="3822700"/>
          </a:xfrm>
          <a:noFill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8819" y="725488"/>
            <a:ext cx="5008664" cy="375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35150" y="4845734"/>
            <a:ext cx="915035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000" b="1" dirty="0">
                <a:solidFill>
                  <a:srgbClr val="E94F11"/>
                </a:solidFill>
              </a:rPr>
              <a:t>Інженер – </a:t>
            </a:r>
            <a:r>
              <a:rPr lang="uk-UA" sz="4000" b="1" dirty="0" smtClean="0">
                <a:solidFill>
                  <a:srgbClr val="E94F11"/>
                </a:solidFill>
              </a:rPr>
              <a:t>конструктор</a:t>
            </a:r>
          </a:p>
          <a:p>
            <a:pPr>
              <a:defRPr/>
            </a:pPr>
            <a:r>
              <a:rPr lang="uk-UA" sz="4000" b="1" dirty="0" smtClean="0">
                <a:solidFill>
                  <a:srgbClr val="E94F11"/>
                </a:solidFill>
              </a:rPr>
              <a:t> </a:t>
            </a:r>
            <a:r>
              <a:rPr lang="uk-UA" sz="4000" b="1" dirty="0">
                <a:solidFill>
                  <a:srgbClr val="002060"/>
                </a:solidFill>
              </a:rPr>
              <a:t>спеціаліст з розробки проектів виробів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60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La ment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TM02474572[[fn=Медицинский шаблон оформления]]</Template>
  <TotalTime>613</TotalTime>
  <Words>629</Words>
  <Application>Microsoft Office PowerPoint</Application>
  <PresentationFormat>Произвольный</PresentationFormat>
  <Paragraphs>86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La mente</vt:lpstr>
      <vt:lpstr>Мандрівка</vt:lpstr>
      <vt:lpstr>Вдало вибери професію, Вклади в неї свою душу  Тоді щастя само тебе відшукає. </vt:lpstr>
      <vt:lpstr>Презентация PowerPoint</vt:lpstr>
      <vt:lpstr>Презентация PowerPoint</vt:lpstr>
      <vt:lpstr>Всі професії світу можна поділити на 5 типів: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Мандрівка</dc:title>
  <dc:creator>Богдан</dc:creator>
  <cp:lastModifiedBy>Пользователь Windows</cp:lastModifiedBy>
  <cp:revision>52</cp:revision>
  <dcterms:created xsi:type="dcterms:W3CDTF">2016-02-21T08:25:45Z</dcterms:created>
  <dcterms:modified xsi:type="dcterms:W3CDTF">2018-04-04T14:16:47Z</dcterms:modified>
</cp:coreProperties>
</file>