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97" r:id="rId3"/>
    <p:sldId id="303" r:id="rId4"/>
    <p:sldId id="314" r:id="rId5"/>
    <p:sldId id="305" r:id="rId6"/>
    <p:sldId id="306" r:id="rId7"/>
    <p:sldId id="261" r:id="rId8"/>
    <p:sldId id="262" r:id="rId9"/>
    <p:sldId id="307" r:id="rId10"/>
    <p:sldId id="264" r:id="rId11"/>
    <p:sldId id="265" r:id="rId12"/>
    <p:sldId id="320" r:id="rId13"/>
    <p:sldId id="267" r:id="rId14"/>
    <p:sldId id="309" r:id="rId15"/>
    <p:sldId id="310" r:id="rId16"/>
    <p:sldId id="311" r:id="rId17"/>
    <p:sldId id="312" r:id="rId18"/>
    <p:sldId id="287" r:id="rId19"/>
    <p:sldId id="284" r:id="rId20"/>
    <p:sldId id="285" r:id="rId21"/>
    <p:sldId id="288" r:id="rId22"/>
    <p:sldId id="316" r:id="rId23"/>
    <p:sldId id="325" r:id="rId24"/>
    <p:sldId id="277" r:id="rId25"/>
    <p:sldId id="276" r:id="rId26"/>
    <p:sldId id="318" r:id="rId27"/>
    <p:sldId id="322" r:id="rId28"/>
    <p:sldId id="319" r:id="rId29"/>
    <p:sldId id="32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D47E8-6125-4381-94C2-B4A02DCF80A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7E229-1DA7-4938-B629-6D1FBEBA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D0817-259A-4E1B-963D-8563F0795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56C36-340C-4D8F-A0F8-3E99D5515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0EE03-8D6F-4417-92D4-DA1B25258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242C2-E572-49DF-AC2C-A5E5A178D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0520A-72CC-4AFA-99F4-89D5C4137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C362C-3695-4C24-A4E2-D01CDB213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38D7F-2378-474D-8077-FAEAD4FC45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558C2-078A-4824-85CA-47617DAB6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F576B-740B-4B0C-BDD4-887C74694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BEF97-F417-4885-AEB3-9063CC638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3F22A-3E8F-476E-BE80-7A08C3333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896F0-4B47-45EB-96D9-0252BE9C2559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08A54-7DDE-4EE4-AD3D-42C830DAC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932691C-3FD1-42DC-9C26-50FA771DD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Подорож  </a:t>
            </a:r>
            <a:br>
              <a:rPr lang="uk-UA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географічною картою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/>
          <a:lstStyle/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Юрченко Лариса Миколаївна </a:t>
            </a:r>
          </a:p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вчитель географії вища кваліфікаційна категорія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Новомиколаївська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ЗОШ І-ІІІ ступенів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Скадовського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району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1142984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Содержимое 3" descr="Массив Винсон (Антарктида)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285750"/>
            <a:ext cx="8572500" cy="6286500"/>
          </a:xfrm>
        </p:spPr>
      </p:pic>
      <p:sp>
        <p:nvSpPr>
          <p:cNvPr id="10243" name="Прямоугольник 5"/>
          <p:cNvSpPr>
            <a:spLocks noChangeArrowheads="1"/>
          </p:cNvSpPr>
          <p:nvPr/>
        </p:nvSpPr>
        <p:spPr bwMode="auto">
          <a:xfrm>
            <a:off x="4643438" y="5857875"/>
            <a:ext cx="4214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г.Винсон (4892 м)</a:t>
            </a:r>
            <a:r>
              <a:rPr lang="ru-RU"/>
              <a:t> 78*пд.ш.85* зх.д. </a:t>
            </a:r>
          </a:p>
        </p:txBody>
      </p:sp>
      <p:pic>
        <p:nvPicPr>
          <p:cNvPr id="9220" name="Рисунок 6" descr="https://news.vash.ua/useruploads/777/096.jpg"/>
          <p:cNvPicPr>
            <a:picLocks noChangeAspect="1" noChangeArrowheads="1"/>
          </p:cNvPicPr>
          <p:nvPr/>
        </p:nvPicPr>
        <p:blipFill>
          <a:blip r:embed="rId3"/>
          <a:srcRect l="829" t="3143" r="94415" b="85648"/>
          <a:stretch>
            <a:fillRect/>
          </a:stretch>
        </p:blipFill>
        <p:spPr bwMode="auto">
          <a:xfrm>
            <a:off x="2357422" y="1571612"/>
            <a:ext cx="10382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8" name="Picture 4" descr="https://upload.wikimedia.org/wikipedia/commons/thumb/e/e7/Everest_North_Face_toward_Base_Camp_Tibet_Luca_Galuzzi_2006.jpg/220px-Everest_North_Face_toward_Base_Camp_Tibet_Luca_Galuzzi_2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3" descr="Джомолунгма (Эверест, Сагарматха) — высочайшая вершина Земли. Вид с северо-запад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428625"/>
            <a:ext cx="9144000" cy="6858000"/>
          </a:xfrm>
        </p:spPr>
      </p:pic>
      <p:pic>
        <p:nvPicPr>
          <p:cNvPr id="11267" name="Рисунок 4" descr="https://news.vash.ua/useruploads/777/096.jpg"/>
          <p:cNvPicPr>
            <a:picLocks noChangeAspect="1" noChangeArrowheads="1"/>
          </p:cNvPicPr>
          <p:nvPr/>
        </p:nvPicPr>
        <p:blipFill>
          <a:blip r:embed="rId3"/>
          <a:srcRect l="829" t="3143" r="94415" b="85648"/>
          <a:stretch>
            <a:fillRect/>
          </a:stretch>
        </p:blipFill>
        <p:spPr bwMode="auto">
          <a:xfrm>
            <a:off x="4786313" y="357188"/>
            <a:ext cx="949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6715125" y="5786438"/>
            <a:ext cx="1971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27° пн.ш. 86°сх.д.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500042"/>
            <a:ext cx="5715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1F497D"/>
                </a:solidFill>
                <a:ea typeface="+mj-ea"/>
                <a:cs typeface="+mj-cs"/>
              </a:rPr>
              <a:t>Питання з конверта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428736"/>
            <a:ext cx="70009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uk-UA" sz="4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Кожен член команди витягає з конверта питання, дає визначення, в разі правильної відповіді приносить бал команді</a:t>
            </a:r>
            <a:endParaRPr lang="ru-RU" sz="4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00042"/>
            <a:ext cx="8215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  <a:defRPr/>
            </a:pPr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Знайти об'єкт за координатами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736"/>
            <a:ext cx="750099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Географічні координати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Об’єкт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18°пд.ш., 26°сх.д.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27°пд.ш.,109°зх.д.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37°пн.ш.,139°сх.д.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90°пн.ш.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51°пн.ш.,31°сх.д.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00042"/>
            <a:ext cx="8215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  <a:defRPr/>
            </a:pPr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Знайти об'єкт за координатами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736"/>
            <a:ext cx="75009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Географічні координати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Об’єкт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000241"/>
            <a:ext cx="7000924" cy="437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6°пн.ш., 61°зх.д.</a:t>
            </a:r>
            <a:endParaRPr lang="ru-RU" sz="4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3°пд.ш.,38°сх.д.</a:t>
            </a:r>
            <a:endParaRPr lang="ru-RU" sz="4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77°пд.ш.,166°сх.д.</a:t>
            </a:r>
            <a:endParaRPr lang="ru-RU" sz="4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90°пд.ш.</a:t>
            </a:r>
            <a:endParaRPr lang="ru-RU" sz="4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° </a:t>
            </a:r>
            <a:r>
              <a:rPr lang="uk-UA" sz="4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пд.ш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.,151°сх.д.</a:t>
            </a:r>
            <a:endParaRPr lang="ru-RU" sz="4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00042"/>
            <a:ext cx="8215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None/>
              <a:defRPr/>
            </a:pPr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Конкурс капітанів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000241"/>
            <a:ext cx="8215370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Водопад 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43 ° </a:t>
            </a:r>
            <a:r>
              <a:rPr lang="uk-UA" sz="4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пн.ш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79° </a:t>
            </a:r>
            <a:r>
              <a:rPr lang="uk-UA" sz="4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зх.д</a:t>
            </a:r>
            <a:endParaRPr lang="uk-UA" sz="4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Гора 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3° </a:t>
            </a:r>
            <a:r>
              <a:rPr lang="uk-UA" sz="4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пд.ш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37°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сх.д</a:t>
            </a:r>
            <a:endParaRPr lang="uk-UA" sz="4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Місто22°пд.ш.43°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зх.д</a:t>
            </a:r>
            <a:endParaRPr lang="uk-UA" sz="4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Озеро 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53° </a:t>
            </a:r>
            <a:r>
              <a:rPr lang="uk-UA" sz="4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пн.ш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107° </a:t>
            </a:r>
            <a:r>
              <a:rPr lang="uk-UA" sz="4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сх.д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4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88913"/>
            <a:ext cx="5661025" cy="115093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b="1" kern="10" spc="720" dirty="0" smtClean="0">
                <a:ln w="635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Monotype Corsiva"/>
              </a:rPr>
              <a:t> </a:t>
            </a:r>
            <a:endParaRPr lang="ru-RU" sz="3600" b="1" kern="10" spc="720" dirty="0">
              <a:ln w="6350">
                <a:solidFill>
                  <a:srgbClr val="00FFFF"/>
                </a:solidFill>
                <a:round/>
                <a:headEnd/>
                <a:tailEnd/>
              </a:ln>
              <a:solidFill>
                <a:schemeClr val="accent2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Monotype Corsiva"/>
            </a:endParaRPr>
          </a:p>
        </p:txBody>
      </p:sp>
      <p:pic>
        <p:nvPicPr>
          <p:cNvPr id="16389" name="Picture 12" descr="default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85728"/>
            <a:ext cx="8001056" cy="6175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4" descr="Американский водопад и водопад «Фата» (справа), снимок сделан с канадского берег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0225" y="4500562"/>
            <a:ext cx="35337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3929058" cy="714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Ніагарський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6" name="Picture 12" descr="default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5444"/>
          </a:xfrm>
          <a:prstGeom prst="rect">
            <a:avLst/>
          </a:prstGeom>
          <a:noFill/>
        </p:spPr>
      </p:pic>
      <p:pic>
        <p:nvPicPr>
          <p:cNvPr id="7" name="Picture 6" descr="default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41642"/>
            <a:ext cx="4143372" cy="3316358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4643438" y="6143644"/>
            <a:ext cx="450056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Кіліманджаро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6" name="Picture 10" descr="275px-Corcovado_statue01_2005-03-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485"/>
            <a:ext cx="3143272" cy="2095515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0" y="0"/>
            <a:ext cx="5572132" cy="7857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400" b="1" dirty="0" err="1" smtClean="0">
                <a:latin typeface="Times New Roman" pitchFamily="18" charset="0"/>
                <a:cs typeface="Times New Roman" pitchFamily="18" charset="0"/>
              </a:rPr>
              <a:t>Ріо</a:t>
            </a: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5400" b="1" dirty="0" err="1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5400" b="1" dirty="0" err="1" smtClean="0">
                <a:latin typeface="Times New Roman" pitchFamily="18" charset="0"/>
                <a:cs typeface="Times New Roman" pitchFamily="18" charset="0"/>
              </a:rPr>
              <a:t>де</a:t>
            </a: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5400" b="1" dirty="0" err="1" smtClean="0">
                <a:latin typeface="Times New Roman" pitchFamily="18" charset="0"/>
                <a:cs typeface="Times New Roman" pitchFamily="18" charset="0"/>
              </a:rPr>
              <a:t>-Женейро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Мета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Систематизація знань з тема  “ Земля на плані і карті ”;</a:t>
            </a:r>
          </a:p>
          <a:p>
            <a:pPr>
              <a:buFont typeface="Arial" charset="0"/>
              <a:buChar char="•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Вдосконалення навиків роботи з планами та картами;</a:t>
            </a:r>
          </a:p>
          <a:p>
            <a:pPr>
              <a:buFont typeface="Arial" charset="0"/>
              <a:buChar char="•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Розвиток комунікативних навичок, пізнавальної активності, лідерських якостей;</a:t>
            </a:r>
          </a:p>
          <a:p>
            <a:pPr>
              <a:buFont typeface="Arial" charset="0"/>
              <a:buChar char="•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Виховання відповідальності.</a:t>
            </a: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500042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82" name="Picture 10" descr="300px-Baik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89" y="0"/>
            <a:ext cx="9108311" cy="6858000"/>
          </a:xfrm>
          <a:prstGeom prst="rect">
            <a:avLst/>
          </a:prstGeom>
          <a:noFill/>
        </p:spPr>
      </p:pic>
      <p:pic>
        <p:nvPicPr>
          <p:cNvPr id="7" name="Picture 12" descr="300px-Olchon_Shaman_Ro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357694"/>
            <a:ext cx="3500430" cy="2500305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0" y="6357958"/>
            <a:ext cx="2714612" cy="5000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Байкал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500042"/>
            <a:ext cx="8215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None/>
              <a:defRPr/>
            </a:pPr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Складання плану місцевості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1571612"/>
            <a:ext cx="7286676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Команди одночасно складають </a:t>
            </a:r>
            <a:r>
              <a:rPr lang="uk-UA" sz="32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пазли</a:t>
            </a:r>
            <a:r>
              <a:rPr lang="uk-UA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(план місцевості) , команда переможець отримує 5 балів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ÐÐ°ÑÑÐ¸Ð½ÐºÐ¸ Ð¿Ð¾ Ð·Ð°Ð¿ÑÐ¾ÑÑ ÑÐ¾ÑÐ¾ ÐÐ»Ð°Ð½ Ð¼ÑÑÑÐµÐ²Ð¾ÑÑÑ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3000">
              <a:schemeClr val="tx2">
                <a:lumMod val="60000"/>
                <a:lumOff val="40000"/>
                <a:alpha val="52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115888"/>
            <a:ext cx="8750330" cy="1143000"/>
          </a:xfrm>
        </p:spPr>
        <p:txBody>
          <a:bodyPr/>
          <a:lstStyle/>
          <a:p>
            <a:pPr eaLnBrk="1" hangingPunct="1"/>
            <a:r>
              <a:rPr lang="uk-UA" sz="2800" b="1" i="1" dirty="0" smtClean="0">
                <a:solidFill>
                  <a:srgbClr val="262673"/>
                </a:solidFill>
                <a:latin typeface="Georgia" pitchFamily="18" charset="0"/>
              </a:rPr>
              <a:t>КРОСВОРД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4294967295"/>
          </p:nvPr>
        </p:nvSpPr>
        <p:spPr>
          <a:xfrm>
            <a:off x="0" y="571480"/>
            <a:ext cx="9251950" cy="328614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uk-UA" sz="2000" b="1" i="1" dirty="0" smtClean="0">
                <a:solidFill>
                  <a:schemeClr val="accent2"/>
                </a:solidFill>
              </a:rPr>
              <a:t>По горизонталі</a:t>
            </a:r>
          </a:p>
          <a:p>
            <a:pPr eaLnBrk="1" hangingPunct="1">
              <a:lnSpc>
                <a:spcPct val="90000"/>
              </a:lnSpc>
            </a:pPr>
            <a:r>
              <a:rPr lang="uk-UA" sz="2000" b="1" dirty="0" smtClean="0"/>
              <a:t>1</a:t>
            </a:r>
            <a:r>
              <a:rPr lang="uk-UA" sz="2400" b="1" dirty="0" smtClean="0"/>
              <a:t>. Умовні найкоротші лінії проведені на карті чи глобусі від одного полюса до іншого називаються…..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dirty="0" smtClean="0"/>
              <a:t>3.На однаковій відстані від обох полюсів проведено коло, яке називається…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dirty="0" smtClean="0"/>
              <a:t>6. На схід і на захід від нульового меридіану визначається географічна…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dirty="0" smtClean="0"/>
              <a:t>7. Сітка на глобусі або карті, утворена паралелями й меридіанами, які проведені через певну кількість градусів називають…</a:t>
            </a:r>
          </a:p>
          <a:p>
            <a:pPr eaLnBrk="1" hangingPunct="1">
              <a:lnSpc>
                <a:spcPct val="90000"/>
              </a:lnSpc>
            </a:pPr>
            <a:r>
              <a:rPr lang="uk-UA" sz="2400" b="1" dirty="0" smtClean="0"/>
              <a:t>8.Широта і довгота будь-якої точки Землі це її…</a:t>
            </a:r>
          </a:p>
        </p:txBody>
      </p:sp>
      <p:sp>
        <p:nvSpPr>
          <p:cNvPr id="17412" name="Содержимое 2"/>
          <p:cNvSpPr>
            <a:spLocks/>
          </p:cNvSpPr>
          <p:nvPr/>
        </p:nvSpPr>
        <p:spPr bwMode="auto">
          <a:xfrm>
            <a:off x="0" y="3714753"/>
            <a:ext cx="8858280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000" b="1" i="1" dirty="0">
                <a:solidFill>
                  <a:schemeClr val="accent2"/>
                </a:solidFill>
              </a:rPr>
              <a:t>       </a:t>
            </a:r>
            <a:r>
              <a:rPr lang="uk-UA" sz="2000" b="1" i="1" dirty="0">
                <a:solidFill>
                  <a:schemeClr val="accent2"/>
                </a:solidFill>
              </a:rPr>
              <a:t>П</a:t>
            </a:r>
            <a:r>
              <a:rPr lang="ru-RU" sz="2000" b="1" i="1" dirty="0">
                <a:solidFill>
                  <a:schemeClr val="accent2"/>
                </a:solidFill>
              </a:rPr>
              <a:t>о вертикал</a:t>
            </a:r>
            <a:r>
              <a:rPr lang="uk-UA" sz="2000" b="1" i="1" dirty="0">
                <a:solidFill>
                  <a:schemeClr val="accent2"/>
                </a:solidFill>
              </a:rPr>
              <a:t>і</a:t>
            </a:r>
            <a:endParaRPr lang="en-US" sz="2000" b="1" i="1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uk-UA" sz="2400" b="1" dirty="0"/>
              <a:t>2. Умовні лінії, проведені на карті і глобусі паралельно екватору називають…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uk-UA" sz="2400" b="1" dirty="0"/>
              <a:t>4. Як ще називається початковий меридіан?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uk-UA" sz="2400" b="1" dirty="0"/>
              <a:t>5. На північ і на південь від екватора визначається географічна…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749" name="Group 293"/>
          <p:cNvGraphicFramePr>
            <a:graphicFrameLocks noGrp="1"/>
          </p:cNvGraphicFramePr>
          <p:nvPr/>
        </p:nvGraphicFramePr>
        <p:xfrm>
          <a:off x="539750" y="260350"/>
          <a:ext cx="7675581" cy="6336700"/>
        </p:xfrm>
        <a:graphic>
          <a:graphicData uri="http://schemas.openxmlformats.org/drawingml/2006/table">
            <a:tbl>
              <a:tblPr/>
              <a:tblGrid>
                <a:gridCol w="333652"/>
                <a:gridCol w="333651"/>
                <a:gridCol w="333652"/>
                <a:gridCol w="333651"/>
                <a:gridCol w="333652"/>
                <a:gridCol w="333651"/>
                <a:gridCol w="333652"/>
                <a:gridCol w="333651"/>
                <a:gridCol w="333652"/>
                <a:gridCol w="147870"/>
                <a:gridCol w="185781"/>
                <a:gridCol w="333652"/>
                <a:gridCol w="333651"/>
                <a:gridCol w="333652"/>
                <a:gridCol w="335248"/>
                <a:gridCol w="333651"/>
                <a:gridCol w="333652"/>
                <a:gridCol w="333651"/>
                <a:gridCol w="333652"/>
                <a:gridCol w="333651"/>
                <a:gridCol w="333652"/>
                <a:gridCol w="333651"/>
                <a:gridCol w="333652"/>
                <a:gridCol w="333651"/>
              </a:tblGrid>
              <a:tr h="365337">
                <a:tc rowSpan="5"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1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96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154" marR="6815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33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33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96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33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967">
                <a:tc rowSpan="5"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33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33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96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96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941"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332">
                <a:tc rowSpan="2"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96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3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332">
                <a:tc rowSpan="2" gridSpan="1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967">
                <a:tc gridSpan="1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154" marR="6815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751" name="Group 295"/>
          <p:cNvGraphicFramePr>
            <a:graphicFrameLocks noGrp="1"/>
          </p:cNvGraphicFramePr>
          <p:nvPr/>
        </p:nvGraphicFramePr>
        <p:xfrm>
          <a:off x="3851275" y="260350"/>
          <a:ext cx="288033" cy="2153107"/>
        </p:xfrm>
        <a:graphic>
          <a:graphicData uri="http://schemas.openxmlformats.org/drawingml/2006/table">
            <a:tbl>
              <a:tblPr/>
              <a:tblGrid>
                <a:gridCol w="288033"/>
              </a:tblGrid>
              <a:tr h="33865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4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88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05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6443663" y="981075"/>
          <a:ext cx="1657350" cy="360363"/>
        </p:xfrm>
        <a:graphic>
          <a:graphicData uri="http://schemas.openxmlformats.org/drawingml/2006/table">
            <a:tbl>
              <a:tblPr/>
              <a:tblGrid>
                <a:gridCol w="360362"/>
                <a:gridCol w="288925"/>
                <a:gridCol w="373063"/>
                <a:gridCol w="317500"/>
                <a:gridCol w="317500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3492500" y="981075"/>
          <a:ext cx="2606675" cy="360363"/>
        </p:xfrm>
        <a:graphic>
          <a:graphicData uri="http://schemas.openxmlformats.org/drawingml/2006/table">
            <a:tbl>
              <a:tblPr/>
              <a:tblGrid>
                <a:gridCol w="358775"/>
                <a:gridCol w="288925"/>
                <a:gridCol w="360363"/>
                <a:gridCol w="303212"/>
                <a:gridCol w="344488"/>
                <a:gridCol w="360362"/>
                <a:gridCol w="287338"/>
                <a:gridCol w="303212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61" marR="6776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61" marR="6776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61" marR="6776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61" marR="6776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61" marR="6776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61" marR="6776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61" marR="6776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761" marR="6776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4500563" y="5589588"/>
          <a:ext cx="3240087" cy="360363"/>
        </p:xfrm>
        <a:graphic>
          <a:graphicData uri="http://schemas.openxmlformats.org/drawingml/2006/table">
            <a:tbl>
              <a:tblPr/>
              <a:tblGrid>
                <a:gridCol w="293687"/>
                <a:gridCol w="354013"/>
                <a:gridCol w="360362"/>
                <a:gridCol w="287338"/>
                <a:gridCol w="360362"/>
                <a:gridCol w="287338"/>
                <a:gridCol w="360362"/>
                <a:gridCol w="288925"/>
                <a:gridCol w="358775"/>
                <a:gridCol w="288925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539750" y="5589588"/>
          <a:ext cx="3600450" cy="360363"/>
        </p:xfrm>
        <a:graphic>
          <a:graphicData uri="http://schemas.openxmlformats.org/drawingml/2006/table">
            <a:tbl>
              <a:tblPr/>
              <a:tblGrid>
                <a:gridCol w="320675"/>
                <a:gridCol w="320675"/>
                <a:gridCol w="320675"/>
                <a:gridCol w="320675"/>
                <a:gridCol w="373063"/>
                <a:gridCol w="288925"/>
                <a:gridCol w="358775"/>
                <a:gridCol w="288925"/>
                <a:gridCol w="360362"/>
                <a:gridCol w="358775"/>
                <a:gridCol w="288925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3851275" y="4149725"/>
          <a:ext cx="2305050" cy="409575"/>
        </p:xfrm>
        <a:graphic>
          <a:graphicData uri="http://schemas.openxmlformats.org/drawingml/2006/table">
            <a:tbl>
              <a:tblPr/>
              <a:tblGrid>
                <a:gridCol w="288925"/>
                <a:gridCol w="360363"/>
                <a:gridCol w="287337"/>
                <a:gridCol w="360363"/>
                <a:gridCol w="360362"/>
                <a:gridCol w="319088"/>
                <a:gridCol w="328612"/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1835150" y="1989138"/>
          <a:ext cx="2952750" cy="431800"/>
        </p:xfrm>
        <a:graphic>
          <a:graphicData uri="http://schemas.openxmlformats.org/drawingml/2006/table">
            <a:tbl>
              <a:tblPr/>
              <a:tblGrid>
                <a:gridCol w="360363"/>
                <a:gridCol w="288925"/>
                <a:gridCol w="382587"/>
                <a:gridCol w="320675"/>
                <a:gridCol w="320675"/>
                <a:gridCol w="319088"/>
                <a:gridCol w="320675"/>
                <a:gridCol w="319087"/>
                <a:gridCol w="320675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2484438" y="1341438"/>
          <a:ext cx="376237" cy="2801939"/>
        </p:xfrm>
        <a:graphic>
          <a:graphicData uri="http://schemas.openxmlformats.org/drawingml/2006/table">
            <a:tbl>
              <a:tblPr/>
              <a:tblGrid>
                <a:gridCol w="376237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2484438" y="3068638"/>
          <a:ext cx="2349500" cy="360363"/>
        </p:xfrm>
        <a:graphic>
          <a:graphicData uri="http://schemas.openxmlformats.org/drawingml/2006/table">
            <a:tbl>
              <a:tblPr/>
              <a:tblGrid>
                <a:gridCol w="358775"/>
                <a:gridCol w="311150"/>
                <a:gridCol w="336550"/>
                <a:gridCol w="334962"/>
                <a:gridCol w="336550"/>
                <a:gridCol w="334963"/>
                <a:gridCol w="336550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4500563" y="2708275"/>
          <a:ext cx="304800" cy="3884617"/>
        </p:xfrm>
        <a:graphic>
          <a:graphicData uri="http://schemas.openxmlformats.org/drawingml/2006/table">
            <a:tbl>
              <a:tblPr/>
              <a:tblGrid>
                <a:gridCol w="304800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І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Ц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Ь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873" name="AutoShape 44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956550" y="5661025"/>
            <a:ext cx="1042988" cy="104298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28605"/>
            <a:ext cx="814393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kern="0" dirty="0" smtClean="0">
                <a:solidFill>
                  <a:srgbClr val="000000"/>
                </a:solidFill>
                <a:ea typeface="+mj-ea"/>
              </a:rPr>
              <a:t>Кожному досліднику який довгий час подорожує сняться береги рідного порту. Для нас таким портом є м. Скадовськ</a:t>
            </a:r>
            <a:r>
              <a:rPr lang="uk-UA" sz="4000" b="1" kern="0" dirty="0" smtClean="0">
                <a:solidFill>
                  <a:srgbClr val="000000"/>
                </a:solidFill>
                <a:ea typeface="+mj-ea"/>
              </a:rPr>
              <a:t/>
            </a:r>
            <a:br>
              <a:rPr lang="uk-UA" sz="4000" b="1" kern="0" dirty="0" smtClean="0">
                <a:solidFill>
                  <a:srgbClr val="000000"/>
                </a:solidFill>
                <a:ea typeface="+mj-ea"/>
              </a:rPr>
            </a:br>
            <a:r>
              <a:rPr lang="uk-UA" sz="4000" b="1" kern="0" dirty="0" smtClean="0">
                <a:solidFill>
                  <a:srgbClr val="FF0000"/>
                </a:solidFill>
                <a:ea typeface="+mj-ea"/>
              </a:rPr>
              <a:t>Завдання : </a:t>
            </a:r>
            <a:r>
              <a:rPr lang="uk-UA" sz="4000" b="1" kern="0" dirty="0" smtClean="0">
                <a:solidFill>
                  <a:srgbClr val="000000"/>
                </a:solidFill>
                <a:ea typeface="+mj-ea"/>
              </a:rPr>
              <a:t/>
            </a:r>
            <a:br>
              <a:rPr lang="uk-UA" sz="4000" b="1" kern="0" dirty="0" smtClean="0">
                <a:solidFill>
                  <a:srgbClr val="000000"/>
                </a:solidFill>
                <a:ea typeface="+mj-ea"/>
              </a:rPr>
            </a:br>
            <a:r>
              <a:rPr lang="uk-UA" sz="4000" b="1" kern="0" dirty="0" smtClean="0">
                <a:solidFill>
                  <a:srgbClr val="000000"/>
                </a:solidFill>
                <a:ea typeface="+mj-ea"/>
              </a:rPr>
              <a:t>за Адміністративною картою України в атласі визначити географічні координати нашого районного центру</a:t>
            </a:r>
            <a:r>
              <a:rPr lang="uk-UA" sz="4400" b="1" kern="0" dirty="0" smtClean="0">
                <a:solidFill>
                  <a:srgbClr val="000000"/>
                </a:solidFill>
                <a:ea typeface="+mj-ea"/>
              </a:rPr>
              <a:t/>
            </a:r>
            <a:br>
              <a:rPr lang="uk-UA" sz="4400" b="1" kern="0" dirty="0" smtClean="0">
                <a:solidFill>
                  <a:srgbClr val="000000"/>
                </a:solidFill>
                <a:ea typeface="+mj-ea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4" name="Picture 2" descr="D:\фотоапарат\скадовськ 2017\DSCN06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0" y="3857628"/>
            <a:ext cx="4143372" cy="321468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м.Скадовськ</a:t>
            </a:r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47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пн.ш                   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uk-UA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err="1" smtClean="0">
                <a:latin typeface="Times New Roman" pitchFamily="18" charset="0"/>
                <a:cs typeface="Times New Roman" pitchFamily="18" charset="0"/>
              </a:rPr>
              <a:t>сх.д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D:\фотоапарат\Скадовськ\DSCN01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"/>
            <a:ext cx="2857488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85728"/>
            <a:ext cx="864399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kern="0" dirty="0" smtClean="0">
                <a:solidFill>
                  <a:srgbClr val="000000"/>
                </a:solidFill>
                <a:ea typeface="+mj-ea"/>
              </a:rPr>
              <a:t>І ось наш корабель підійшов до причалу </a:t>
            </a:r>
            <a:r>
              <a:rPr lang="uk-UA" sz="2800" kern="0" dirty="0" smtClean="0">
                <a:solidFill>
                  <a:srgbClr val="000000"/>
                </a:solidFill>
                <a:ea typeface="+mj-ea"/>
              </a:rPr>
              <a:t>рідного </a:t>
            </a:r>
            <a:r>
              <a:rPr lang="uk-UA" sz="2800" kern="0" dirty="0" smtClean="0">
                <a:solidFill>
                  <a:srgbClr val="000000"/>
                </a:solidFill>
                <a:ea typeface="+mj-ea"/>
              </a:rPr>
              <a:t>порту </a:t>
            </a:r>
            <a:r>
              <a:rPr lang="uk-UA" sz="2800" kern="0" dirty="0" smtClean="0">
                <a:solidFill>
                  <a:srgbClr val="000000"/>
                </a:solidFill>
                <a:ea typeface="+mj-ea"/>
              </a:rPr>
              <a:t>м. </a:t>
            </a:r>
            <a:r>
              <a:rPr lang="uk-UA" sz="2800" kern="0" dirty="0" smtClean="0">
                <a:solidFill>
                  <a:srgbClr val="000000"/>
                </a:solidFill>
                <a:ea typeface="+mj-ea"/>
              </a:rPr>
              <a:t>Скадовськ. Першими хто нас зустрічає біля трапу є кореспонденти місцевої газети “ Чорноморець ” , які висвітлюють сьогоднішню урочисту подію. Які б відповіді ви дали  на їх питання:</a:t>
            </a:r>
          </a:p>
          <a:p>
            <a:r>
              <a:rPr lang="uk-UA" sz="3200" dirty="0" smtClean="0"/>
              <a:t>• </a:t>
            </a:r>
            <a:r>
              <a:rPr lang="uk-UA" sz="3200" dirty="0" smtClean="0"/>
              <a:t>які </a:t>
            </a:r>
            <a:r>
              <a:rPr lang="uk-UA" sz="3200" dirty="0" smtClean="0"/>
              <a:t>думки </a:t>
            </a:r>
            <a:r>
              <a:rPr lang="uk-UA" sz="3200" dirty="0" smtClean="0"/>
              <a:t>викликала сьогоднішня віртуальна подорож?</a:t>
            </a:r>
            <a:endParaRPr lang="ru-RU" sz="3200" dirty="0" smtClean="0"/>
          </a:p>
          <a:p>
            <a:r>
              <a:rPr lang="uk-UA" sz="3200" dirty="0" smtClean="0"/>
              <a:t>• чому важливо вміти знаходити географічні координати?</a:t>
            </a:r>
          </a:p>
          <a:p>
            <a:r>
              <a:rPr lang="uk-UA" sz="3200" dirty="0" smtClean="0"/>
              <a:t>• найважливішим відкриттям вашої подорожі  було...</a:t>
            </a:r>
          </a:p>
          <a:p>
            <a:r>
              <a:rPr lang="uk-UA" sz="3200" dirty="0" smtClean="0"/>
              <a:t>•</a:t>
            </a:r>
            <a:r>
              <a:rPr lang="uk-UA" sz="3200" dirty="0" smtClean="0"/>
              <a:t> ця </a:t>
            </a:r>
            <a:r>
              <a:rPr lang="uk-UA" sz="3200" dirty="0" smtClean="0"/>
              <a:t>інформація дає нам підстави для висновку, що</a:t>
            </a:r>
            <a:r>
              <a:rPr lang="uk-UA" sz="3200" dirty="0" smtClean="0"/>
              <a:t>...</a:t>
            </a:r>
          </a:p>
          <a:p>
            <a:r>
              <a:rPr lang="uk-UA" sz="2800" b="1" kern="0" dirty="0" smtClean="0">
                <a:solidFill>
                  <a:srgbClr val="000000"/>
                </a:solidFill>
                <a:ea typeface="+mj-ea"/>
              </a:rPr>
              <a:t/>
            </a:r>
            <a:br>
              <a:rPr lang="uk-UA" sz="2800" b="1" kern="0" dirty="0" smtClean="0">
                <a:solidFill>
                  <a:srgbClr val="000000"/>
                </a:solidFill>
                <a:ea typeface="+mj-ea"/>
              </a:rPr>
            </a:br>
            <a:r>
              <a:rPr lang="uk-UA" sz="2800" b="1" kern="0" dirty="0" smtClean="0">
                <a:solidFill>
                  <a:srgbClr val="FF0000"/>
                </a:solidFill>
                <a:ea typeface="+mj-ea"/>
              </a:rPr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571480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Содержимое 4" descr="https://pp.vk.me/c607224/v607224632/6cdd/IWA9y9R18RY.jpg"/>
          <p:cNvPicPr>
            <a:picLocks/>
          </p:cNvPicPr>
          <p:nvPr/>
        </p:nvPicPr>
        <p:blipFill>
          <a:blip r:embed="rId3"/>
          <a:srcRect l="9599" t="8218" r="9920" b="1543"/>
          <a:stretch>
            <a:fillRect/>
          </a:stretch>
        </p:blipFill>
        <p:spPr>
          <a:xfrm rot="21014255">
            <a:off x="404814" y="873794"/>
            <a:ext cx="7576565" cy="5091813"/>
          </a:xfrm>
          <a:prstGeom prst="rect">
            <a:avLst/>
          </a:prstGeom>
        </p:spPr>
      </p:pic>
      <p:sp>
        <p:nvSpPr>
          <p:cNvPr id="7" name="WordArt 4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 rot="-1378624">
            <a:off x="1627987" y="3201844"/>
            <a:ext cx="5773503" cy="7302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Дякую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за </a:t>
            </a:r>
            <a:r>
              <a:rPr lang="ru-RU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співпрацю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аскрізна лінія</a:t>
            </a:r>
            <a:br>
              <a:rPr lang="uk-UA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Здоров’я і безпека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 fontScale="77500" lnSpcReduction="20000"/>
          </a:bodyPr>
          <a:lstStyle/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Розуміє важливість уміння читати карту, план місцевості та орієнтуватись для власної безпеки і безпеки інших під час подорожей і екскурсій. 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Виконує тренувальні вправи з використанням рисунків, карт, планів місцевості, що формують навички орієнтуватись на місцевості задля власної безпеки і безпеки інших</a:t>
            </a:r>
            <a:endParaRPr lang="uk-UA" sz="4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500042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Девіз</a:t>
            </a:r>
            <a:r>
              <a:rPr lang="uk-UA" sz="5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уроку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571480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Содержимое 4" descr="https://pp.vk.me/c607224/v607224632/6cdd/IWA9y9R18RY.jpg"/>
          <p:cNvPicPr>
            <a:picLocks/>
          </p:cNvPicPr>
          <p:nvPr/>
        </p:nvPicPr>
        <p:blipFill>
          <a:blip r:embed="rId3"/>
          <a:srcRect l="9599" t="8218" r="9920" b="1543"/>
          <a:stretch>
            <a:fillRect/>
          </a:stretch>
        </p:blipFill>
        <p:spPr>
          <a:xfrm rot="21014255">
            <a:off x="523875" y="1709738"/>
            <a:ext cx="8712200" cy="4706937"/>
          </a:xfrm>
          <a:prstGeom prst="rect">
            <a:avLst/>
          </a:prstGeom>
        </p:spPr>
      </p:pic>
      <p:sp>
        <p:nvSpPr>
          <p:cNvPr id="7" name="WordArt 4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 rot="-1378624">
            <a:off x="1627987" y="3201844"/>
            <a:ext cx="5773503" cy="7302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З </a:t>
            </a:r>
            <a:r>
              <a:rPr lang="ru-RU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Україною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в </a:t>
            </a:r>
            <a:r>
              <a:rPr lang="ru-RU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серці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58204" cy="5000660"/>
          </a:xfrm>
        </p:spPr>
        <p:txBody>
          <a:bodyPr>
            <a:normAutofit/>
          </a:bodyPr>
          <a:lstStyle/>
          <a:p>
            <a:pPr algn="ctr">
              <a:buFont typeface="Arial" charset="0"/>
              <a:buChar char="•"/>
            </a:pP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500042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Мотивація навчальної та пізнавальної діяльності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00034" y="1571612"/>
            <a:ext cx="8358216" cy="45545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Вивчаючи тему “ Земля на плані і карті ” ми багато говорили про історію виникнення карт, про довгий шлях їх удосконалення та про значення карт для людини в минулому і на сучасному етапі. Ми  вчилися їх читати, виконували практичні завдання, створювали плани</a:t>
            </a:r>
            <a:r>
              <a:rPr kumimoji="0" lang="uk-UA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своїх садиб.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І ось сьогодні настав час вирушати у віртуальну     подорож. Дорогі  мої  </a:t>
            </a:r>
            <a:r>
              <a:rPr kumimoji="0" 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Колумби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і </a:t>
            </a:r>
            <a:r>
              <a:rPr kumimoji="0" 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Магеллани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 сподіваюся, що, взявши </a:t>
            </a:r>
            <a:r>
              <a:rPr kumimoji="0" 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iз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собою набуті знання та вміння i найкращих товаришів, ви з успіхом подолаєте </a:t>
            </a:r>
            <a:r>
              <a:rPr kumimoji="0" 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вci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труднощі на своєму шляху.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Знайомство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uk-UA" b="1" smtClean="0">
                <a:solidFill>
                  <a:schemeClr val="hlink"/>
                </a:solidFill>
              </a:rPr>
              <a:t>“Блакитні”</a:t>
            </a:r>
            <a:endParaRPr lang="ru-RU" b="1" smtClean="0">
              <a:solidFill>
                <a:schemeClr val="hlink"/>
              </a:solidFill>
            </a:endParaRPr>
          </a:p>
        </p:txBody>
      </p:sp>
      <p:pic>
        <p:nvPicPr>
          <p:cNvPr id="6148" name="Picture 7" descr="Картинки по запросу Символи кольорів українського прапо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62188"/>
            <a:ext cx="9144000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Знайомство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uk-UA" b="1" smtClean="0">
                <a:solidFill>
                  <a:srgbClr val="FFCC00"/>
                </a:solidFill>
              </a:rPr>
              <a:t>“</a:t>
            </a:r>
            <a:r>
              <a:rPr lang="en-US" b="1" smtClean="0">
                <a:solidFill>
                  <a:srgbClr val="FFCC00"/>
                </a:solidFill>
              </a:rPr>
              <a:t> </a:t>
            </a:r>
            <a:r>
              <a:rPr lang="uk-UA" b="1" smtClean="0">
                <a:solidFill>
                  <a:srgbClr val="FFCC00"/>
                </a:solidFill>
              </a:rPr>
              <a:t>Жовті”</a:t>
            </a:r>
            <a:endParaRPr lang="ru-RU" b="1" smtClean="0">
              <a:solidFill>
                <a:srgbClr val="FFCC00"/>
              </a:solidFill>
            </a:endParaRPr>
          </a:p>
        </p:txBody>
      </p:sp>
      <p:pic>
        <p:nvPicPr>
          <p:cNvPr id="7172" name="Picture 6" descr="Наш прапор на  їхніх вершин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2428875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8" descr="14_12607205_1090402374332750_397630898_n-fill-600x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23495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 descr="ÐÐ°ÑÑÐ¸Ð½ÐºÐ¸ Ð¿Ð¾ Ð·Ð°Ð¿ÑÐ¾ÑÑ ÑÐ¾Ð½ Ð´Ð»Ñ Ð¿ÑÐµÐ·ÐµÐ½ÑÐ°ÑÑÑ ÑÐºÑÐ°ÑÐ½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Char char="•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500042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57166"/>
            <a:ext cx="721523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66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Прапор</a:t>
            </a:r>
            <a:r>
              <a:rPr lang="uk-UA" sz="6600" b="1" dirty="0" smtClean="0">
                <a:solidFill>
                  <a:srgbClr val="FFC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України </a:t>
            </a:r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Перше  завдання  для команд  встановити віртуально прапор України на вершинах</a:t>
            </a: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Еверест у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Азії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r>
              <a:rPr kumimoji="0" 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та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пік </a:t>
            </a:r>
            <a:r>
              <a:rPr kumimoji="0" lang="uk-UA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Вінсон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uk-UA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Антарктиді 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цього треба визначити координати цих точок 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uk-UA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команда за виконане завдання отримує 2 б)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ÐÐ°ÑÑÐ¸Ð½ÐºÐ¸ Ð¿Ð¾ Ð·Ð°Ð¿ÑÐ¾ÑÑ ÑÐ¾ÑÐ¾ Ð´Ð¾ Ð²ÐµÑÑÐ¸Ð½Ð¸ ÐÑÐ½ÑÐ¾Ð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ÐÐ°ÑÑÐ¸Ð½ÐºÐ¸ Ð¿Ð¾ Ð·Ð°Ð¿ÑÐ¾ÑÑ ÑÐ¾ÑÐ¾ Ð´Ð¾ Ð²ÐµÑÑÐ¸Ð½Ð¸ ÐÑÐ½ÑÐ¾Ð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ÐÐ°ÑÑÐ¸Ð½ÐºÐ¸ Ð¿Ð¾ Ð·Ð°Ð¿ÑÐ¾ÑÑ ÑÐ¾ÑÐ¾ Ð´Ð¾ Ð²ÐµÑÑÐ¸Ð½Ð¸ ÐÑÐ½ÑÐ¾Ð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ÐÐ°ÑÑÐ¸Ð½ÐºÐ¸ Ð¿Ð¾ Ð·Ð°Ð¿ÑÐ¾ÑÑ ÑÐ¾ÑÐ¾ Ð´Ð¾ Ð²ÐµÑÑÐ¸Ð½Ð¸ ÐÑÐ½ÑÐ¾Ð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ÐÐ°ÑÑÐ¸Ð½ÐºÐ¸ Ð¿Ð¾ Ð·Ð°Ð¿ÑÐ¾ÑÑ ÑÐ¾ÑÐ¾ Ð´Ð¾ Ð²ÐµÑÑÐ¸Ð½Ð¸ ÐÑÐ½ÑÐ¾Ð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4" name="Picture 12" descr="ÐÐ°ÑÑÐ¸Ð½ÐºÐ¸ Ð¿Ð¾ Ð·Ð°Ð¿ÑÐ¾ÑÑ ÑÐ¾ÑÐ¾ Ð´Ð¾ Ð²ÐµÑÑÐ¸Ð½Ð¸ ÐÑÐ½ÑÐ¾Ð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8446" name="Picture 1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750470"/>
            <a:ext cx="4143372" cy="310752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2439</TotalTime>
  <Words>650</Words>
  <Application>Microsoft Office PowerPoint</Application>
  <PresentationFormat>Экран (4:3)</PresentationFormat>
  <Paragraphs>188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Тема Office</vt:lpstr>
      <vt:lpstr>День Победы_06</vt:lpstr>
      <vt:lpstr>Подорож   географічною картою</vt:lpstr>
      <vt:lpstr>Мета </vt:lpstr>
      <vt:lpstr>Наскрізна лінія  Здоров’я і безпека</vt:lpstr>
      <vt:lpstr>Девіз уроку</vt:lpstr>
      <vt:lpstr> </vt:lpstr>
      <vt:lpstr>Знайомство</vt:lpstr>
      <vt:lpstr>Знайомство</vt:lpstr>
      <vt:lpstr> </vt:lpstr>
      <vt:lpstr>Слайд 9</vt:lpstr>
      <vt:lpstr>Слайд 10</vt:lpstr>
      <vt:lpstr>Слайд 11</vt:lpstr>
      <vt:lpstr>Слайд 12</vt:lpstr>
      <vt:lpstr> </vt:lpstr>
      <vt:lpstr> </vt:lpstr>
      <vt:lpstr> </vt:lpstr>
      <vt:lpstr> </vt:lpstr>
      <vt:lpstr>Слайд 17</vt:lpstr>
      <vt:lpstr>Слайд 18</vt:lpstr>
      <vt:lpstr>Слайд 19</vt:lpstr>
      <vt:lpstr>Слайд 20</vt:lpstr>
      <vt:lpstr> </vt:lpstr>
      <vt:lpstr>Слайд 22</vt:lpstr>
      <vt:lpstr>КРОСВОРД</vt:lpstr>
      <vt:lpstr>Слайд 24</vt:lpstr>
      <vt:lpstr> </vt:lpstr>
      <vt:lpstr>Слайд 26</vt:lpstr>
      <vt:lpstr> 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</dc:creator>
  <cp:lastModifiedBy>ник</cp:lastModifiedBy>
  <cp:revision>172</cp:revision>
  <dcterms:created xsi:type="dcterms:W3CDTF">2016-11-10T12:47:29Z</dcterms:created>
  <dcterms:modified xsi:type="dcterms:W3CDTF">2018-12-16T23:02:40Z</dcterms:modified>
</cp:coreProperties>
</file>