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77" r:id="rId3"/>
    <p:sldId id="257" r:id="rId4"/>
    <p:sldId id="272" r:id="rId5"/>
    <p:sldId id="273" r:id="rId6"/>
    <p:sldId id="258" r:id="rId7"/>
    <p:sldId id="264" r:id="rId8"/>
    <p:sldId id="271" r:id="rId9"/>
    <p:sldId id="263" r:id="rId10"/>
    <p:sldId id="259" r:id="rId11"/>
    <p:sldId id="260" r:id="rId12"/>
    <p:sldId id="269" r:id="rId13"/>
    <p:sldId id="274" r:id="rId14"/>
    <p:sldId id="270" r:id="rId15"/>
    <p:sldId id="261" r:id="rId16"/>
    <p:sldId id="262" r:id="rId17"/>
    <p:sldId id="276" r:id="rId18"/>
    <p:sldId id="266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99"/>
    <a:srgbClr val="996633"/>
    <a:srgbClr val="FF0000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66" autoAdjust="0"/>
    <p:restoredTop sz="99828" autoAdjust="0"/>
  </p:normalViewPr>
  <p:slideViewPr>
    <p:cSldViewPr>
      <p:cViewPr varScale="1">
        <p:scale>
          <a:sx n="54" d="100"/>
          <a:sy n="54" d="100"/>
        </p:scale>
        <p:origin x="-10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40 w 5740"/>
                <a:gd name="T1" fmla="*/ 4316 h 4316"/>
                <a:gd name="T2" fmla="*/ 0 w 5740"/>
                <a:gd name="T3" fmla="*/ 4316 h 4316"/>
                <a:gd name="T4" fmla="*/ 0 w 5740"/>
                <a:gd name="T5" fmla="*/ 0 h 4316"/>
                <a:gd name="T6" fmla="*/ 5740 w 5740"/>
                <a:gd name="T7" fmla="*/ 0 h 4316"/>
                <a:gd name="T8" fmla="*/ 5740 w 5740"/>
                <a:gd name="T9" fmla="*/ 4316 h 4316"/>
                <a:gd name="T10" fmla="*/ 5740 w 5740"/>
                <a:gd name="T11" fmla="*/ 4316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09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09 w 382"/>
                  <a:gd name="T19" fmla="*/ 96 h 96"/>
                  <a:gd name="T20" fmla="*/ 263 w 382"/>
                  <a:gd name="T21" fmla="*/ 90 h 96"/>
                  <a:gd name="T22" fmla="*/ 311 w 382"/>
                  <a:gd name="T23" fmla="*/ 84 h 96"/>
                  <a:gd name="T24" fmla="*/ 352 w 382"/>
                  <a:gd name="T25" fmla="*/ 66 h 96"/>
                  <a:gd name="T26" fmla="*/ 382 w 382"/>
                  <a:gd name="T27" fmla="*/ 42 h 96"/>
                  <a:gd name="T28" fmla="*/ 376 w 382"/>
                  <a:gd name="T29" fmla="*/ 42 h 96"/>
                  <a:gd name="T30" fmla="*/ 346 w 382"/>
                  <a:gd name="T31" fmla="*/ 66 h 96"/>
                  <a:gd name="T32" fmla="*/ 305 w 382"/>
                  <a:gd name="T33" fmla="*/ 78 h 96"/>
                  <a:gd name="T34" fmla="*/ 263 w 382"/>
                  <a:gd name="T35" fmla="*/ 90 h 96"/>
                  <a:gd name="T36" fmla="*/ 209 w 382"/>
                  <a:gd name="T37" fmla="*/ 96 h 96"/>
                  <a:gd name="T38" fmla="*/ 209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19 w 185"/>
                  <a:gd name="T5" fmla="*/ 36 h 210"/>
                  <a:gd name="T6" fmla="*/ 155 w 185"/>
                  <a:gd name="T7" fmla="*/ 72 h 210"/>
                  <a:gd name="T8" fmla="*/ 161 w 185"/>
                  <a:gd name="T9" fmla="*/ 90 h 210"/>
                  <a:gd name="T10" fmla="*/ 167 w 185"/>
                  <a:gd name="T11" fmla="*/ 114 h 210"/>
                  <a:gd name="T12" fmla="*/ 161 w 185"/>
                  <a:gd name="T13" fmla="*/ 138 h 210"/>
                  <a:gd name="T14" fmla="*/ 149 w 185"/>
                  <a:gd name="T15" fmla="*/ 162 h 210"/>
                  <a:gd name="T16" fmla="*/ 119 w 185"/>
                  <a:gd name="T17" fmla="*/ 180 h 210"/>
                  <a:gd name="T18" fmla="*/ 90 w 185"/>
                  <a:gd name="T19" fmla="*/ 198 h 210"/>
                  <a:gd name="T20" fmla="*/ 96 w 185"/>
                  <a:gd name="T21" fmla="*/ 210 h 210"/>
                  <a:gd name="T22" fmla="*/ 131 w 185"/>
                  <a:gd name="T23" fmla="*/ 192 h 210"/>
                  <a:gd name="T24" fmla="*/ 161 w 185"/>
                  <a:gd name="T25" fmla="*/ 168 h 210"/>
                  <a:gd name="T26" fmla="*/ 179 w 185"/>
                  <a:gd name="T27" fmla="*/ 144 h 210"/>
                  <a:gd name="T28" fmla="*/ 185 w 185"/>
                  <a:gd name="T29" fmla="*/ 114 h 210"/>
                  <a:gd name="T30" fmla="*/ 179 w 185"/>
                  <a:gd name="T31" fmla="*/ 90 h 210"/>
                  <a:gd name="T32" fmla="*/ 173 w 185"/>
                  <a:gd name="T33" fmla="*/ 66 h 210"/>
                  <a:gd name="T34" fmla="*/ 155 w 185"/>
                  <a:gd name="T35" fmla="*/ 48 h 210"/>
                  <a:gd name="T36" fmla="*/ 131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5186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87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56A23-E180-4D24-AF35-89B88893D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3EA76-405B-449A-A290-E1AEFC0BEA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8AE52-DEB5-41EC-9331-AABACCFA9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CD617-AEE5-4951-B651-EFBF9C5D3C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65F949-E46B-480B-B51F-39D77D986D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1F879-8112-4792-BFAA-C96B38B874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A939C-C9A1-42CE-8E32-C64C7F4139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992C3D-E7EB-4CED-A145-DE5091C32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EB6F59-AC7C-4CD0-AA44-E967DA7A61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E7DCF-4172-4512-A0CC-4F9E20E07C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67B2E-0A3E-40FC-AB2E-EDB9C3DD94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40 w 5740"/>
                <a:gd name="T1" fmla="*/ 4316 h 4316"/>
                <a:gd name="T2" fmla="*/ 0 w 5740"/>
                <a:gd name="T3" fmla="*/ 4316 h 4316"/>
                <a:gd name="T4" fmla="*/ 0 w 5740"/>
                <a:gd name="T5" fmla="*/ 0 h 4316"/>
                <a:gd name="T6" fmla="*/ 5740 w 5740"/>
                <a:gd name="T7" fmla="*/ 0 h 4316"/>
                <a:gd name="T8" fmla="*/ 5740 w 5740"/>
                <a:gd name="T9" fmla="*/ 4316 h 4316"/>
                <a:gd name="T10" fmla="*/ 5740 w 5740"/>
                <a:gd name="T11" fmla="*/ 4316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4102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3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4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5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6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7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8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9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0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1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2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5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114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5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6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7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8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9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0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1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2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3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4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5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9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0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28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9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0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84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36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413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7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4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4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4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4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4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4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4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4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4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7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38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09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09 w 382"/>
                  <a:gd name="T19" fmla="*/ 96 h 96"/>
                  <a:gd name="T20" fmla="*/ 263 w 382"/>
                  <a:gd name="T21" fmla="*/ 90 h 96"/>
                  <a:gd name="T22" fmla="*/ 311 w 382"/>
                  <a:gd name="T23" fmla="*/ 84 h 96"/>
                  <a:gd name="T24" fmla="*/ 352 w 382"/>
                  <a:gd name="T25" fmla="*/ 66 h 96"/>
                  <a:gd name="T26" fmla="*/ 382 w 382"/>
                  <a:gd name="T27" fmla="*/ 42 h 96"/>
                  <a:gd name="T28" fmla="*/ 376 w 382"/>
                  <a:gd name="T29" fmla="*/ 42 h 96"/>
                  <a:gd name="T30" fmla="*/ 346 w 382"/>
                  <a:gd name="T31" fmla="*/ 66 h 96"/>
                  <a:gd name="T32" fmla="*/ 305 w 382"/>
                  <a:gd name="T33" fmla="*/ 78 h 96"/>
                  <a:gd name="T34" fmla="*/ 263 w 382"/>
                  <a:gd name="T35" fmla="*/ 90 h 96"/>
                  <a:gd name="T36" fmla="*/ 209 w 382"/>
                  <a:gd name="T37" fmla="*/ 96 h 96"/>
                  <a:gd name="T38" fmla="*/ 209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9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0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1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2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3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19 w 185"/>
                  <a:gd name="T5" fmla="*/ 36 h 210"/>
                  <a:gd name="T6" fmla="*/ 155 w 185"/>
                  <a:gd name="T7" fmla="*/ 72 h 210"/>
                  <a:gd name="T8" fmla="*/ 161 w 185"/>
                  <a:gd name="T9" fmla="*/ 90 h 210"/>
                  <a:gd name="T10" fmla="*/ 167 w 185"/>
                  <a:gd name="T11" fmla="*/ 114 h 210"/>
                  <a:gd name="T12" fmla="*/ 161 w 185"/>
                  <a:gd name="T13" fmla="*/ 138 h 210"/>
                  <a:gd name="T14" fmla="*/ 149 w 185"/>
                  <a:gd name="T15" fmla="*/ 162 h 210"/>
                  <a:gd name="T16" fmla="*/ 119 w 185"/>
                  <a:gd name="T17" fmla="*/ 180 h 210"/>
                  <a:gd name="T18" fmla="*/ 90 w 185"/>
                  <a:gd name="T19" fmla="*/ 198 h 210"/>
                  <a:gd name="T20" fmla="*/ 96 w 185"/>
                  <a:gd name="T21" fmla="*/ 210 h 210"/>
                  <a:gd name="T22" fmla="*/ 131 w 185"/>
                  <a:gd name="T23" fmla="*/ 192 h 210"/>
                  <a:gd name="T24" fmla="*/ 161 w 185"/>
                  <a:gd name="T25" fmla="*/ 168 h 210"/>
                  <a:gd name="T26" fmla="*/ 179 w 185"/>
                  <a:gd name="T27" fmla="*/ 144 h 210"/>
                  <a:gd name="T28" fmla="*/ 185 w 185"/>
                  <a:gd name="T29" fmla="*/ 114 h 210"/>
                  <a:gd name="T30" fmla="*/ 179 w 185"/>
                  <a:gd name="T31" fmla="*/ 90 h 210"/>
                  <a:gd name="T32" fmla="*/ 173 w 185"/>
                  <a:gd name="T33" fmla="*/ 66 h 210"/>
                  <a:gd name="T34" fmla="*/ 155 w 185"/>
                  <a:gd name="T35" fmla="*/ 48 h 210"/>
                  <a:gd name="T36" fmla="*/ 131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45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046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7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8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9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4163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64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65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66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67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3D2F666B-B4D9-40F2-82BF-3A0929543C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2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 </a:t>
            </a:r>
            <a:endParaRPr lang="ru-RU" sz="4000" dirty="0" smtClean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260350"/>
            <a:ext cx="8532440" cy="1368425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uk-UA" sz="5400" dirty="0" smtClean="0">
                <a:solidFill>
                  <a:srgbClr val="FF0000"/>
                </a:solidFill>
              </a:rPr>
              <a:t>Анна Ахматова</a:t>
            </a:r>
          </a:p>
          <a:p>
            <a:pPr algn="ctr" eaLnBrk="1" hangingPunct="1">
              <a:defRPr/>
            </a:pPr>
            <a:endParaRPr lang="uk-UA" sz="5400" dirty="0" smtClean="0">
              <a:solidFill>
                <a:srgbClr val="FF0000"/>
              </a:solidFill>
            </a:endParaRPr>
          </a:p>
          <a:p>
            <a:pPr algn="ctr" eaLnBrk="1" hangingPunct="1">
              <a:defRPr/>
            </a:pPr>
            <a:endParaRPr lang="uk-UA" sz="5400" dirty="0" smtClean="0">
              <a:solidFill>
                <a:srgbClr val="FF0000"/>
              </a:solidFill>
            </a:endParaRPr>
          </a:p>
          <a:p>
            <a:pPr algn="r" eaLnBrk="1" hangingPunct="1">
              <a:buNone/>
              <a:defRPr/>
            </a:pPr>
            <a:r>
              <a:rPr lang="uk-UA" sz="2800" dirty="0" smtClean="0">
                <a:solidFill>
                  <a:srgbClr val="FFFF00"/>
                </a:solidFill>
              </a:rPr>
              <a:t>Діалог із </a:t>
            </a:r>
            <a:r>
              <a:rPr lang="uk-UA" sz="2800" dirty="0" err="1" smtClean="0">
                <a:solidFill>
                  <a:srgbClr val="FFFF00"/>
                </a:solidFill>
              </a:rPr>
              <a:t>сучсасниками</a:t>
            </a:r>
            <a:r>
              <a:rPr lang="uk-UA" sz="2800" dirty="0" smtClean="0">
                <a:solidFill>
                  <a:srgbClr val="FFFF00"/>
                </a:solidFill>
              </a:rPr>
              <a:t> підготувала </a:t>
            </a:r>
          </a:p>
          <a:p>
            <a:pPr algn="r" eaLnBrk="1" hangingPunct="1">
              <a:buNone/>
              <a:defRPr/>
            </a:pPr>
            <a:r>
              <a:rPr lang="uk-UA" sz="2800" dirty="0" smtClean="0">
                <a:solidFill>
                  <a:srgbClr val="FFFF00"/>
                </a:solidFill>
              </a:rPr>
              <a:t>учитель зарубіжної літератури</a:t>
            </a:r>
          </a:p>
          <a:p>
            <a:pPr algn="r" eaLnBrk="1" hangingPunct="1">
              <a:buNone/>
              <a:defRPr/>
            </a:pPr>
            <a:r>
              <a:rPr lang="uk-UA" sz="2800" dirty="0" err="1" smtClean="0">
                <a:solidFill>
                  <a:srgbClr val="FFFF00"/>
                </a:solidFill>
              </a:rPr>
              <a:t>Курілова</a:t>
            </a:r>
            <a:r>
              <a:rPr lang="uk-UA" sz="2800" dirty="0" smtClean="0">
                <a:solidFill>
                  <a:srgbClr val="FFFF00"/>
                </a:solidFill>
              </a:rPr>
              <a:t> Т.М.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4663" y="260350"/>
            <a:ext cx="4556125" cy="1139825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1267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43372" y="142852"/>
            <a:ext cx="4857784" cy="6337300"/>
          </a:xfrm>
          <a:effectLst>
            <a:softEdge rad="112500"/>
          </a:effectLst>
        </p:spPr>
      </p:pic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88913"/>
            <a:ext cx="234315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357563"/>
            <a:ext cx="3743325" cy="31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TextBox 5"/>
          <p:cNvSpPr txBox="1">
            <a:spLocks noChangeArrowheads="1"/>
          </p:cNvSpPr>
          <p:nvPr/>
        </p:nvSpPr>
        <p:spPr bwMode="auto">
          <a:xfrm>
            <a:off x="4284663" y="285750"/>
            <a:ext cx="467995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002060"/>
                </a:solidFill>
                <a:latin typeface="Monotype Corsiva" pitchFamily="66" charset="0"/>
              </a:rPr>
              <a:t>А, ты думал, я тоже такая…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214688" y="714375"/>
            <a:ext cx="2714625" cy="7112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/>
            </a:pP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2292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44" y="142852"/>
            <a:ext cx="8786874" cy="6500858"/>
          </a:xfrm>
          <a:prstGeom prst="ellipse">
            <a:avLst/>
          </a:prstGeom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143125" y="642938"/>
            <a:ext cx="592931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bg1">
                    <a:lumMod val="60000"/>
                    <a:lumOff val="40000"/>
                  </a:schemeClr>
                </a:solidFill>
              </a:rPr>
              <a:t>…вдруг подобрело темное море…</a:t>
            </a:r>
          </a:p>
        </p:txBody>
      </p:sp>
      <p:pic>
        <p:nvPicPr>
          <p:cNvPr id="12294" name="Рисунок 5" descr="C:\Documents and Settings\User\Рабочий стол\муза Ахматова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8715436" cy="64294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295" name="TextBox 6"/>
          <p:cNvSpPr txBox="1">
            <a:spLocks noChangeArrowheads="1"/>
          </p:cNvSpPr>
          <p:nvPr/>
        </p:nvSpPr>
        <p:spPr bwMode="auto">
          <a:xfrm>
            <a:off x="2643188" y="285750"/>
            <a:ext cx="3857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600" b="1">
                <a:solidFill>
                  <a:schemeClr val="accent2"/>
                </a:solidFill>
                <a:latin typeface="Monotype Corsiva" pitchFamily="66" charset="0"/>
              </a:rPr>
              <a:t>… вдруг подобрело</a:t>
            </a:r>
          </a:p>
          <a:p>
            <a:r>
              <a:rPr lang="uk-UA" sz="3600" b="1">
                <a:solidFill>
                  <a:schemeClr val="accent2"/>
                </a:solidFill>
                <a:latin typeface="Monotype Corsiva" pitchFamily="66" charset="0"/>
              </a:rPr>
              <a:t>          темное море…</a:t>
            </a:r>
            <a:endParaRPr lang="ru-RU" sz="3600" b="1">
              <a:solidFill>
                <a:schemeClr val="accent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8642350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4339" name="Picture 9" descr="i[8]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" y="285750"/>
            <a:ext cx="8286750" cy="6215063"/>
          </a:xfrm>
          <a:noFill/>
        </p:spPr>
      </p:pic>
      <p:pic>
        <p:nvPicPr>
          <p:cNvPr id="5" name="Picture 6" descr="1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38" y="1981200"/>
            <a:ext cx="2752725" cy="41148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341" name="TextBox 5"/>
          <p:cNvSpPr txBox="1">
            <a:spLocks noChangeArrowheads="1"/>
          </p:cNvSpPr>
          <p:nvPr/>
        </p:nvSpPr>
        <p:spPr bwMode="auto">
          <a:xfrm>
            <a:off x="4214813" y="2500313"/>
            <a:ext cx="407193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400" b="1">
                <a:latin typeface="Monotype Corsiva" pitchFamily="66" charset="0"/>
              </a:rPr>
              <a:t>А Муза и слепла , и глохла…</a:t>
            </a:r>
            <a:endParaRPr lang="ru-RU" sz="4400" b="1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3959225" cy="1139825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5363" name="Picture 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214313"/>
            <a:ext cx="8786812" cy="6429375"/>
          </a:xfrm>
          <a:noFill/>
        </p:spPr>
      </p:pic>
      <p:pic>
        <p:nvPicPr>
          <p:cNvPr id="15364" name="Рисунок 10" descr="C:\Documents and Settings\User\Рабочий стол\свеча 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38" y="142875"/>
            <a:ext cx="264318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4475163" cy="1139825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5363" name="Рисунок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60350"/>
            <a:ext cx="4681538" cy="345440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536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79" y="285729"/>
            <a:ext cx="3678233" cy="321470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6389" name="Рисунок 3" descr="C:\Documents and Settings\User\Рабочий стол\4свечи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500" y="4000500"/>
            <a:ext cx="6143625" cy="264318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5686425" cy="1139825"/>
          </a:xfrm>
        </p:spPr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17411" name="Рисунок 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" y="214313"/>
            <a:ext cx="5715000" cy="5894387"/>
          </a:xfrm>
          <a:noFill/>
        </p:spPr>
      </p:pic>
      <p:pic>
        <p:nvPicPr>
          <p:cNvPr id="17412" name="Рисунок 7" descr="C:\Documents and Settings\User\Рабочий стол\крест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63" y="214313"/>
            <a:ext cx="2714625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2614613" cy="11398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4" name="Picture 5" descr="E0NZCAO131Y5CARWP4B7CAW9L0MQCAZ2B2F0CAD3K8PHCAZP1T8ECA08I6DCCAEJNOI7CA812ACICATCX5NTCA4ICLJVCARTA513CAB0OENOCAXAKLKECALVD0AHCAHYCC1ICAM2NIS0CA4K2P8YCABYKWL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2" y="142853"/>
            <a:ext cx="2928958" cy="3786213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3" descr="памятн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42852"/>
            <a:ext cx="2857520" cy="37862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6" descr="1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4714884"/>
            <a:ext cx="2143140" cy="20002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4" descr="ан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142852"/>
            <a:ext cx="2500330" cy="278608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7" descr="Q5B9CAV75AJHCARKVVMGCADO0MS3CA6E7P3ECAOUM5JQCANJSADJCAUILOONCAZREUHDCAAYVH1ICAQG0CKUCAMWZ8BCCAKR49D5CADNT950CA57UZNNCAHQNVX8CA96H891CA6WMJ1UCAL2NTMBCA8Z54U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4714884"/>
            <a:ext cx="2338374" cy="20002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8440" name="Рисунок 9" descr="C:\Documents and Settings\User\Рабочий стол\свеча 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488" y="4000500"/>
            <a:ext cx="3714776" cy="2714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latin typeface="Monotype Corsiva" pitchFamily="66" charset="0"/>
              </a:rPr>
              <a:t>…Пушкин – солнце, то она в поэзии пребудет белой ночью…</a:t>
            </a:r>
          </a:p>
        </p:txBody>
      </p:sp>
      <p:pic>
        <p:nvPicPr>
          <p:cNvPr id="17411" name="Рисунок 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57554" y="1412875"/>
            <a:ext cx="5572163" cy="5256213"/>
          </a:xfrm>
          <a:prstGeom prst="ellipse">
            <a:avLst/>
          </a:prstGeom>
          <a:ln w="190500" cap="rnd">
            <a:solidFill>
              <a:srgbClr val="C8C6BD"/>
            </a:solidFill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9460" name="Рисунок 5" descr="C:\Documents and Settings\User\Рабочий стол\боженька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2786063"/>
            <a:ext cx="28575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4032448" cy="2592288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FF00FF"/>
                </a:solidFill>
                <a:latin typeface="Monotype Corsiva" pitchFamily="66" charset="0"/>
              </a:rPr>
              <a:t>Я стала </a:t>
            </a:r>
            <a:br>
              <a:rPr lang="ru-RU" b="1" dirty="0" smtClean="0">
                <a:solidFill>
                  <a:srgbClr val="FF00FF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FF00FF"/>
                </a:solidFill>
                <a:latin typeface="Monotype Corsiva" pitchFamily="66" charset="0"/>
              </a:rPr>
              <a:t>      песней и </a:t>
            </a:r>
            <a:r>
              <a:rPr lang="en-US" b="1" dirty="0" smtClean="0">
                <a:solidFill>
                  <a:srgbClr val="FF00FF"/>
                </a:solidFill>
                <a:latin typeface="Monotype Corsiva" pitchFamily="66" charset="0"/>
              </a:rPr>
              <a:t/>
            </a:r>
            <a:br>
              <a:rPr lang="en-US" b="1" dirty="0" smtClean="0">
                <a:solidFill>
                  <a:srgbClr val="FF00FF"/>
                </a:solidFill>
                <a:latin typeface="Monotype Corsiva" pitchFamily="66" charset="0"/>
              </a:rPr>
            </a:br>
            <a:r>
              <a:rPr lang="en-US" b="1" dirty="0" smtClean="0">
                <a:solidFill>
                  <a:srgbClr val="FF00FF"/>
                </a:solidFill>
                <a:latin typeface="Monotype Corsiva" pitchFamily="66" charset="0"/>
              </a:rPr>
              <a:t>          </a:t>
            </a:r>
            <a:r>
              <a:rPr lang="ru-RU" b="1" dirty="0" smtClean="0">
                <a:solidFill>
                  <a:srgbClr val="FF00FF"/>
                </a:solidFill>
                <a:latin typeface="Monotype Corsiva" pitchFamily="66" charset="0"/>
              </a:rPr>
              <a:t>судьбой …</a:t>
            </a:r>
            <a:br>
              <a:rPr lang="ru-RU" b="1" dirty="0" smtClean="0">
                <a:solidFill>
                  <a:srgbClr val="FF00FF"/>
                </a:solidFill>
                <a:latin typeface="Monotype Corsiva" pitchFamily="66" charset="0"/>
              </a:rPr>
            </a:br>
            <a:endParaRPr lang="ru-RU" dirty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0" y="214290"/>
            <a:ext cx="4143406" cy="64294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" name="Рисунок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19" y="2924175"/>
            <a:ext cx="4357719" cy="37195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142875"/>
            <a:ext cx="4662487" cy="343058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9999"/>
                </a:solidFill>
                <a:latin typeface="Monotype Corsiva" pitchFamily="66" charset="0"/>
              </a:rPr>
              <a:t>Я -голос ваш, жар вашего дыханья,</a:t>
            </a:r>
            <a:br>
              <a:rPr lang="ru-RU" dirty="0" smtClean="0">
                <a:solidFill>
                  <a:srgbClr val="FF9999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FF9999"/>
                </a:solidFill>
                <a:latin typeface="Monotype Corsiva" pitchFamily="66" charset="0"/>
              </a:rPr>
              <a:t>Я -отраженье вашего лица…</a:t>
            </a:r>
          </a:p>
        </p:txBody>
      </p:sp>
      <p:pic>
        <p:nvPicPr>
          <p:cNvPr id="5123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19" y="3644900"/>
            <a:ext cx="2143141" cy="292737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12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188913"/>
            <a:ext cx="1944687" cy="30956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1946275" cy="31226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6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38" y="3716338"/>
            <a:ext cx="3214687" cy="295116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127" name="Picture 7" descr="G:\Ахматова\Курілова\1297472782_17jp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3500438"/>
            <a:ext cx="2643174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dirty="0" smtClean="0">
                <a:latin typeface="Monotype Corsiva" pitchFamily="66" charset="0"/>
              </a:rPr>
              <a:t>Я научила </a:t>
            </a:r>
            <a:r>
              <a:rPr lang="uk-UA" dirty="0" err="1" smtClean="0">
                <a:latin typeface="Monotype Corsiva" pitchFamily="66" charset="0"/>
              </a:rPr>
              <a:t>женщин</a:t>
            </a:r>
            <a:r>
              <a:rPr lang="uk-UA" dirty="0" smtClean="0">
                <a:latin typeface="Monotype Corsiva" pitchFamily="66" charset="0"/>
              </a:rPr>
              <a:t> говорить…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34" y="1600200"/>
            <a:ext cx="8143931" cy="5043510"/>
          </a:xfrm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5" y="1143000"/>
            <a:ext cx="2643188" cy="274638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58" y="357166"/>
            <a:ext cx="4643470" cy="6072230"/>
          </a:xfrm>
          <a:prstGeom prst="ellipse">
            <a:avLst/>
          </a:prstGeom>
          <a:ln w="190500" cap="rnd">
            <a:solidFill>
              <a:srgbClr val="C8C6BD"/>
            </a:solidFill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85728"/>
            <a:ext cx="4786316" cy="6238897"/>
          </a:xfrm>
          <a:prstGeom prst="ellipse">
            <a:avLst/>
          </a:prstGeom>
          <a:noFill/>
          <a:ln w="190500" cap="rnd">
            <a:solidFill>
              <a:srgbClr val="C8C6BD"/>
            </a:solidFill>
            <a:miter lim="800000"/>
            <a:headEnd/>
            <a:tailEnd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grpSp>
        <p:nvGrpSpPr>
          <p:cNvPr id="6149" name="Group 8"/>
          <p:cNvGrpSpPr>
            <a:grpSpLocks/>
          </p:cNvGrpSpPr>
          <p:nvPr/>
        </p:nvGrpSpPr>
        <p:grpSpPr bwMode="auto">
          <a:xfrm>
            <a:off x="5286375" y="1785938"/>
            <a:ext cx="3714750" cy="3786187"/>
            <a:chOff x="1682" y="4664"/>
            <a:chExt cx="1208" cy="7225"/>
          </a:xfrm>
        </p:grpSpPr>
        <p:pic>
          <p:nvPicPr>
            <p:cNvPr id="7" name="Picture 6" descr="с сыном Львом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03" y="4664"/>
              <a:ext cx="1167" cy="7225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  <p:sp>
          <p:nvSpPr>
            <p:cNvPr id="6152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682" y="10662"/>
              <a:ext cx="1208" cy="10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1704"/>
                </a:avLst>
              </a:prstTxWarp>
            </a:bodyPr>
            <a:lstStyle/>
            <a:p>
              <a:pPr algn="ctr"/>
              <a:endParaRPr lang="ru-RU" sz="3600" kern="10">
                <a:ln w="12700">
                  <a:pattFill prst="dashDnDiag">
                    <a:fgClr>
                      <a:schemeClr val="bg1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5643563" y="5643563"/>
            <a:ext cx="30718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28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С </a:t>
            </a:r>
            <a:r>
              <a:rPr lang="uk-UA" sz="2800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сыном</a:t>
            </a:r>
            <a:r>
              <a:rPr lang="uk-UA" sz="28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Львом</a:t>
            </a:r>
            <a:endParaRPr lang="ru-RU" sz="28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143375" y="214313"/>
            <a:ext cx="4546600" cy="200025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latin typeface="Monotype Corsiva" pitchFamily="66" charset="0"/>
              </a:rPr>
              <a:t>Из логова </a:t>
            </a:r>
            <a:r>
              <a:rPr lang="ru-RU" sz="3600" dirty="0" err="1" smtClean="0">
                <a:latin typeface="Monotype Corsiva" pitchFamily="66" charset="0"/>
              </a:rPr>
              <a:t>змиева</a:t>
            </a:r>
            <a:r>
              <a:rPr lang="ru-RU" sz="3600" dirty="0" smtClean="0">
                <a:latin typeface="Monotype Corsiva" pitchFamily="66" charset="0"/>
              </a:rPr>
              <a:t>,</a:t>
            </a:r>
            <a:br>
              <a:rPr lang="ru-RU" sz="3600" dirty="0" smtClean="0">
                <a:latin typeface="Monotype Corsiva" pitchFamily="66" charset="0"/>
              </a:rPr>
            </a:br>
            <a:r>
              <a:rPr lang="ru-RU" sz="3600" dirty="0" smtClean="0">
                <a:latin typeface="Monotype Corsiva" pitchFamily="66" charset="0"/>
              </a:rPr>
              <a:t> Из города Киева, </a:t>
            </a:r>
            <a:br>
              <a:rPr lang="ru-RU" sz="3600" dirty="0" smtClean="0">
                <a:latin typeface="Monotype Corsiva" pitchFamily="66" charset="0"/>
              </a:rPr>
            </a:br>
            <a:r>
              <a:rPr lang="ru-RU" sz="3600" dirty="0" smtClean="0">
                <a:latin typeface="Monotype Corsiva" pitchFamily="66" charset="0"/>
              </a:rPr>
              <a:t>Я взял не жену, а колдунью…</a:t>
            </a:r>
          </a:p>
        </p:txBody>
      </p:sp>
      <p:pic>
        <p:nvPicPr>
          <p:cNvPr id="614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60350"/>
            <a:ext cx="4035422" cy="38115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8" name="Рисунок 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29058" y="2322513"/>
            <a:ext cx="5000660" cy="4321197"/>
          </a:xfrm>
          <a:prstGeom prst="ellipse">
            <a:avLst/>
          </a:prstGeom>
          <a:effectLst>
            <a:softEdge rad="112500"/>
          </a:effectLst>
        </p:spPr>
      </p:pic>
      <p:pic>
        <p:nvPicPr>
          <p:cNvPr id="7173" name="Рисунок 8" descr="C:\Documents and Settings\User\Рабочий стол\сердцу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2357430"/>
            <a:ext cx="5000660" cy="43577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260350"/>
            <a:ext cx="8412162" cy="6048375"/>
          </a:xfrm>
        </p:spPr>
      </p:pic>
      <p:sp>
        <p:nvSpPr>
          <p:cNvPr id="8196" name="TextBox 4"/>
          <p:cNvSpPr txBox="1">
            <a:spLocks noChangeArrowheads="1"/>
          </p:cNvSpPr>
          <p:nvPr/>
        </p:nvSpPr>
        <p:spPr bwMode="auto">
          <a:xfrm>
            <a:off x="1214438" y="4929188"/>
            <a:ext cx="72151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C00000"/>
                </a:solidFill>
                <a:latin typeface="Monotype Corsiva" pitchFamily="66" charset="0"/>
              </a:rPr>
              <a:t>…вчера еще влюбленный…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34" y="285728"/>
            <a:ext cx="8143932" cy="5840435"/>
          </a:xfr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000500" y="4214813"/>
            <a:ext cx="4500563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800" b="1" dirty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Все </a:t>
            </a:r>
            <a:r>
              <a:rPr lang="uk-UA" sz="4800" b="1" dirty="0" err="1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отнято</a:t>
            </a:r>
            <a:r>
              <a:rPr lang="uk-UA" sz="4800" b="1" dirty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 : и сила, и </a:t>
            </a:r>
            <a:r>
              <a:rPr lang="uk-UA" sz="4800" b="1" dirty="0" err="1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любовь</a:t>
            </a:r>
            <a:r>
              <a:rPr lang="uk-UA" sz="4800" b="1" dirty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rPr>
              <a:t>…</a:t>
            </a:r>
            <a:endParaRPr lang="ru-RU" sz="4800" b="1" dirty="0">
              <a:solidFill>
                <a:schemeClr val="bg1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4043363" cy="2287587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« …это  пятое время года…»</a:t>
            </a:r>
          </a:p>
        </p:txBody>
      </p:sp>
      <p:pic>
        <p:nvPicPr>
          <p:cNvPr id="1024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88913"/>
            <a:ext cx="4392613" cy="64976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44" name="Рисунок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9388" y="3213100"/>
            <a:ext cx="4181475" cy="3455988"/>
          </a:xfrm>
          <a:prstGeom prst="ellipse">
            <a:avLst/>
          </a:prstGeom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Ripple</Template>
  <TotalTime>383</TotalTime>
  <Words>100</Words>
  <Application>Microsoft Office PowerPoint</Application>
  <PresentationFormat>Экран (4:3)</PresentationFormat>
  <Paragraphs>21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Круги</vt:lpstr>
      <vt:lpstr> </vt:lpstr>
      <vt:lpstr>Я стала        песней и            судьбой … </vt:lpstr>
      <vt:lpstr>Я -голос ваш, жар вашего дыханья, Я -отраженье вашего лица…</vt:lpstr>
      <vt:lpstr>Я научила женщин говорить…</vt:lpstr>
      <vt:lpstr>Слайд 5</vt:lpstr>
      <vt:lpstr>Из логова змиева,  Из города Киева,  Я взял не жену, а колдунью…</vt:lpstr>
      <vt:lpstr>Слайд 7</vt:lpstr>
      <vt:lpstr>Слайд 8</vt:lpstr>
      <vt:lpstr>« …это  пятое время года…»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…Пушкин – солнце, то она в поэзии пребудет белой ночью…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Я стала песней и судьбой …</dc:title>
  <dc:creator>User</dc:creator>
  <cp:lastModifiedBy>Admin</cp:lastModifiedBy>
  <cp:revision>45</cp:revision>
  <dcterms:created xsi:type="dcterms:W3CDTF">2012-03-04T17:29:07Z</dcterms:created>
  <dcterms:modified xsi:type="dcterms:W3CDTF">2018-12-18T06:50:35Z</dcterms:modified>
</cp:coreProperties>
</file>