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8" r:id="rId6"/>
    <p:sldId id="298" r:id="rId7"/>
    <p:sldId id="305" r:id="rId8"/>
    <p:sldId id="306" r:id="rId9"/>
    <p:sldId id="307" r:id="rId10"/>
    <p:sldId id="308" r:id="rId11"/>
    <p:sldId id="309" r:id="rId12"/>
    <p:sldId id="299" r:id="rId13"/>
    <p:sldId id="300" r:id="rId14"/>
    <p:sldId id="301" r:id="rId15"/>
    <p:sldId id="302" r:id="rId16"/>
    <p:sldId id="303" r:id="rId17"/>
    <p:sldId id="304" r:id="rId1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274" autoAdjust="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99C0B5D-4E46-44A2-B3A9-8F08BB7EAF87}" type="datetime1">
              <a:rPr lang="ru-RU" smtClean="0"/>
              <a:t>08.12.2018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1A870B3-3C66-4C8B-8C1B-442085D6B2E5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451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603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EC3F51-DF49-434D-98C9-D1064078B321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1ED220-E1EA-4206-AD06-3D4D45DEC245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429C8F-84FB-48EE-B41A-2F7C664CF058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D81DDF-860B-474C-8FE1-751F61194B2C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742051-FCDF-4397-A6CF-C9DFE16D5235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BFFEF9-8783-431A-AD7A-571702592C26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C1F78-B4EB-4D52-9039-522D820AF0D5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9437CE-B8E7-465B-8D2B-969C6F9258EC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44C150-AAD2-439F-BEC7-EF4511674BAA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EE1284-44AD-42A0-ABD3-C841AFACF520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Стиль образца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2283F87-9C4C-4D39-A9DA-2C5823C95AAB}" type="datetime1">
              <a:rPr lang="ru-RU" noProof="0" smtClean="0"/>
              <a:t>08.12.2018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8888" y="596820"/>
            <a:ext cx="9360418" cy="2263258"/>
          </a:xfrm>
        </p:spPr>
        <p:txBody>
          <a:bodyPr rtlCol="0"/>
          <a:lstStyle/>
          <a:p>
            <a:pPr rtl="0"/>
            <a:r>
              <a:rPr lang="uk-UA" dirty="0" smtClean="0"/>
              <a:t>Квадратична функція, її</a:t>
            </a:r>
            <a:r>
              <a:rPr lang="en-US" dirty="0" smtClean="0"/>
              <a:t> </a:t>
            </a:r>
            <a:r>
              <a:rPr lang="uk-UA" dirty="0" smtClean="0"/>
              <a:t>графік і властивості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03329" y="3949699"/>
            <a:ext cx="6916336" cy="298817"/>
          </a:xfrm>
        </p:spPr>
        <p:txBody>
          <a:bodyPr rtlCol="0">
            <a:normAutofit fontScale="32500" lnSpcReduction="20000"/>
          </a:bodyPr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Знайти область значень, проміжки зростання і спадання функції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71500" y="1312334"/>
                <a:ext cx="10706100" cy="4516966"/>
              </a:xfrm>
            </p:spPr>
            <p:txBody>
              <a:bodyPr>
                <a:normAutofit/>
              </a:bodyPr>
              <a:lstStyle/>
              <a:p>
                <a:pPr marL="788670" indent="-742950">
                  <a:buAutoNum type="arabicParenR"/>
                </a:pPr>
                <a:r>
                  <a:rPr lang="uk-UA" sz="4000" dirty="0" smtClean="0"/>
                  <a:t>у =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4000" b="0" i="1" smtClean="0">
                            <a:latin typeface="Cambria Math" panose="02040503050406030204" pitchFamily="18" charset="0"/>
                          </a:rPr>
                          <m:t>( х+1)</m:t>
                        </m:r>
                      </m:e>
                      <m:sup>
                        <m:r>
                          <a:rPr lang="uk-UA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sz="4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uk-UA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sz="4000" dirty="0" smtClean="0"/>
                  <a:t> 2 ;</a:t>
                </a:r>
              </a:p>
              <a:p>
                <a:pPr marL="360000" indent="-742950">
                  <a:spcBef>
                    <a:spcPts val="600"/>
                  </a:spcBef>
                  <a:buAutoNum type="arabicParenR"/>
                </a:pPr>
                <a:r>
                  <a:rPr lang="ru-RU" sz="4000" dirty="0" smtClean="0"/>
                  <a:t>у = </a:t>
                </a:r>
                <a14:m>
                  <m:oMath xmlns:m="http://schemas.openxmlformats.org/officeDocument/2006/math">
                    <m:r>
                      <a:rPr lang="uk-UA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uk-UA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 + 8х + 4</a:t>
                </a:r>
              </a:p>
              <a:p>
                <a:pPr marL="45720" indent="0">
                  <a:buNone/>
                </a:pPr>
                <a:r>
                  <a:rPr lang="uk-UA" sz="4000" dirty="0" smtClean="0"/>
                  <a:t>Перевірка: </a:t>
                </a:r>
              </a:p>
              <a:p>
                <a:pPr marL="778950" indent="-742950">
                  <a:spcBef>
                    <a:spcPts val="600"/>
                  </a:spcBef>
                  <a:buAutoNum type="arabicParenR"/>
                </a:pPr>
                <a:r>
                  <a:rPr lang="uk-UA" sz="4000" dirty="0" smtClean="0"/>
                  <a:t>Е(у): [ </a:t>
                </a:r>
                <a:r>
                  <a:rPr lang="uk-UA" sz="4000" dirty="0" smtClean="0">
                    <a:solidFill>
                      <a:srgbClr val="7030A0"/>
                    </a:solidFill>
                  </a:rPr>
                  <a:t>-2</a:t>
                </a:r>
                <a:r>
                  <a:rPr lang="uk-UA" sz="4000" dirty="0" smtClean="0"/>
                  <a:t>; ∞), у(х) ↓ на (-∞; -1] і ↑ на [ -1;∞)</a:t>
                </a:r>
              </a:p>
              <a:p>
                <a:pPr marL="778950" indent="-742950">
                  <a:spcBef>
                    <a:spcPts val="600"/>
                  </a:spcBef>
                  <a:buAutoNum type="arabicParenR"/>
                </a:pPr>
                <a:r>
                  <a:rPr lang="uk-UA" sz="4000" dirty="0" smtClean="0"/>
                  <a:t>Е(у): </a:t>
                </a:r>
                <a:r>
                  <a:rPr lang="uk-UA" sz="4000" dirty="0">
                    <a:solidFill>
                      <a:prstClr val="black"/>
                    </a:solidFill>
                  </a:rPr>
                  <a:t>(-∞; </a:t>
                </a:r>
                <a:r>
                  <a:rPr lang="uk-UA" sz="4000" dirty="0" smtClean="0">
                    <a:solidFill>
                      <a:srgbClr val="7030A0"/>
                    </a:solidFill>
                  </a:rPr>
                  <a:t>20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], у(х) ↑ на (-</a:t>
                </a:r>
                <a:r>
                  <a:rPr lang="uk-UA" sz="4000" dirty="0">
                    <a:solidFill>
                      <a:prstClr val="black"/>
                    </a:solidFill>
                  </a:rPr>
                  <a:t>∞; 4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] і ↓ на </a:t>
                </a:r>
                <a:r>
                  <a:rPr lang="uk-UA" sz="4000" dirty="0">
                    <a:solidFill>
                      <a:prstClr val="black"/>
                    </a:solidFill>
                  </a:rPr>
                  <a:t>[ 4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;</a:t>
                </a:r>
                <a:r>
                  <a:rPr lang="uk-UA" sz="4000" dirty="0">
                    <a:solidFill>
                      <a:prstClr val="black"/>
                    </a:solidFill>
                  </a:rPr>
                  <a:t>∞)</a:t>
                </a: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312334"/>
                <a:ext cx="10706100" cy="4516966"/>
              </a:xfrm>
              <a:blipFill rotWithShape="0">
                <a:blip r:embed="rId2"/>
                <a:stretch>
                  <a:fillRect l="-1936" t="-2429" r="-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177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9739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«Створи паспорт»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28572" y="1384300"/>
                <a:ext cx="9134856" cy="4254501"/>
              </a:xfrm>
            </p:spPr>
            <p:txBody>
              <a:bodyPr>
                <a:normAutofit/>
              </a:bodyPr>
              <a:lstStyle/>
              <a:p>
                <a:pPr marL="45720" indent="0" algn="ctr">
                  <a:buNone/>
                </a:pPr>
                <a:r>
                  <a:rPr lang="ru-RU" sz="4000" dirty="0" smtClean="0"/>
                  <a:t>Паспорт </a:t>
                </a:r>
                <a:r>
                  <a:rPr lang="uk-UA" sz="4000" dirty="0" smtClean="0"/>
                  <a:t>функції,</a:t>
                </a:r>
              </a:p>
              <a:p>
                <a:pPr marL="45720" indent="0" algn="ctr">
                  <a:buNone/>
                </a:pPr>
                <a:r>
                  <a:rPr lang="uk-UA" sz="4000" dirty="0"/>
                  <a:t>в</a:t>
                </a:r>
                <a:r>
                  <a:rPr lang="uk-UA" sz="4000" dirty="0" smtClean="0"/>
                  <a:t>иданий уч</a:t>
                </a: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нем</m:t>
                        </m:r>
                      </m:num>
                      <m:den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еницею</m:t>
                        </m:r>
                      </m:den>
                    </m:f>
                  </m:oMath>
                </a14:m>
                <a:r>
                  <a:rPr lang="ru-RU" sz="4000" dirty="0" smtClean="0"/>
                  <a:t> 9 Е класу</a:t>
                </a:r>
              </a:p>
              <a:p>
                <a:pPr marL="45720" indent="0" algn="ctr">
                  <a:buNone/>
                </a:pPr>
                <a:r>
                  <a:rPr lang="ru-RU" sz="4000" dirty="0" smtClean="0"/>
                  <a:t>Одеського </a:t>
                </a:r>
                <a:r>
                  <a:rPr lang="uk-UA" sz="4000" dirty="0" smtClean="0"/>
                  <a:t>НВК</a:t>
                </a:r>
                <a:r>
                  <a:rPr lang="en-US" sz="4000" dirty="0" smtClean="0"/>
                  <a:t> </a:t>
                </a:r>
                <a:r>
                  <a:rPr lang="uk-UA" sz="4000" dirty="0" smtClean="0"/>
                  <a:t>№53</a:t>
                </a:r>
              </a:p>
              <a:p>
                <a:pPr marL="45720" indent="0" algn="ctr">
                  <a:buNone/>
                </a:pPr>
                <a:r>
                  <a:rPr lang="uk-UA" sz="4000" dirty="0" smtClean="0"/>
                  <a:t>(прізвище, ім'я)</a:t>
                </a: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8572" y="1384300"/>
                <a:ext cx="9134856" cy="4254501"/>
              </a:xfrm>
              <a:blipFill rotWithShape="0">
                <a:blip r:embed="rId2"/>
                <a:stretch>
                  <a:fillRect t="-25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396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>
                <a:solidFill>
                  <a:srgbClr val="2DA35D"/>
                </a:solidFill>
              </a:rPr>
              <a:t>Пригадай:</a:t>
            </a:r>
            <a:endParaRPr lang="ru-RU" sz="4400" dirty="0">
              <a:solidFill>
                <a:srgbClr val="2DA35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000" y="1485900"/>
            <a:ext cx="9774428" cy="4152901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sz="4400" dirty="0" smtClean="0"/>
              <a:t>ПІБ </a:t>
            </a:r>
            <a:r>
              <a:rPr lang="uk-UA" sz="4400" dirty="0" smtClean="0">
                <a:solidFill>
                  <a:srgbClr val="00B050"/>
                </a:solidFill>
              </a:rPr>
              <a:t>(функція у = _________ є ___________</a:t>
            </a:r>
            <a:r>
              <a:rPr lang="en-US" sz="4400" smtClean="0">
                <a:solidFill>
                  <a:srgbClr val="00B050"/>
                </a:solidFill>
              </a:rPr>
              <a:t>)</a:t>
            </a:r>
            <a:endParaRPr lang="uk-UA" sz="4400" dirty="0" smtClean="0">
              <a:solidFill>
                <a:srgbClr val="00B050"/>
              </a:solidFill>
            </a:endParaRPr>
          </a:p>
          <a:p>
            <a:r>
              <a:rPr lang="uk-UA" sz="4400" dirty="0"/>
              <a:t>В</a:t>
            </a:r>
            <a:r>
              <a:rPr lang="uk-UA" sz="4400" dirty="0" smtClean="0"/>
              <a:t>ідомості</a:t>
            </a:r>
            <a:r>
              <a:rPr lang="uk-UA" sz="4400" dirty="0" smtClean="0">
                <a:solidFill>
                  <a:srgbClr val="00B050"/>
                </a:solidFill>
              </a:rPr>
              <a:t> (про функцію)</a:t>
            </a:r>
          </a:p>
          <a:p>
            <a:r>
              <a:rPr lang="uk-UA" sz="4400" dirty="0">
                <a:solidFill>
                  <a:srgbClr val="00B050"/>
                </a:solidFill>
              </a:rPr>
              <a:t> </a:t>
            </a:r>
            <a:r>
              <a:rPr lang="uk-UA" sz="4400" dirty="0" smtClean="0"/>
              <a:t>Фото </a:t>
            </a:r>
            <a:r>
              <a:rPr lang="uk-UA" sz="4400" dirty="0" smtClean="0">
                <a:solidFill>
                  <a:srgbClr val="00B050"/>
                </a:solidFill>
              </a:rPr>
              <a:t>( графік )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01329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Рефлексія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193800"/>
            <a:ext cx="10172700" cy="4445001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 </a:t>
            </a:r>
            <a:r>
              <a:rPr lang="uk-UA" sz="4000" dirty="0"/>
              <a:t>М</a:t>
            </a:r>
            <a:r>
              <a:rPr lang="uk-UA" sz="4000" dirty="0" smtClean="0"/>
              <a:t>ені було цікаво</a:t>
            </a:r>
          </a:p>
          <a:p>
            <a:r>
              <a:rPr lang="uk-UA" dirty="0" smtClean="0"/>
              <a:t> </a:t>
            </a:r>
            <a:r>
              <a:rPr lang="uk-UA" sz="4000" dirty="0" smtClean="0"/>
              <a:t>Я задоволений(а) тим, як пройшов урок</a:t>
            </a:r>
          </a:p>
          <a:p>
            <a:r>
              <a:rPr lang="ru-RU" sz="4000" dirty="0" smtClean="0"/>
              <a:t> Я </a:t>
            </a:r>
            <a:r>
              <a:rPr lang="uk-UA" sz="4000" dirty="0" smtClean="0"/>
              <a:t>був</a:t>
            </a:r>
            <a:r>
              <a:rPr lang="ru-RU" sz="4000" dirty="0" smtClean="0"/>
              <a:t>(була) активним(ою) на уроц</a:t>
            </a:r>
            <a:r>
              <a:rPr lang="uk-UA" sz="4000" dirty="0" smtClean="0"/>
              <a:t>і</a:t>
            </a:r>
          </a:p>
          <a:p>
            <a:r>
              <a:rPr lang="uk-UA" sz="4000" dirty="0" smtClean="0"/>
              <a:t> Я зумів(зуміла) показати свої знання</a:t>
            </a:r>
          </a:p>
          <a:p>
            <a:r>
              <a:rPr lang="uk-UA" sz="4000" dirty="0"/>
              <a:t> </a:t>
            </a:r>
            <a:r>
              <a:rPr lang="uk-UA" sz="4000" dirty="0" smtClean="0"/>
              <a:t>Я з задоволенням буду виконувати домашнє завдання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6657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Домашнє завдання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uk-UA" sz="4400" dirty="0" smtClean="0"/>
          </a:p>
          <a:p>
            <a:pPr marL="45720" indent="0" algn="ctr">
              <a:buNone/>
            </a:pPr>
            <a:r>
              <a:rPr lang="uk-UA" sz="4400" dirty="0" smtClean="0"/>
              <a:t>Повторити пп.9 – 11, </a:t>
            </a:r>
          </a:p>
          <a:p>
            <a:pPr marL="45720" indent="0" algn="ctr">
              <a:buNone/>
            </a:pPr>
            <a:r>
              <a:rPr lang="uk-UA" sz="4400" dirty="0" smtClean="0"/>
              <a:t>№№ 11.15, 11.19, 11.20 (письм.)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7898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822790"/>
          </a:xfrm>
        </p:spPr>
        <p:txBody>
          <a:bodyPr rtlCol="0">
            <a:normAutofit/>
          </a:bodyPr>
          <a:lstStyle/>
          <a:p>
            <a:pPr algn="ctr" rtl="0"/>
            <a:r>
              <a:rPr lang="uk-UA" sz="4000" dirty="0" smtClean="0">
                <a:solidFill>
                  <a:srgbClr val="7030A0"/>
                </a:solidFill>
              </a:rPr>
              <a:t>Пригадайте: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58415" y="901700"/>
            <a:ext cx="11264900" cy="4762500"/>
          </a:xfrm>
        </p:spPr>
        <p:txBody>
          <a:bodyPr rtlCol="0">
            <a:noAutofit/>
          </a:bodyPr>
          <a:lstStyle/>
          <a:p>
            <a:pPr marL="180000" indent="-180000" rtl="0">
              <a:spcBef>
                <a:spcPts val="600"/>
              </a:spcBef>
            </a:pPr>
            <a:r>
              <a:rPr lang="uk-UA" sz="4000" dirty="0" smtClean="0"/>
              <a:t>Яка функція наз. </a:t>
            </a:r>
            <a:r>
              <a:rPr lang="uk-UA" sz="4000" dirty="0"/>
              <a:t>к</a:t>
            </a:r>
            <a:r>
              <a:rPr lang="uk-UA" sz="4000" dirty="0" smtClean="0"/>
              <a:t>вадратичною?</a:t>
            </a:r>
            <a:endParaRPr lang="ru-RU" sz="4000" dirty="0" smtClean="0"/>
          </a:p>
          <a:p>
            <a:pPr marL="180000" indent="-180000" rtl="0">
              <a:spcBef>
                <a:spcPts val="600"/>
              </a:spcBef>
            </a:pPr>
            <a:r>
              <a:rPr lang="uk-UA" sz="4000" dirty="0" smtClean="0"/>
              <a:t>Що являється графіком квадратичної функцїї?</a:t>
            </a:r>
          </a:p>
          <a:p>
            <a:pPr marL="180000" indent="-180000" rtl="0">
              <a:spcBef>
                <a:spcPts val="600"/>
              </a:spcBef>
            </a:pPr>
            <a:r>
              <a:rPr lang="uk-UA" sz="4000" dirty="0" smtClean="0"/>
              <a:t>Від</a:t>
            </a:r>
            <a:r>
              <a:rPr lang="en-US" sz="4000" dirty="0" smtClean="0"/>
              <a:t> </a:t>
            </a:r>
            <a:r>
              <a:rPr lang="ru-RU" sz="4000" dirty="0" smtClean="0"/>
              <a:t>чого залежить напрям </a:t>
            </a:r>
            <a:r>
              <a:rPr lang="uk-UA" sz="4000" dirty="0" smtClean="0"/>
              <a:t>віток параболи?</a:t>
            </a:r>
          </a:p>
          <a:p>
            <a:pPr marL="180000" indent="-180000" rtl="0">
              <a:spcBef>
                <a:spcPts val="600"/>
              </a:spcBef>
            </a:pPr>
            <a:r>
              <a:rPr lang="uk-UA" sz="4000" dirty="0" smtClean="0"/>
              <a:t>Як знайти координати вершини параболи?</a:t>
            </a:r>
            <a:endParaRPr lang="ru-RU" sz="4000" dirty="0"/>
          </a:p>
          <a:p>
            <a:pPr marL="180000" indent="-180000" rtl="0">
              <a:spcBef>
                <a:spcPts val="600"/>
              </a:spcBef>
            </a:pPr>
            <a:r>
              <a:rPr lang="ru-RU" sz="4000" dirty="0" smtClean="0"/>
              <a:t>Які властивості квадратичної функції можна назвати, знаючи напрям </a:t>
            </a:r>
            <a:r>
              <a:rPr lang="uk-UA" sz="4000" dirty="0" smtClean="0"/>
              <a:t>віток і координати вершини</a:t>
            </a:r>
            <a:r>
              <a:rPr lang="ru-RU" sz="40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979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Перевірка домашнього завдання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4000" y="1219200"/>
                <a:ext cx="5729732" cy="5003800"/>
              </a:xfrm>
            </p:spPr>
            <p:txBody>
              <a:bodyPr>
                <a:noAutofit/>
              </a:bodyPr>
              <a:lstStyle/>
              <a:p>
                <a:pPr marL="45720" indent="0">
                  <a:buNone/>
                </a:pPr>
                <a:r>
                  <a:rPr lang="uk-UA" sz="4000" dirty="0" smtClean="0">
                    <a:solidFill>
                      <a:srgbClr val="7030A0"/>
                    </a:solidFill>
                  </a:rPr>
                  <a:t>№ 11.9  </a:t>
                </a:r>
                <a:r>
                  <a:rPr lang="en-US" sz="4000" dirty="0" smtClean="0">
                    <a:solidFill>
                      <a:srgbClr val="7030A0"/>
                    </a:solidFill>
                  </a:rPr>
                  <a:t>f(x)=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dirty="0" smtClean="0">
                    <a:solidFill>
                      <a:srgbClr val="7030A0"/>
                    </a:solidFill>
                  </a:rPr>
                  <a:t> - 6x -5 </a:t>
                </a:r>
                <a:endParaRPr lang="ru-RU" sz="4000" dirty="0">
                  <a:solidFill>
                    <a:srgbClr val="7030A0"/>
                  </a:solidFill>
                </a:endParaRPr>
              </a:p>
              <a:p>
                <a:pPr marL="45720" indent="0">
                  <a:spcBef>
                    <a:spcPts val="600"/>
                  </a:spcBef>
                  <a:buNone/>
                </a:pPr>
                <a:r>
                  <a:rPr lang="en-US" sz="4000" dirty="0" smtClean="0"/>
                  <a:t> </a:t>
                </a:r>
                <a:r>
                  <a:rPr lang="uk-UA" sz="4000" dirty="0" smtClean="0"/>
                  <a:t>Графік – парабола,   </a:t>
                </a:r>
              </a:p>
              <a:p>
                <a:pPr marL="36000" indent="0">
                  <a:spcBef>
                    <a:spcPts val="600"/>
                  </a:spcBef>
                  <a:buNone/>
                </a:pPr>
                <a:r>
                  <a:rPr lang="uk-UA" sz="4000" dirty="0"/>
                  <a:t> </a:t>
                </a:r>
                <a:r>
                  <a:rPr lang="uk-UA" sz="4000" dirty="0" smtClean="0"/>
                  <a:t> вітки вниз</a:t>
                </a:r>
              </a:p>
              <a:p>
                <a:pPr marL="36000" indent="0">
                  <a:spcBef>
                    <a:spcPts val="600"/>
                  </a:spcBef>
                  <a:buNone/>
                </a:pPr>
                <a:r>
                  <a:rPr lang="uk-UA" sz="4000" dirty="0"/>
                  <a:t> </a:t>
                </a:r>
                <a:r>
                  <a:rPr lang="uk-UA" sz="4000" dirty="0" smtClean="0"/>
                  <a:t>вершина – (- 3; 4)</a:t>
                </a:r>
              </a:p>
              <a:p>
                <a:pPr marL="45720" indent="0">
                  <a:spcBef>
                    <a:spcPts val="600"/>
                  </a:spcBef>
                  <a:buNone/>
                </a:pPr>
                <a:r>
                  <a:rPr lang="ru-RU" sz="4000" dirty="0" smtClean="0"/>
                  <a:t>  Е(</a:t>
                </a:r>
                <a:r>
                  <a:rPr lang="en-US" sz="4000" dirty="0" smtClean="0"/>
                  <a:t>f</a:t>
                </a:r>
                <a:r>
                  <a:rPr lang="ru-RU" sz="4000" dirty="0" smtClean="0"/>
                  <a:t>)</a:t>
                </a:r>
                <a:r>
                  <a:rPr lang="en-US" sz="4000" dirty="0" smtClean="0"/>
                  <a:t> </a:t>
                </a:r>
                <a:r>
                  <a:rPr lang="ru-RU" sz="4000" dirty="0" smtClean="0"/>
                  <a:t>: (-∞; 4]</a:t>
                </a:r>
              </a:p>
              <a:p>
                <a:pPr marL="4572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4000" dirty="0">
                    <a:solidFill>
                      <a:prstClr val="black"/>
                    </a:solidFill>
                  </a:rPr>
                  <a:t>f 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(х)</a:t>
                </a:r>
                <a:r>
                  <a:rPr lang="ru-RU" sz="4000" dirty="0" smtClean="0"/>
                  <a:t> ↑ на </a:t>
                </a:r>
                <a:r>
                  <a:rPr lang="ru-RU" sz="4000" dirty="0">
                    <a:solidFill>
                      <a:prstClr val="black"/>
                    </a:solidFill>
                  </a:rPr>
                  <a:t>(-∞; 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- 3]</a:t>
                </a:r>
                <a:endParaRPr lang="ru-RU" sz="4000" dirty="0" smtClean="0"/>
              </a:p>
              <a:p>
                <a:pPr marL="45720" indent="0">
                  <a:spcBef>
                    <a:spcPts val="600"/>
                  </a:spcBef>
                  <a:buNone/>
                </a:pPr>
                <a:r>
                  <a:rPr lang="uk-UA" sz="4000" dirty="0" smtClean="0"/>
                  <a:t> </a:t>
                </a:r>
                <a:r>
                  <a:rPr lang="en-US" sz="4000" dirty="0" smtClean="0"/>
                  <a:t>f</a:t>
                </a:r>
                <a:r>
                  <a:rPr lang="ru-RU" sz="4000" dirty="0" smtClean="0"/>
                  <a:t> (х) ˃ 0 на (- 5; - 1)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4000" y="1219200"/>
                <a:ext cx="5729732" cy="5003800"/>
              </a:xfrm>
              <a:blipFill rotWithShape="0">
                <a:blip r:embed="rId2"/>
                <a:stretch>
                  <a:fillRect l="-2979" t="-2192" r="-1809" b="-1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983732" y="1219200"/>
                <a:ext cx="6055867" cy="4694766"/>
              </a:xfrm>
            </p:spPr>
            <p:txBody>
              <a:bodyPr>
                <a:normAutofit lnSpcReduction="10000"/>
              </a:bodyPr>
              <a:lstStyle/>
              <a:p>
                <a:pPr marL="45720" indent="0">
                  <a:buNone/>
                </a:pPr>
                <a:r>
                  <a:rPr lang="ru-RU" sz="4000" dirty="0" smtClean="0">
                    <a:solidFill>
                      <a:srgbClr val="00B050"/>
                    </a:solidFill>
                  </a:rPr>
                  <a:t>№ 11.11 </a:t>
                </a:r>
                <a:r>
                  <a:rPr lang="en-US" sz="4000" dirty="0" smtClean="0">
                    <a:solidFill>
                      <a:srgbClr val="00B050"/>
                    </a:solidFill>
                  </a:rPr>
                  <a:t>f(x) = 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dirty="0" smtClean="0">
                    <a:solidFill>
                      <a:srgbClr val="00B050"/>
                    </a:solidFill>
                  </a:rPr>
                  <a:t>– 6x</a:t>
                </a:r>
              </a:p>
              <a:p>
                <a:pPr marL="4572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>
                    <a:solidFill>
                      <a:prstClr val="black"/>
                    </a:solidFill>
                  </a:rPr>
                  <a:t>Графік – парабола,   </a:t>
                </a:r>
              </a:p>
              <a:p>
                <a:pPr marL="3600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>
                    <a:solidFill>
                      <a:prstClr val="black"/>
                    </a:solidFill>
                  </a:rPr>
                  <a:t>  вітки 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в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гору</a:t>
                </a:r>
                <a:endParaRPr lang="uk-UA" sz="4000" dirty="0">
                  <a:solidFill>
                    <a:prstClr val="black"/>
                  </a:solidFill>
                </a:endParaRPr>
              </a:p>
              <a:p>
                <a:pPr marL="3600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>
                    <a:solidFill>
                      <a:prstClr val="black"/>
                    </a:solidFill>
                  </a:rPr>
                  <a:t> вершина – </a:t>
                </a:r>
                <a:r>
                  <a:rPr lang="uk-UA" sz="4000" dirty="0" smtClean="0">
                    <a:solidFill>
                      <a:prstClr val="black"/>
                    </a:solidFill>
                  </a:rPr>
                  <a:t>( 1; -3)</a:t>
                </a:r>
                <a:endParaRPr lang="uk-UA" sz="4000" dirty="0">
                  <a:solidFill>
                    <a:prstClr val="black"/>
                  </a:solidFill>
                </a:endParaRPr>
              </a:p>
              <a:p>
                <a:pPr marL="4572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ru-RU" sz="4000" dirty="0">
                    <a:solidFill>
                      <a:prstClr val="black"/>
                    </a:solidFill>
                  </a:rPr>
                  <a:t>  Е(</a:t>
                </a:r>
                <a:r>
                  <a:rPr lang="en-US" sz="4000" dirty="0">
                    <a:solidFill>
                      <a:prstClr val="black"/>
                    </a:solidFill>
                  </a:rPr>
                  <a:t>f</a:t>
                </a:r>
                <a:r>
                  <a:rPr lang="ru-RU" sz="4000" dirty="0">
                    <a:solidFill>
                      <a:prstClr val="black"/>
                    </a:solidFill>
                  </a:rPr>
                  <a:t>)</a:t>
                </a:r>
                <a:r>
                  <a:rPr lang="en-US" sz="4000" dirty="0">
                    <a:solidFill>
                      <a:prstClr val="black"/>
                    </a:solidFill>
                  </a:rPr>
                  <a:t> </a:t>
                </a:r>
                <a:r>
                  <a:rPr lang="ru-RU" sz="4000" dirty="0">
                    <a:solidFill>
                      <a:prstClr val="black"/>
                    </a:solidFill>
                  </a:rPr>
                  <a:t>: 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[ -3; ∞ )</a:t>
                </a:r>
                <a:endParaRPr lang="ru-RU" sz="4000" dirty="0">
                  <a:solidFill>
                    <a:prstClr val="black"/>
                  </a:solidFill>
                </a:endParaRPr>
              </a:p>
              <a:p>
                <a:pPr marL="4572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>
                    <a:solidFill>
                      <a:prstClr val="black"/>
                    </a:solidFill>
                  </a:rPr>
                  <a:t> </a:t>
                </a:r>
                <a:r>
                  <a:rPr lang="en-US" sz="4000" dirty="0">
                    <a:solidFill>
                      <a:prstClr val="black"/>
                    </a:solidFill>
                  </a:rPr>
                  <a:t>f </a:t>
                </a:r>
                <a:r>
                  <a:rPr lang="uk-UA" sz="4000" dirty="0">
                    <a:solidFill>
                      <a:prstClr val="black"/>
                    </a:solidFill>
                  </a:rPr>
                  <a:t>(х)</a:t>
                </a:r>
                <a:r>
                  <a:rPr lang="ru-RU" sz="4000" dirty="0">
                    <a:solidFill>
                      <a:prstClr val="black"/>
                    </a:solidFill>
                  </a:rPr>
                  <a:t> 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↓ </a:t>
                </a:r>
                <a:r>
                  <a:rPr lang="ru-RU" sz="4000" dirty="0">
                    <a:solidFill>
                      <a:prstClr val="black"/>
                    </a:solidFill>
                  </a:rPr>
                  <a:t>на (-∞; 1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]</a:t>
                </a:r>
                <a:endParaRPr lang="ru-RU" sz="4000" dirty="0">
                  <a:solidFill>
                    <a:prstClr val="black"/>
                  </a:solidFill>
                </a:endParaRPr>
              </a:p>
              <a:p>
                <a:pPr marL="4572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uk-UA" sz="4000" dirty="0">
                    <a:solidFill>
                      <a:prstClr val="black"/>
                    </a:solidFill>
                  </a:rPr>
                  <a:t> </a:t>
                </a:r>
                <a:r>
                  <a:rPr lang="en-US" sz="4000" dirty="0">
                    <a:solidFill>
                      <a:prstClr val="black"/>
                    </a:solidFill>
                  </a:rPr>
                  <a:t>f</a:t>
                </a:r>
                <a:r>
                  <a:rPr lang="ru-RU" sz="4000" dirty="0">
                    <a:solidFill>
                      <a:prstClr val="black"/>
                    </a:solidFill>
                  </a:rPr>
                  <a:t> (х) 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≥ </a:t>
                </a:r>
                <a:r>
                  <a:rPr lang="ru-RU" sz="4000" dirty="0">
                    <a:solidFill>
                      <a:prstClr val="black"/>
                    </a:solidFill>
                  </a:rPr>
                  <a:t>0 на </a:t>
                </a:r>
                <a:r>
                  <a:rPr lang="ru-RU" sz="4000" dirty="0" smtClean="0">
                    <a:solidFill>
                      <a:prstClr val="black"/>
                    </a:solidFill>
                  </a:rPr>
                  <a:t>(-∞; 0]∪[2; ∞)</a:t>
                </a:r>
                <a:endParaRPr lang="ru-RU" sz="4000" dirty="0">
                  <a:solidFill>
                    <a:prstClr val="black"/>
                  </a:solidFill>
                </a:endParaRPr>
              </a:p>
              <a:p>
                <a:pPr marL="45720" indent="0">
                  <a:buNone/>
                </a:pPr>
                <a:endParaRPr lang="ru-RU" sz="40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983732" y="1219200"/>
                <a:ext cx="6055867" cy="4694766"/>
              </a:xfrm>
              <a:blipFill rotWithShape="0">
                <a:blip r:embed="rId3"/>
                <a:stretch>
                  <a:fillRect l="-2820" t="-3636" r="-2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275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74210"/>
            <a:ext cx="9133730" cy="79739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i="1" dirty="0" smtClean="0"/>
              <a:t>Микола Іванович Лобачевський казав: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874" y="1638300"/>
            <a:ext cx="9134856" cy="415290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4400" dirty="0" smtClean="0"/>
              <a:t>«Немає жодної області математики, якою б абстрактною вона не була, яку коли-небудь не можна було б застосувати до явищ реального світу»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7565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62562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Чи можемо</a:t>
            </a:r>
            <a:r>
              <a:rPr lang="en-US" sz="4000" dirty="0" smtClean="0"/>
              <a:t> </a:t>
            </a:r>
            <a:r>
              <a:rPr lang="uk-UA" sz="4000" dirty="0" smtClean="0"/>
              <a:t>з</a:t>
            </a:r>
            <a:r>
              <a:rPr lang="ru-RU" sz="4000" dirty="0" smtClean="0"/>
              <a:t>устріти параболу в житті?</a:t>
            </a:r>
            <a:r>
              <a:rPr lang="en-US" sz="4000" dirty="0" smtClean="0"/>
              <a:t>   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919565" y="704537"/>
            <a:ext cx="4847713" cy="5996065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uk-UA" sz="2800" dirty="0" smtClean="0"/>
              <a:t>Супутникова антена є  ідеальним прикладом </a:t>
            </a:r>
            <a:r>
              <a:rPr lang="uk-UA" sz="2800" dirty="0" err="1" smtClean="0"/>
              <a:t>світловідбиваючої</a:t>
            </a:r>
            <a:r>
              <a:rPr lang="uk-UA" sz="2800" dirty="0" smtClean="0"/>
              <a:t> властивості параболи. </a:t>
            </a:r>
            <a:r>
              <a:rPr lang="ru-RU" sz="2800" dirty="0" err="1" smtClean="0"/>
              <a:t>Сигнали</a:t>
            </a:r>
            <a:r>
              <a:rPr lang="ru-RU" sz="2800" dirty="0" smtClean="0"/>
              <a:t>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надходять</a:t>
            </a:r>
            <a:r>
              <a:rPr lang="ru-RU" sz="2800" dirty="0" smtClean="0"/>
              <a:t>, </a:t>
            </a:r>
            <a:r>
              <a:rPr lang="ru-RU" sz="2800" dirty="0" err="1" smtClean="0"/>
              <a:t>безпосредньо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направлені</a:t>
            </a:r>
            <a:r>
              <a:rPr lang="ru-RU" sz="2800" dirty="0" smtClean="0"/>
              <a:t> </a:t>
            </a:r>
            <a:r>
              <a:rPr lang="ru-RU" sz="2800" dirty="0"/>
              <a:t>в фокус, </a:t>
            </a:r>
            <a:r>
              <a:rPr lang="ru-RU" sz="2800" dirty="0" err="1"/>
              <a:t>щ</a:t>
            </a:r>
            <a:r>
              <a:rPr lang="ru-RU" sz="2800" dirty="0" err="1" smtClean="0"/>
              <a:t>о</a:t>
            </a:r>
            <a:r>
              <a:rPr lang="ru-RU" sz="2800" dirty="0" smtClean="0"/>
              <a:t> </a:t>
            </a:r>
            <a:r>
              <a:rPr lang="ru-RU" sz="2800" dirty="0"/>
              <a:t>правильно </a:t>
            </a:r>
            <a:r>
              <a:rPr lang="ru-RU" sz="2800" dirty="0" err="1" smtClean="0"/>
              <a:t>відображається</a:t>
            </a:r>
            <a:r>
              <a:rPr lang="ru-RU" sz="2800" dirty="0" smtClean="0"/>
              <a:t> </a:t>
            </a:r>
            <a:r>
              <a:rPr lang="ru-RU" sz="2800" dirty="0"/>
              <a:t>на </a:t>
            </a:r>
            <a:r>
              <a:rPr lang="ru-RU" sz="2800" dirty="0" err="1" smtClean="0"/>
              <a:t>приймач</a:t>
            </a:r>
            <a:r>
              <a:rPr lang="ru-RU" sz="2800" dirty="0" smtClean="0"/>
              <a:t> </a:t>
            </a:r>
            <a:r>
              <a:rPr lang="ru-RU" sz="2800" dirty="0"/>
              <a:t>(</a:t>
            </a:r>
            <a:r>
              <a:rPr lang="ru-RU" sz="2800" dirty="0" err="1" smtClean="0"/>
              <a:t>сигнали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передаються</a:t>
            </a:r>
            <a:r>
              <a:rPr lang="ru-RU" sz="2800" dirty="0" smtClean="0"/>
              <a:t> </a:t>
            </a:r>
            <a:r>
              <a:rPr lang="ru-RU" sz="2800" dirty="0"/>
              <a:t>параллельно </a:t>
            </a:r>
            <a:r>
              <a:rPr lang="ru-RU" sz="2800" dirty="0" err="1" smtClean="0"/>
              <a:t>осі</a:t>
            </a:r>
            <a:r>
              <a:rPr lang="ru-RU" sz="2800" dirty="0" smtClean="0"/>
              <a:t>). </a:t>
            </a:r>
            <a:r>
              <a:rPr lang="ru-RU" sz="2800" dirty="0" err="1" smtClean="0"/>
              <a:t>Ці</a:t>
            </a:r>
            <a:r>
              <a:rPr lang="ru-RU" sz="2800" dirty="0" smtClean="0"/>
              <a:t> </a:t>
            </a:r>
            <a:r>
              <a:rPr lang="ru-RU" sz="2800" dirty="0" err="1" smtClean="0"/>
              <a:t>сигнали</a:t>
            </a:r>
            <a:r>
              <a:rPr lang="ru-RU" sz="2800" dirty="0" smtClean="0"/>
              <a:t> </a:t>
            </a:r>
            <a:r>
              <a:rPr lang="ru-RU" sz="2800" dirty="0" err="1" smtClean="0"/>
              <a:t>потім</a:t>
            </a:r>
            <a:r>
              <a:rPr lang="ru-RU" sz="2800" dirty="0" smtClean="0"/>
              <a:t> </a:t>
            </a:r>
            <a:r>
              <a:rPr lang="ru-RU" sz="2800" dirty="0" err="1" smtClean="0"/>
              <a:t>інтерпретуються</a:t>
            </a:r>
            <a:r>
              <a:rPr lang="ru-RU" sz="2800" dirty="0" smtClean="0"/>
              <a:t> і </a:t>
            </a:r>
            <a:r>
              <a:rPr lang="ru-RU" sz="2800" dirty="0" err="1" smtClean="0"/>
              <a:t>передаються</a:t>
            </a:r>
            <a:r>
              <a:rPr lang="ru-RU" sz="2800" dirty="0" smtClean="0"/>
              <a:t> </a:t>
            </a:r>
            <a:r>
              <a:rPr lang="ru-RU" sz="2800" dirty="0"/>
              <a:t>в </a:t>
            </a:r>
            <a:r>
              <a:rPr lang="ru-RU" sz="2800" dirty="0" smtClean="0"/>
              <a:t>канали </a:t>
            </a:r>
            <a:r>
              <a:rPr lang="ru-RU" sz="2800" dirty="0"/>
              <a:t>на </a:t>
            </a:r>
            <a:r>
              <a:rPr lang="ru-RU" sz="2800" dirty="0" err="1" smtClean="0"/>
              <a:t>нашому</a:t>
            </a:r>
            <a:r>
              <a:rPr lang="ru-RU" sz="2800" dirty="0" smtClean="0"/>
              <a:t> ТБ.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36" y="1131489"/>
            <a:ext cx="6301429" cy="41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30559"/>
          </a:xfrm>
        </p:spPr>
        <p:txBody>
          <a:bodyPr/>
          <a:lstStyle/>
          <a:p>
            <a:pPr algn="ctr"/>
            <a:r>
              <a:rPr lang="uk-UA" dirty="0" smtClean="0"/>
              <a:t>Фара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168" y="686546"/>
            <a:ext cx="6569631" cy="565075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 err="1" smtClean="0"/>
              <a:t>Внутрішня</a:t>
            </a:r>
            <a:r>
              <a:rPr lang="ru-RU" sz="3200" dirty="0" smtClean="0"/>
              <a:t> </a:t>
            </a:r>
            <a:r>
              <a:rPr lang="ru-RU" sz="3200" dirty="0" err="1" smtClean="0"/>
              <a:t>поверхня</a:t>
            </a:r>
            <a:r>
              <a:rPr lang="ru-RU" sz="3200" dirty="0" smtClean="0"/>
              <a:t> </a:t>
            </a:r>
            <a:r>
              <a:rPr lang="ru-RU" sz="3200" dirty="0" err="1" smtClean="0"/>
              <a:t>фари</a:t>
            </a:r>
            <a:r>
              <a:rPr lang="ru-RU" sz="3200" dirty="0" smtClean="0"/>
              <a:t> гладка і </a:t>
            </a:r>
            <a:r>
              <a:rPr lang="ru-RU" sz="3200" dirty="0" err="1" smtClean="0"/>
              <a:t>зроблена</a:t>
            </a:r>
            <a:r>
              <a:rPr lang="ru-RU" sz="3200" dirty="0" smtClean="0"/>
              <a:t> </a:t>
            </a:r>
            <a:r>
              <a:rPr lang="ru-RU" sz="3200" dirty="0" err="1" smtClean="0"/>
              <a:t>зі</a:t>
            </a:r>
            <a:r>
              <a:rPr lang="ru-RU" sz="3200" dirty="0" smtClean="0"/>
              <a:t> </a:t>
            </a:r>
            <a:r>
              <a:rPr lang="ru-RU" sz="3200" dirty="0" err="1" smtClean="0"/>
              <a:t>скла</a:t>
            </a:r>
            <a:r>
              <a:rPr lang="ru-RU" sz="3200" dirty="0"/>
              <a:t>, </a:t>
            </a:r>
            <a:r>
              <a:rPr lang="ru-RU" sz="3200" dirty="0" err="1"/>
              <a:t>щ</a:t>
            </a:r>
            <a:r>
              <a:rPr lang="ru-RU" sz="3200" dirty="0" err="1" smtClean="0"/>
              <a:t>о</a:t>
            </a:r>
            <a:r>
              <a:rPr lang="ru-RU" sz="3200" dirty="0" smtClean="0"/>
              <a:t> </a:t>
            </a:r>
            <a:r>
              <a:rPr lang="ru-RU" sz="3200" dirty="0" err="1" smtClean="0"/>
              <a:t>робить</a:t>
            </a:r>
            <a:r>
              <a:rPr lang="ru-RU" sz="3200" dirty="0" smtClean="0"/>
              <a:t> </a:t>
            </a:r>
            <a:r>
              <a:rPr lang="ru-RU" sz="3200" dirty="0" err="1" smtClean="0"/>
              <a:t>його</a:t>
            </a:r>
            <a:r>
              <a:rPr lang="ru-RU" sz="3200" dirty="0" smtClean="0"/>
              <a:t> </a:t>
            </a:r>
            <a:r>
              <a:rPr lang="ru-RU" sz="3200" dirty="0" err="1" smtClean="0"/>
              <a:t>потужним</a:t>
            </a:r>
            <a:r>
              <a:rPr lang="ru-RU" sz="3200" dirty="0" smtClean="0"/>
              <a:t> </a:t>
            </a:r>
            <a:r>
              <a:rPr lang="ru-RU" sz="3200" dirty="0"/>
              <a:t>рефлектором. Принцип </a:t>
            </a:r>
            <a:r>
              <a:rPr lang="ru-RU" sz="3200" dirty="0" smtClean="0"/>
              <a:t>тут </a:t>
            </a:r>
            <a:r>
              <a:rPr lang="ru-RU" sz="3200" dirty="0" err="1" smtClean="0"/>
              <a:t>полягає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smtClean="0"/>
              <a:t>тому,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джерело</a:t>
            </a:r>
            <a:r>
              <a:rPr lang="ru-RU" sz="3200" dirty="0" smtClean="0"/>
              <a:t> </a:t>
            </a:r>
            <a:r>
              <a:rPr lang="ru-RU" sz="3200" dirty="0" err="1" smtClean="0"/>
              <a:t>світла</a:t>
            </a:r>
            <a:r>
              <a:rPr lang="ru-RU" sz="3200" dirty="0" smtClean="0"/>
              <a:t> </a:t>
            </a:r>
            <a:r>
              <a:rPr lang="ru-RU" sz="3200" dirty="0" err="1" smtClean="0"/>
              <a:t>знаходиться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err="1" smtClean="0"/>
              <a:t>фокусі</a:t>
            </a:r>
            <a:r>
              <a:rPr lang="ru-RU" sz="3200" dirty="0" smtClean="0"/>
              <a:t>, і </a:t>
            </a:r>
            <a:r>
              <a:rPr lang="ru-RU" sz="3200" dirty="0" err="1" smtClean="0"/>
              <a:t>промені</a:t>
            </a:r>
            <a:r>
              <a:rPr lang="ru-RU" sz="3200" dirty="0" smtClean="0"/>
              <a:t> </a:t>
            </a:r>
            <a:r>
              <a:rPr lang="ru-RU" sz="3200" dirty="0" err="1" smtClean="0"/>
              <a:t>світла</a:t>
            </a:r>
            <a:r>
              <a:rPr lang="ru-RU" sz="3200" dirty="0" smtClean="0"/>
              <a:t> </a:t>
            </a:r>
            <a:r>
              <a:rPr lang="ru-RU" sz="3200" dirty="0" err="1" smtClean="0"/>
              <a:t>відображаються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паралельно</a:t>
            </a:r>
            <a:r>
              <a:rPr lang="ru-RU" sz="3200" dirty="0" smtClean="0"/>
              <a:t> </a:t>
            </a:r>
            <a:r>
              <a:rPr lang="ru-RU" sz="3200" dirty="0" err="1" smtClean="0"/>
              <a:t>осі</a:t>
            </a:r>
            <a:r>
              <a:rPr lang="ru-RU" sz="3200" dirty="0" smtClean="0"/>
              <a:t>. </a:t>
            </a:r>
            <a:r>
              <a:rPr lang="ru-RU" sz="3200" dirty="0" err="1" smtClean="0"/>
              <a:t>Це</a:t>
            </a:r>
            <a:r>
              <a:rPr lang="ru-RU" sz="3200" dirty="0" smtClean="0"/>
              <a:t> і є причиною того,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можна</a:t>
            </a:r>
            <a:r>
              <a:rPr lang="ru-RU" sz="3200" dirty="0" smtClean="0"/>
              <a:t> </a:t>
            </a:r>
            <a:r>
              <a:rPr lang="ru-RU" sz="3200" dirty="0" err="1" smtClean="0"/>
              <a:t>побачити</a:t>
            </a:r>
            <a:r>
              <a:rPr lang="ru-RU" sz="3200" dirty="0" smtClean="0"/>
              <a:t> </a:t>
            </a:r>
            <a:r>
              <a:rPr lang="ru-RU" sz="3200" dirty="0" err="1" smtClean="0"/>
              <a:t>густий</a:t>
            </a:r>
            <a:r>
              <a:rPr lang="ru-RU" sz="3200" dirty="0" smtClean="0"/>
              <a:t> </a:t>
            </a:r>
            <a:r>
              <a:rPr lang="ru-RU" sz="3200" dirty="0" err="1" smtClean="0"/>
              <a:t>сфокусований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промінь</a:t>
            </a:r>
            <a:r>
              <a:rPr lang="ru-RU" sz="3200" dirty="0" smtClean="0"/>
              <a:t> </a:t>
            </a:r>
            <a:r>
              <a:rPr lang="ru-RU" sz="3200" dirty="0" err="1" smtClean="0"/>
              <a:t>світла</a:t>
            </a:r>
            <a:r>
              <a:rPr lang="ru-RU" sz="3200" dirty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виходить</a:t>
            </a:r>
            <a:r>
              <a:rPr lang="ru-RU" sz="3200" dirty="0" smtClean="0"/>
              <a:t> з </a:t>
            </a:r>
            <a:r>
              <a:rPr lang="ru-RU" sz="3200" dirty="0"/>
              <a:t>фар.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43" y="943877"/>
            <a:ext cx="4586667" cy="412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2119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Шлях об'єкта в повітрі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14975" y="800100"/>
            <a:ext cx="6372225" cy="56007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3200" smtClean="0"/>
              <a:t>Візьмемо, </a:t>
            </a:r>
            <a:r>
              <a:rPr lang="uk-UA" sz="3200" dirty="0" smtClean="0"/>
              <a:t>наприклад, </a:t>
            </a:r>
            <a:r>
              <a:rPr lang="ru-RU" sz="3200" dirty="0" smtClean="0"/>
              <a:t>будь-</a:t>
            </a:r>
            <a:r>
              <a:rPr lang="ru-RU" sz="3200" dirty="0" err="1" smtClean="0"/>
              <a:t>який</a:t>
            </a:r>
            <a:r>
              <a:rPr lang="ru-RU" sz="3200" dirty="0" smtClean="0"/>
              <a:t> </a:t>
            </a:r>
            <a:r>
              <a:rPr lang="ru-RU" sz="3200" dirty="0"/>
              <a:t>предмет, </a:t>
            </a:r>
            <a:r>
              <a:rPr lang="ru-RU" sz="3200" dirty="0" err="1" smtClean="0"/>
              <a:t>кинутий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err="1" smtClean="0"/>
              <a:t>повітря</a:t>
            </a:r>
            <a:r>
              <a:rPr lang="ru-RU" sz="3200" dirty="0" smtClean="0"/>
              <a:t>. </a:t>
            </a:r>
            <a:r>
              <a:rPr lang="ru-RU" sz="3200" dirty="0" err="1" smtClean="0"/>
              <a:t>Він</a:t>
            </a:r>
            <a:r>
              <a:rPr lang="ru-RU" sz="3200" dirty="0" smtClean="0"/>
              <a:t> </a:t>
            </a:r>
            <a:r>
              <a:rPr lang="ru-RU" sz="3200" dirty="0" err="1" smtClean="0"/>
              <a:t>піднімається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err="1" smtClean="0"/>
              <a:t>повітря</a:t>
            </a:r>
            <a:r>
              <a:rPr lang="ru-RU" sz="3200" dirty="0" smtClean="0"/>
              <a:t>, </a:t>
            </a:r>
            <a:r>
              <a:rPr lang="ru-RU" sz="3200" dirty="0" err="1" smtClean="0"/>
              <a:t>поки</a:t>
            </a:r>
            <a:r>
              <a:rPr lang="ru-RU" sz="3200" dirty="0" smtClean="0"/>
              <a:t> не </a:t>
            </a:r>
            <a:r>
              <a:rPr lang="ru-RU" sz="3200" dirty="0" err="1" smtClean="0"/>
              <a:t>дістанеться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найвищої</a:t>
            </a:r>
            <a:r>
              <a:rPr lang="ru-RU" sz="3200" dirty="0" smtClean="0"/>
              <a:t> </a:t>
            </a:r>
            <a:r>
              <a:rPr lang="ru-RU" sz="3200" dirty="0" err="1" smtClean="0"/>
              <a:t>досяжної</a:t>
            </a:r>
            <a:r>
              <a:rPr lang="ru-RU" sz="3200" dirty="0" smtClean="0"/>
              <a:t> </a:t>
            </a:r>
            <a:r>
              <a:rPr lang="ru-RU" sz="3200" dirty="0" err="1" smtClean="0"/>
              <a:t>висоти</a:t>
            </a:r>
            <a:r>
              <a:rPr lang="ru-RU" sz="3200" dirty="0" smtClean="0"/>
              <a:t> </a:t>
            </a:r>
            <a:r>
              <a:rPr lang="ru-RU" sz="3200" dirty="0" err="1" smtClean="0"/>
              <a:t>або</a:t>
            </a:r>
            <a:r>
              <a:rPr lang="ru-RU" sz="3200" dirty="0" smtClean="0"/>
              <a:t> </a:t>
            </a:r>
            <a:r>
              <a:rPr lang="ru-RU" sz="3200" dirty="0"/>
              <a:t>точки, а </a:t>
            </a:r>
            <a:r>
              <a:rPr lang="ru-RU" sz="3200" dirty="0" err="1" smtClean="0"/>
              <a:t>потім</a:t>
            </a:r>
            <a:r>
              <a:rPr lang="ru-RU" sz="3200" dirty="0" smtClean="0"/>
              <a:t> </a:t>
            </a:r>
            <a:r>
              <a:rPr lang="ru-RU" sz="3200" dirty="0" err="1" smtClean="0"/>
              <a:t>спускається</a:t>
            </a:r>
            <a:r>
              <a:rPr lang="ru-RU" sz="3200" dirty="0" smtClean="0"/>
              <a:t>  </a:t>
            </a:r>
            <a:r>
              <a:rPr lang="ru-RU" sz="3200" dirty="0"/>
              <a:t>на землю. </a:t>
            </a:r>
            <a:r>
              <a:rPr lang="ru-RU" sz="3200" dirty="0" err="1" smtClean="0"/>
              <a:t>Якщо</a:t>
            </a:r>
            <a:r>
              <a:rPr lang="ru-RU" sz="3200" dirty="0" smtClean="0"/>
              <a:t> </a:t>
            </a:r>
            <a:r>
              <a:rPr lang="ru-RU" sz="3200" dirty="0" err="1" smtClean="0"/>
              <a:t>прослідкувати</a:t>
            </a:r>
            <a:r>
              <a:rPr lang="ru-RU" sz="3200" dirty="0" smtClean="0"/>
              <a:t> </a:t>
            </a:r>
            <a:r>
              <a:rPr lang="ru-RU" sz="3200" dirty="0"/>
              <a:t>шлях </a:t>
            </a:r>
            <a:r>
              <a:rPr lang="ru-RU" sz="3200" dirty="0" err="1"/>
              <a:t>об'єкта</a:t>
            </a:r>
            <a:r>
              <a:rPr lang="ru-RU" sz="3200" dirty="0"/>
              <a:t>, в </a:t>
            </a:r>
            <a:r>
              <a:rPr lang="ru-RU" sz="3200" dirty="0" err="1" smtClean="0"/>
              <a:t>результаті</a:t>
            </a:r>
            <a:r>
              <a:rPr lang="ru-RU" sz="3200" dirty="0" smtClean="0"/>
              <a:t>  </a:t>
            </a:r>
            <a:r>
              <a:rPr lang="ru-RU" sz="3200" dirty="0" err="1" smtClean="0"/>
              <a:t>отримаємо</a:t>
            </a:r>
            <a:r>
              <a:rPr lang="ru-RU" sz="3200" dirty="0" smtClean="0"/>
              <a:t> </a:t>
            </a:r>
            <a:r>
              <a:rPr lang="ru-RU" sz="3200" dirty="0" err="1" smtClean="0"/>
              <a:t>криву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явля</a:t>
            </a:r>
            <a:r>
              <a:rPr lang="uk-UA" sz="3200" dirty="0" smtClean="0"/>
              <a:t>є</a:t>
            </a:r>
            <a:r>
              <a:rPr lang="ru-RU" sz="3200" dirty="0" err="1" smtClean="0"/>
              <a:t>ться</a:t>
            </a:r>
            <a:r>
              <a:rPr lang="ru-RU" sz="3200" dirty="0" smtClean="0"/>
              <a:t> параболой.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23" y="1271589"/>
            <a:ext cx="5361252" cy="398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4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26071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47150" y="2171961"/>
            <a:ext cx="4480560" cy="4123944"/>
          </a:xfrm>
        </p:spPr>
        <p:txBody>
          <a:bodyPr/>
          <a:lstStyle/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dirty="0" smtClean="0"/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847" y="78906"/>
            <a:ext cx="5369048" cy="40357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147" y="3399762"/>
            <a:ext cx="5060572" cy="28582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8" y="3313383"/>
            <a:ext cx="4322857" cy="30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0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2119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Назвати координати вершини параболи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358900" y="647700"/>
                <a:ext cx="5829300" cy="6096000"/>
              </a:xfrm>
            </p:spPr>
            <p:txBody>
              <a:bodyPr>
                <a:normAutofit lnSpcReduction="10000"/>
              </a:bodyPr>
              <a:lstStyle/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 smtClean="0"/>
                  <a:t>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 + 3</a:t>
                </a:r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 smtClean="0"/>
                  <a:t>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r>
                      <a:rPr lang="ru-RU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sz="4000" dirty="0" smtClean="0"/>
                  <a:t> 10 </a:t>
                </a:r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 smtClean="0"/>
                  <a:t>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(х+3)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 smtClean="0"/>
                  <a:t> </a:t>
                </a:r>
                <a:r>
                  <a:rPr lang="ru-RU" sz="4000" dirty="0">
                    <a:solidFill>
                      <a:prstClr val="black"/>
                    </a:solidFill>
                  </a:rPr>
                  <a:t>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(х</m:t>
                        </m:r>
                        <m:r>
                          <a:rPr lang="ru-RU" sz="4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/>
                  <a:t> </a:t>
                </a:r>
                <a:r>
                  <a:rPr lang="ru-RU" sz="4000" dirty="0">
                    <a:solidFill>
                      <a:prstClr val="black"/>
                    </a:solidFill>
                  </a:rPr>
                  <a:t>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(х</m:t>
                        </m:r>
                        <m:r>
                          <a:rPr lang="ru-RU" sz="4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+ 1</a:t>
                </a:r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r>
                  <a:rPr lang="ru-RU" sz="4000" dirty="0"/>
                  <a:t> </a:t>
                </a:r>
                <a:r>
                  <a:rPr lang="ru-RU" sz="4000" dirty="0">
                    <a:solidFill>
                      <a:prstClr val="black"/>
                    </a:solidFill>
                  </a:rPr>
                  <a:t>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(х+</m:t>
                        </m:r>
                        <m:r>
                          <a:rPr lang="ru-RU" sz="4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r>
                      <a:rPr lang="ru-RU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sz="4000" dirty="0" smtClean="0"/>
                  <a:t> 5 </a:t>
                </a:r>
              </a:p>
              <a:p>
                <a:pPr marL="252000" lvl="0" indent="-25200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Font typeface="Arial" pitchFamily="34" charset="0"/>
                  <a:buAutoNum type="arabicParenR"/>
                </a:pPr>
                <a:r>
                  <a:rPr lang="ru-RU" sz="4000" dirty="0" smtClean="0"/>
                  <a:t>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sz="4000" dirty="0" smtClean="0">
                    <a:solidFill>
                      <a:prstClr val="black"/>
                    </a:solidFill>
                  </a:rPr>
                  <a:t> 4х + 1</a:t>
                </a:r>
              </a:p>
              <a:p>
                <a:pPr marL="0" lvl="0" indent="0">
                  <a:spcBef>
                    <a:spcPts val="600"/>
                  </a:spcBef>
                  <a:buClr>
                    <a:prstClr val="black">
                      <a:lumMod val="75000"/>
                      <a:lumOff val="25000"/>
                    </a:prstClr>
                  </a:buClr>
                  <a:buNone/>
                </a:pPr>
                <a:r>
                  <a:rPr lang="ru-RU" sz="3600" dirty="0" smtClean="0">
                    <a:solidFill>
                      <a:prstClr val="black"/>
                    </a:solidFill>
                  </a:rPr>
                  <a:t>В прикладах 5)-7) вказати координатну чверть, в </a:t>
                </a:r>
                <a:r>
                  <a:rPr lang="uk-UA" sz="3600" dirty="0" smtClean="0">
                    <a:solidFill>
                      <a:prstClr val="black"/>
                    </a:solidFill>
                  </a:rPr>
                  <a:t>якій</a:t>
                </a:r>
                <a:r>
                  <a:rPr lang="en-US" sz="3600" dirty="0" smtClean="0">
                    <a:solidFill>
                      <a:prstClr val="black"/>
                    </a:solidFill>
                  </a:rPr>
                  <a:t> </a:t>
                </a:r>
                <a:r>
                  <a:rPr lang="uk-UA" sz="3600" dirty="0" smtClean="0">
                    <a:solidFill>
                      <a:prstClr val="black"/>
                    </a:solidFill>
                  </a:rPr>
                  <a:t>лежить вершина</a:t>
                </a:r>
                <a:r>
                  <a:rPr lang="en-US" sz="3600" dirty="0" smtClean="0">
                    <a:solidFill>
                      <a:prstClr val="black"/>
                    </a:solidFill>
                  </a:rPr>
                  <a:t> </a:t>
                </a:r>
                <a:endParaRPr lang="ru-RU" sz="3600" dirty="0">
                  <a:solidFill>
                    <a:prstClr val="black"/>
                  </a:solidFill>
                </a:endParaRPr>
              </a:p>
              <a:p>
                <a:pPr marL="252000" indent="-252000">
                  <a:spcBef>
                    <a:spcPts val="600"/>
                  </a:spcBef>
                  <a:buAutoNum type="arabicParenR"/>
                </a:pPr>
                <a:endParaRPr lang="ru-RU" sz="40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ru-RU" sz="40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58900" y="647700"/>
                <a:ext cx="5829300" cy="6096000"/>
              </a:xfrm>
              <a:blipFill rotWithShape="0">
                <a:blip r:embed="rId2"/>
                <a:stretch>
                  <a:fillRect l="-3556" t="-2800" r="-1569" b="-13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835900" y="673100"/>
            <a:ext cx="3225799" cy="4809744"/>
          </a:xfrm>
        </p:spPr>
        <p:txBody>
          <a:bodyPr>
            <a:normAutofit lnSpcReduction="10000"/>
          </a:bodyPr>
          <a:lstStyle/>
          <a:p>
            <a:pPr marL="36000" indent="0"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( 0; 3)</a:t>
            </a:r>
          </a:p>
          <a:p>
            <a:pPr marL="3600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( 0; -10)</a:t>
            </a:r>
          </a:p>
          <a:p>
            <a:pPr marL="3600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-3; 0)</a:t>
            </a:r>
          </a:p>
          <a:p>
            <a:pPr marL="36000" indent="0"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( 10; 0)</a:t>
            </a:r>
          </a:p>
          <a:p>
            <a:pPr marL="36000" indent="0"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( 5; 1)</a:t>
            </a:r>
          </a:p>
          <a:p>
            <a:pPr marL="36000" indent="0"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-1; -5)</a:t>
            </a:r>
          </a:p>
          <a:p>
            <a:pPr marL="36000" indent="0">
              <a:spcBef>
                <a:spcPts val="600"/>
              </a:spcBef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( 2; -3)</a:t>
            </a:r>
          </a:p>
          <a:p>
            <a:pPr marL="4572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4390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Назад в школу (16x9)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2283_TF02895269.potx" id="{FB871D73-79A6-4F7C-AECC-6837F38828FF}" vid="{FE1C3A72-2221-4220-9E47-B903D704F7EC}"/>
    </a:ext>
  </a:extLst>
</a:theme>
</file>

<file path=ppt/theme/theme2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F5AFAE-B80F-42D3-94B4-729362BC1BC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40262f94-9f35-4ac3-9a90-690165a166b7"/>
    <ds:schemaRef ds:uri="http://schemas.openxmlformats.org/package/2006/metadata/core-properties"/>
    <ds:schemaRef ds:uri="http://schemas.microsoft.com/office/2006/metadata/properties"/>
    <ds:schemaRef ds:uri="http://purl.org/dc/dcmitype/"/>
    <ds:schemaRef ds:uri="a4f35948-e619-41b3-aa29-22878b09cfd2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Осенняя презентация, посвященная обучению (широкоэкранный формат)</Template>
  <TotalTime>570</TotalTime>
  <Words>395</Words>
  <Application>Microsoft Office PowerPoint</Application>
  <PresentationFormat>Широкоэкранный</PresentationFormat>
  <Paragraphs>83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Cambria</vt:lpstr>
      <vt:lpstr>Cambria Math</vt:lpstr>
      <vt:lpstr>Назад в школу (16x9)</vt:lpstr>
      <vt:lpstr>Квадратична функція, її графік і властивості</vt:lpstr>
      <vt:lpstr>Пригадайте:</vt:lpstr>
      <vt:lpstr>Перевірка домашнього завдання</vt:lpstr>
      <vt:lpstr>Микола Іванович Лобачевський казав:</vt:lpstr>
      <vt:lpstr>Чи можемо зустріти параболу в житті?    </vt:lpstr>
      <vt:lpstr>Фара </vt:lpstr>
      <vt:lpstr>Шлях об'єкта в повітрі</vt:lpstr>
      <vt:lpstr>Презентация PowerPoint</vt:lpstr>
      <vt:lpstr>Назвати координати вершини параболи</vt:lpstr>
      <vt:lpstr>Знайти область значень, проміжки зростання і спадання функції</vt:lpstr>
      <vt:lpstr>«Створи паспорт»</vt:lpstr>
      <vt:lpstr>Пригадай:</vt:lpstr>
      <vt:lpstr>Рефлексія </vt:lpstr>
      <vt:lpstr>Домашнє завдання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Квадратична функція, її графік і властивості</dc:title>
  <dc:creator>Андрей</dc:creator>
  <cp:lastModifiedBy>Андрей</cp:lastModifiedBy>
  <cp:revision>42</cp:revision>
  <dcterms:created xsi:type="dcterms:W3CDTF">2018-11-18T12:29:13Z</dcterms:created>
  <dcterms:modified xsi:type="dcterms:W3CDTF">2018-12-08T19:42:12Z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