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59" r:id="rId10"/>
    <p:sldId id="277" r:id="rId11"/>
    <p:sldId id="278" r:id="rId12"/>
    <p:sldId id="258" r:id="rId13"/>
    <p:sldId id="279" r:id="rId14"/>
    <p:sldId id="262" r:id="rId15"/>
    <p:sldId id="291" r:id="rId16"/>
    <p:sldId id="280" r:id="rId17"/>
    <p:sldId id="269" r:id="rId18"/>
    <p:sldId id="268" r:id="rId19"/>
    <p:sldId id="270" r:id="rId20"/>
    <p:sldId id="281" r:id="rId21"/>
    <p:sldId id="282" r:id="rId22"/>
    <p:sldId id="285" r:id="rId23"/>
    <p:sldId id="283" r:id="rId24"/>
    <p:sldId id="284" r:id="rId25"/>
    <p:sldId id="286" r:id="rId26"/>
    <p:sldId id="287" r:id="rId27"/>
    <p:sldId id="288" r:id="rId28"/>
    <p:sldId id="289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988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71;&#1082;%20&#1084;&#1085;&#1086;&#1078;&#1072;&#1090;&#1100;%20&#1071;&#1087;&#1086;&#1085;&#1094;&#1110;-&#1050;&#1072;&#1082;%20&#1091;&#1084;&#1085;&#1086;&#1078;&#1072;&#1102;&#1090;%20&#1071;&#1087;&#1086;&#1085;&#1094;&#1099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424936" cy="424847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</a:t>
            </a:r>
            <a:r>
              <a:rPr lang="en-US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уроку : </a:t>
            </a:r>
          </a:p>
          <a:p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“Паралельність прямої </a:t>
            </a:r>
            <a:r>
              <a:rPr lang="uk-UA" sz="4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площини.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Ознака </a:t>
            </a:r>
            <a:r>
              <a:rPr lang="uk-UA" sz="4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паралельності прямої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площини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”</a:t>
            </a:r>
            <a:endParaRPr lang="uk-UA" sz="4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444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1268760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уроку : </a:t>
            </a:r>
          </a:p>
          <a:p>
            <a:pPr algn="ctr"/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“Паралельність</a:t>
            </a:r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прямої і площини у просторі. Ознака паралельності прямої і </a:t>
            </a:r>
            <a:r>
              <a:rPr lang="uk-UA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площини”</a:t>
            </a:r>
            <a:endParaRPr lang="uk-U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3720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 l="27672" t="38728" r="28054" b="12770"/>
          <a:stretch>
            <a:fillRect/>
          </a:stretch>
        </p:blipFill>
        <p:spPr bwMode="auto">
          <a:xfrm>
            <a:off x="323528" y="1340768"/>
            <a:ext cx="851029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Можливі три випадки взаємного розташування прямої та площини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3720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672" t="41993" r="28054" b="12770"/>
          <a:stretch>
            <a:fillRect/>
          </a:stretch>
        </p:blipFill>
        <p:spPr bwMode="auto">
          <a:xfrm>
            <a:off x="467544" y="1700808"/>
            <a:ext cx="8208912" cy="4469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Пряма і площина називаються паралельними, якщо вони не мають спільних точок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8297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88640"/>
            <a:ext cx="828092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Приклади паралельності прямої та площини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5037044" cy="377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32220"/>
            <a:ext cx="4948644" cy="32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8297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76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6156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Admin\Desktop\серв стол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866874" cy="6293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6156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 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5328592" cy="2812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09287" name="Object 7"/>
          <p:cNvGraphicFramePr>
            <a:graphicFrameLocks noChangeAspect="1"/>
          </p:cNvGraphicFramePr>
          <p:nvPr/>
        </p:nvGraphicFramePr>
        <p:xfrm>
          <a:off x="5868144" y="1916832"/>
          <a:ext cx="3044825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4" imgW="888840" imgH="761760" progId="Equation.3">
                  <p:embed/>
                </p:oleObj>
              </mc:Choice>
              <mc:Fallback>
                <p:oleObj name="Формула" r:id="rId4" imgW="888840" imgH="7617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1916832"/>
                        <a:ext cx="3044825" cy="199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79512" y="4869160"/>
            <a:ext cx="86409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ct val="20000"/>
              </a:spcBef>
            </a:pPr>
            <a:r>
              <a:rPr lang="ru-RU" sz="2400" b="1" dirty="0" smtClean="0">
                <a:latin typeface="Calibri" pitchFamily="34" charset="0"/>
              </a:rPr>
              <a:t>	</a:t>
            </a:r>
            <a:r>
              <a:rPr lang="ru-RU" sz="2400" b="1" dirty="0" err="1" smtClean="0">
                <a:latin typeface="Calibri" pitchFamily="34" charset="0"/>
              </a:rPr>
              <a:t>Якщо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>
                <a:latin typeface="Calibri" pitchFamily="34" charset="0"/>
              </a:rPr>
              <a:t>пряма, </a:t>
            </a:r>
            <a:r>
              <a:rPr lang="ru-RU" sz="2400" b="1" dirty="0" err="1">
                <a:latin typeface="Calibri" pitchFamily="34" charset="0"/>
              </a:rPr>
              <a:t>що</a:t>
            </a:r>
            <a:r>
              <a:rPr lang="ru-RU" sz="2400" b="1" dirty="0">
                <a:latin typeface="Calibri" pitchFamily="34" charset="0"/>
              </a:rPr>
              <a:t> не </a:t>
            </a:r>
            <a:r>
              <a:rPr lang="ru-RU" sz="2400" b="1" dirty="0" err="1">
                <a:latin typeface="Calibri" pitchFamily="34" charset="0"/>
              </a:rPr>
              <a:t>належить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площині</a:t>
            </a:r>
            <a:r>
              <a:rPr lang="ru-RU" sz="2400" b="1" dirty="0">
                <a:latin typeface="Calibri" pitchFamily="34" charset="0"/>
              </a:rPr>
              <a:t>, </a:t>
            </a:r>
            <a:r>
              <a:rPr lang="ru-RU" sz="2400" b="1" dirty="0" err="1" smtClean="0">
                <a:latin typeface="Calibri" pitchFamily="34" charset="0"/>
              </a:rPr>
              <a:t>паралельна</a:t>
            </a:r>
            <a:r>
              <a:rPr lang="ru-RU" sz="2400" b="1" dirty="0" smtClean="0">
                <a:latin typeface="Calibri" pitchFamily="34" charset="0"/>
              </a:rPr>
              <a:t> до </a:t>
            </a:r>
            <a:r>
              <a:rPr lang="ru-RU" sz="2400" b="1" dirty="0" err="1" smtClean="0">
                <a:latin typeface="Calibri" pitchFamily="34" charset="0"/>
              </a:rPr>
              <a:t>якої-небудь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 err="1" smtClean="0">
                <a:latin typeface="Calibri" pitchFamily="34" charset="0"/>
              </a:rPr>
              <a:t>прямої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цієї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площини</a:t>
            </a:r>
            <a:r>
              <a:rPr lang="ru-RU" sz="2400" b="1" dirty="0">
                <a:latin typeface="Calibri" pitchFamily="34" charset="0"/>
              </a:rPr>
              <a:t>, то вона </a:t>
            </a:r>
            <a:r>
              <a:rPr lang="ru-RU" sz="2400" b="1" dirty="0" err="1">
                <a:latin typeface="Calibri" pitchFamily="34" charset="0"/>
              </a:rPr>
              <a:t>паралельна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 smtClean="0">
                <a:latin typeface="Calibri" pitchFamily="34" charset="0"/>
              </a:rPr>
              <a:t>і</a:t>
            </a:r>
            <a:r>
              <a:rPr lang="ru-RU" sz="2400" b="1" dirty="0" smtClean="0">
                <a:latin typeface="Calibri" pitchFamily="34" charset="0"/>
              </a:rPr>
              <a:t> до  </a:t>
            </a:r>
            <a:r>
              <a:rPr lang="ru-RU" sz="2400" b="1" dirty="0" err="1" smtClean="0">
                <a:latin typeface="Calibri" pitchFamily="34" charset="0"/>
              </a:rPr>
              <a:t>самої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 err="1" smtClean="0">
                <a:latin typeface="Calibri" pitchFamily="34" charset="0"/>
              </a:rPr>
              <a:t>площини</a:t>
            </a:r>
            <a:r>
              <a:rPr lang="ru-RU" sz="2400" b="1" dirty="0" smtClean="0">
                <a:latin typeface="Calibri" pitchFamily="34" charset="0"/>
              </a:rPr>
              <a:t>.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606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Ознака паралельності прямої і площини у просторі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6156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0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обочий стіл\прямі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1912"/>
            <a:ext cx="8028891" cy="624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964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899592" y="980728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Теорія </a:t>
            </a:r>
            <a:r>
              <a:rPr lang="uk-UA" sz="4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практики мертва і безплідна, практика без теорії 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неможлива». </a:t>
            </a:r>
          </a:p>
          <a:p>
            <a:pPr algn="r"/>
            <a:r>
              <a:rPr lang="uk-UA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36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Рене</a:t>
            </a:r>
            <a:r>
              <a:rPr lang="uk-UA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Декарт</a:t>
            </a:r>
            <a:endParaRPr lang="uk-UA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3485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4904" t="22846" r="23073" b="8617"/>
          <a:stretch>
            <a:fillRect/>
          </a:stretch>
        </p:blipFill>
        <p:spPr bwMode="auto">
          <a:xfrm>
            <a:off x="323528" y="404664"/>
            <a:ext cx="8512219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344816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“Коли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розпочинаєш справу, спитай себе: </a:t>
            </a: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“Що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маю зробити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?”. </a:t>
            </a:r>
            <a:r>
              <a:rPr lang="uk-UA" sz="4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Після закінчення: </a:t>
            </a: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“Що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зробив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?”.</a:t>
            </a:r>
          </a:p>
          <a:p>
            <a:pPr marL="0" indent="0" algn="r">
              <a:buNone/>
            </a:pP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Піфагор</a:t>
            </a:r>
            <a:endParaRPr lang="uk-UA" sz="4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915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4904" t="24922" r="22682" b="9655"/>
          <a:stretch>
            <a:fillRect/>
          </a:stretch>
        </p:blipFill>
        <p:spPr bwMode="auto">
          <a:xfrm>
            <a:off x="179512" y="476672"/>
            <a:ext cx="878491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4904" t="23286" r="23073" b="9655"/>
          <a:stretch>
            <a:fillRect/>
          </a:stretch>
        </p:blipFill>
        <p:spPr bwMode="auto">
          <a:xfrm>
            <a:off x="323528" y="548680"/>
            <a:ext cx="8595241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 l="33479" t="23489" r="14498" b="10050"/>
          <a:stretch>
            <a:fillRect/>
          </a:stretch>
        </p:blipFill>
        <p:spPr bwMode="auto">
          <a:xfrm>
            <a:off x="395536" y="476672"/>
            <a:ext cx="835517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33206" t="23884" r="14218" b="10694"/>
          <a:stretch>
            <a:fillRect/>
          </a:stretch>
        </p:blipFill>
        <p:spPr bwMode="auto">
          <a:xfrm>
            <a:off x="323528" y="620688"/>
            <a:ext cx="846951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33479" t="23489" r="14498" b="9012"/>
          <a:stretch>
            <a:fillRect/>
          </a:stretch>
        </p:blipFill>
        <p:spPr bwMode="auto">
          <a:xfrm>
            <a:off x="467544" y="620688"/>
            <a:ext cx="822663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0" name="imag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556792"/>
            <a:ext cx="4072035" cy="2736304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 rot="10800000" flipV="1">
            <a:off x="323528" y="158152"/>
            <a:ext cx="86409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Дано куб АВСDA</a:t>
            </a:r>
            <a:r>
              <a:rPr kumimoji="0" lang="uk-U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uk-U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uk-U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uk-U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 Установіть відповідність між заданими прямими (1-4) та паралельними їм площинами (А-Д)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916832"/>
            <a:ext cx="228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1. АС.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2. ВС.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3. DD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4. АА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3789040"/>
            <a:ext cx="228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А) (DD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С).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Б) (DА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С).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В) (ВСС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).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Г) (В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D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en-US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C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).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Д) (АDD</a:t>
            </a:r>
            <a:r>
              <a:rPr lang="ru-RU" sz="2400" b="1" baseline="-30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).</a:t>
            </a:r>
            <a:endParaRPr lang="ru-RU" sz="2400" b="1" dirty="0" smtClean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/>
              <a:t>Перевірка відповідей</a:t>
            </a:r>
            <a:endParaRPr lang="uk-UA" sz="4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772816"/>
            <a:ext cx="228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1. – Г)</a:t>
            </a:r>
            <a:endParaRPr lang="ru-RU" sz="3200" dirty="0" smtClean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2. –Д)</a:t>
            </a:r>
            <a:endParaRPr lang="ru-RU" sz="3200" dirty="0" smtClean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3. – В) </a:t>
            </a:r>
            <a:endParaRPr lang="ru-RU" sz="3200" dirty="0" smtClean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4. – А) </a:t>
            </a:r>
            <a:endParaRPr lang="ru-RU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340768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“Добре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засвоєна мудрість не забувається </a:t>
            </a: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ніколи”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r">
              <a:lnSpc>
                <a:spcPct val="150000"/>
              </a:lnSpc>
            </a:pP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Піфагор</a:t>
            </a:r>
            <a:endParaRPr lang="ru-RU" sz="4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76672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/>
              <a:t>Домашнє завдання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62880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П.30, ст.160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20486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 smtClean="0"/>
              <a:t>Вправи:</a:t>
            </a:r>
          </a:p>
          <a:p>
            <a:pPr>
              <a:lnSpc>
                <a:spcPct val="150000"/>
              </a:lnSpc>
            </a:pPr>
            <a:r>
              <a:rPr lang="uk-UA" sz="2400" b="1" dirty="0" smtClean="0"/>
              <a:t>ІІ рівень: №№ 30.3, 30.7</a:t>
            </a:r>
          </a:p>
          <a:p>
            <a:pPr>
              <a:lnSpc>
                <a:spcPct val="150000"/>
              </a:lnSpc>
            </a:pPr>
            <a:r>
              <a:rPr lang="uk-UA" sz="2400" b="1" dirty="0" smtClean="0"/>
              <a:t>ІІІ рівень: №№ 30.9, 30.11</a:t>
            </a:r>
          </a:p>
          <a:p>
            <a:pPr>
              <a:lnSpc>
                <a:spcPct val="150000"/>
              </a:lnSpc>
            </a:pPr>
            <a:r>
              <a:rPr lang="uk-UA" sz="2400" b="1" dirty="0" smtClean="0"/>
              <a:t>І</a:t>
            </a:r>
            <a:r>
              <a:rPr lang="en-US" sz="2400" b="1" dirty="0" smtClean="0"/>
              <a:t>V </a:t>
            </a:r>
            <a:r>
              <a:rPr lang="uk-UA" sz="2400" b="1" dirty="0" smtClean="0"/>
              <a:t>рівень: №№  30.15, 30.17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052736"/>
            <a:ext cx="73448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“Якщо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ви хочете, щоб життя посміхалося вам, подаруйте йому спочатку свій гарний </a:t>
            </a:r>
            <a:r>
              <a:rPr lang="uk-UA" sz="4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настрій”</a:t>
            </a:r>
            <a:r>
              <a:rPr lang="uk-UA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r"/>
            <a:r>
              <a:rPr lang="uk-UA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Спіноза</a:t>
            </a:r>
            <a:endParaRPr lang="ru-RU" sz="4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28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/>
          <a:stretch/>
        </p:blipFill>
        <p:spPr>
          <a:xfrm>
            <a:off x="179512" y="260648"/>
            <a:ext cx="8796469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3330116" y="1241689"/>
            <a:ext cx="5580112" cy="4528373"/>
          </a:xfrm>
          <a:prstGeom prst="ellipse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  <a:alpha val="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95936" y="2913146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/>
              <a:t>Розв’язання</a:t>
            </a:r>
          </a:p>
          <a:p>
            <a:pPr algn="ctr"/>
            <a:r>
              <a:rPr lang="uk-UA" b="1" dirty="0" smtClean="0"/>
              <a:t>Якщо</a:t>
            </a:r>
            <a:r>
              <a:rPr lang="ru-RU" b="1" dirty="0" smtClean="0"/>
              <a:t> </a:t>
            </a:r>
            <a:r>
              <a:rPr lang="en-US" b="1" dirty="0"/>
              <a:t>AB||CD, </a:t>
            </a:r>
            <a:r>
              <a:rPr lang="ru-RU" b="1" dirty="0"/>
              <a:t>то </a:t>
            </a:r>
            <a:r>
              <a:rPr lang="uk-UA" b="1" dirty="0" smtClean="0"/>
              <a:t>прямі</a:t>
            </a:r>
            <a:r>
              <a:rPr lang="ru-RU" b="1" dirty="0" smtClean="0"/>
              <a:t> </a:t>
            </a:r>
            <a:r>
              <a:rPr lang="en-US" b="1" dirty="0"/>
              <a:t>AB </a:t>
            </a:r>
            <a:r>
              <a:rPr lang="ru-RU" b="1" dirty="0"/>
              <a:t>і </a:t>
            </a:r>
            <a:r>
              <a:rPr lang="en-US" b="1" dirty="0"/>
              <a:t>CD </a:t>
            </a:r>
            <a:r>
              <a:rPr lang="ru-RU" b="1" dirty="0"/>
              <a:t>лежать в </a:t>
            </a:r>
            <a:r>
              <a:rPr lang="uk-UA" b="1" dirty="0" smtClean="0"/>
              <a:t>одній площині</a:t>
            </a:r>
            <a:r>
              <a:rPr lang="ru-RU" b="1" dirty="0" smtClean="0"/>
              <a:t>, </a:t>
            </a:r>
            <a:r>
              <a:rPr lang="ru-RU" b="1" dirty="0"/>
              <a:t>значить, і точки </a:t>
            </a:r>
            <a:r>
              <a:rPr lang="en-US" b="1" dirty="0"/>
              <a:t>A, B, C, D </a:t>
            </a:r>
            <a:r>
              <a:rPr lang="uk-UA" b="1" dirty="0" smtClean="0"/>
              <a:t>лежать в одній площині</a:t>
            </a:r>
            <a:r>
              <a:rPr lang="ru-RU" b="1" dirty="0" smtClean="0"/>
              <a:t>. </a:t>
            </a:r>
            <a:r>
              <a:rPr lang="uk-UA" b="1" dirty="0" smtClean="0"/>
              <a:t>Отже, прямі </a:t>
            </a:r>
            <a:r>
              <a:rPr lang="en-US" b="1" dirty="0" smtClean="0"/>
              <a:t>AC </a:t>
            </a:r>
            <a:r>
              <a:rPr lang="ru-RU" b="1" dirty="0"/>
              <a:t>і </a:t>
            </a:r>
            <a:r>
              <a:rPr lang="en-US" b="1" dirty="0"/>
              <a:t>BD </a:t>
            </a:r>
            <a:r>
              <a:rPr lang="uk-UA" b="1" dirty="0" smtClean="0"/>
              <a:t>також лежать в одній площині, а значить, можуть перетинатися, </a:t>
            </a:r>
            <a:r>
              <a:rPr lang="ru-RU" b="1" dirty="0" smtClean="0"/>
              <a:t>але </a:t>
            </a:r>
            <a:r>
              <a:rPr lang="ru-RU" b="1" dirty="0"/>
              <a:t>не </a:t>
            </a:r>
            <a:r>
              <a:rPr lang="uk-UA" b="1" dirty="0" smtClean="0"/>
              <a:t>можуть бути мимобіжними.</a:t>
            </a:r>
            <a:endParaRPr lang="uk-UA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169750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i="1" dirty="0" smtClean="0"/>
              <a:t>Задача</a:t>
            </a:r>
          </a:p>
          <a:p>
            <a:r>
              <a:rPr lang="uk-UA" b="1" dirty="0" smtClean="0"/>
              <a:t>Прямі AB і CD паралельні. Чи можуть бути мимобіжними прямі AC і BD? А чи можуть вони перетинатись?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373915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3147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6"/>
          <a:stretch/>
        </p:blipFill>
        <p:spPr>
          <a:xfrm>
            <a:off x="179512" y="4149080"/>
            <a:ext cx="2774064" cy="2543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827584" y="332656"/>
            <a:ext cx="7344816" cy="15696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solidFill>
                  <a:schemeClr val="tx1"/>
                </a:solidFill>
              </a:rPr>
              <a:t>Задача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Прямі AB і CD мимобіжні. Чи можуть бути паралельними прямі AC і BD? А чи можуть вони перетинатись?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276872"/>
            <a:ext cx="5580112" cy="34163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solidFill>
                  <a:schemeClr val="tx1"/>
                </a:solidFill>
              </a:rPr>
              <a:t>Розв’язання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Якщо б могло бути, що </a:t>
            </a:r>
            <a:r>
              <a:rPr lang="en-US" sz="2400" dirty="0" smtClean="0">
                <a:solidFill>
                  <a:schemeClr val="tx1"/>
                </a:solidFill>
              </a:rPr>
              <a:t>AC</a:t>
            </a:r>
            <a:r>
              <a:rPr lang="en-US" sz="2400" dirty="0">
                <a:solidFill>
                  <a:schemeClr val="tx1"/>
                </a:solidFill>
              </a:rPr>
              <a:t>||BD </a:t>
            </a:r>
            <a:r>
              <a:rPr lang="ru-RU" sz="2400" dirty="0" smtClean="0">
                <a:solidFill>
                  <a:schemeClr val="tx1"/>
                </a:solidFill>
              </a:rPr>
              <a:t>а</a:t>
            </a:r>
            <a:r>
              <a:rPr lang="uk-UA" sz="2400" dirty="0" smtClean="0">
                <a:solidFill>
                  <a:schemeClr val="tx1"/>
                </a:solidFill>
              </a:rPr>
              <a:t>бо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AC </a:t>
            </a:r>
            <a:r>
              <a:rPr lang="uk-UA" sz="2400" dirty="0" smtClean="0">
                <a:solidFill>
                  <a:schemeClr val="tx1"/>
                </a:solidFill>
              </a:rPr>
              <a:t>перетинала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BD,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то точки </a:t>
            </a:r>
            <a:r>
              <a:rPr lang="en-US" sz="2400" dirty="0">
                <a:solidFill>
                  <a:schemeClr val="tx1"/>
                </a:solidFill>
              </a:rPr>
              <a:t>A, B, C, D </a:t>
            </a:r>
            <a:r>
              <a:rPr lang="ru-RU" sz="2400" dirty="0">
                <a:solidFill>
                  <a:schemeClr val="tx1"/>
                </a:solidFill>
              </a:rPr>
              <a:t>лежали б в </a:t>
            </a:r>
            <a:r>
              <a:rPr lang="uk-UA" sz="2400" dirty="0" smtClean="0">
                <a:solidFill>
                  <a:schemeClr val="tx1"/>
                </a:solidFill>
              </a:rPr>
              <a:t>одній площині,</a:t>
            </a:r>
            <a:br>
              <a:rPr lang="uk-UA" sz="2400" dirty="0" smtClean="0">
                <a:solidFill>
                  <a:schemeClr val="tx1"/>
                </a:solidFill>
              </a:rPr>
            </a:br>
            <a:r>
              <a:rPr lang="uk-UA" sz="2400" dirty="0" smtClean="0">
                <a:solidFill>
                  <a:schemeClr val="tx1"/>
                </a:solidFill>
              </a:rPr>
              <a:t>а цього бути не може, тому що суперечить умові задачі.</a:t>
            </a: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Отже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uk-UA" sz="2400" dirty="0" smtClean="0">
                <a:solidFill>
                  <a:schemeClr val="tx1"/>
                </a:solidFill>
              </a:rPr>
              <a:t>прямі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AC </a:t>
            </a:r>
            <a:r>
              <a:rPr lang="ru-RU" sz="2400" dirty="0">
                <a:solidFill>
                  <a:schemeClr val="tx1"/>
                </a:solidFill>
              </a:rPr>
              <a:t>і </a:t>
            </a:r>
            <a:r>
              <a:rPr lang="en-US" sz="2400" dirty="0">
                <a:solidFill>
                  <a:schemeClr val="tx1"/>
                </a:solidFill>
              </a:rPr>
              <a:t>BD </a:t>
            </a:r>
            <a:r>
              <a:rPr lang="uk-UA" sz="2400" dirty="0" smtClean="0">
                <a:solidFill>
                  <a:schemeClr val="tx1"/>
                </a:solidFill>
              </a:rPr>
              <a:t>не можуть бути ні паралельними, ні перетинатись.</a:t>
            </a:r>
            <a:endParaRPr lang="uk-U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1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60840" cy="926976"/>
          </a:xfrm>
        </p:spPr>
        <p:txBody>
          <a:bodyPr>
            <a:norm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anose="020B0606020202030204" pitchFamily="34" charset="0"/>
              </a:rPr>
              <a:t>Тестові завдання</a:t>
            </a: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anose="020B0606020202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63285" y="1628800"/>
            <a:ext cx="756084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1. Яка з наведених фігур не є основною фігурою стереометрії?</a:t>
            </a:r>
          </a:p>
          <a:p>
            <a:pPr algn="l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А. Пряма</a:t>
            </a:r>
          </a:p>
          <a:p>
            <a:pPr algn="l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Б. Куля</a:t>
            </a:r>
          </a:p>
          <a:p>
            <a:pPr algn="l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В. Точка</a:t>
            </a:r>
          </a:p>
          <a:p>
            <a:pPr algn="l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Г. Площина</a:t>
            </a:r>
            <a:endParaRPr lang="uk-UA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720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60840" cy="926976"/>
          </a:xfrm>
        </p:spPr>
        <p:txBody>
          <a:bodyPr>
            <a:norm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anose="020B0606020202030204" pitchFamily="34" charset="0"/>
              </a:rPr>
              <a:t>Тестові завдання</a:t>
            </a: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anose="020B0606020202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63285" y="1340768"/>
            <a:ext cx="7560840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2. Яке з наведених тверджень є аксіомою шкільного курсу планіметрії?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А. Сума суміжних кутів дорівнює 180°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Б. Дві прямі називаються паралельними, якщо вони не перетинаються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В. Якою б не була пряма, існують точки, що належать цій прямій, і точки, що не належать їй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Г. Трикутник називають рівнобедреним, якщо дві його сторони рівні</a:t>
            </a:r>
            <a:endParaRPr lang="uk-UA" sz="32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15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60840" cy="926976"/>
          </a:xfrm>
        </p:spPr>
        <p:txBody>
          <a:bodyPr>
            <a:norm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anose="020B0606020202030204" pitchFamily="34" charset="0"/>
              </a:rPr>
              <a:t>Тестові завдання</a:t>
            </a: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anose="020B0606020202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63285" y="1556792"/>
            <a:ext cx="7560840" cy="4536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3. Яке з наведених тверджень правильне?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А. Через будь-які дві точки можна провести безліч прямих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Б. Через три точки завжди можна провести пряму, і тільки одну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В. Через одну точку можна </a:t>
            </a:r>
            <a:r>
              <a:rPr lang="uk-UA" sz="3200" b="1" smtClean="0">
                <a:solidFill>
                  <a:srgbClr val="002060"/>
                </a:solidFill>
                <a:latin typeface="Arial Narrow" panose="020B0606020202030204" pitchFamily="34" charset="0"/>
              </a:rPr>
              <a:t>провести безліч </a:t>
            </a:r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прямих</a:t>
            </a:r>
          </a:p>
          <a:p>
            <a:pPr algn="l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Г</a:t>
            </a:r>
            <a:r>
              <a:rPr lang="uk-UA" sz="32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Через три точки завжди можна провести </a:t>
            </a:r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площину, </a:t>
            </a:r>
            <a:r>
              <a:rPr lang="uk-UA" sz="3200" b="1" dirty="0">
                <a:solidFill>
                  <a:srgbClr val="002060"/>
                </a:solidFill>
                <a:latin typeface="Arial Narrow" panose="020B0606020202030204" pitchFamily="34" charset="0"/>
              </a:rPr>
              <a:t>і тільки одну </a:t>
            </a:r>
          </a:p>
        </p:txBody>
      </p:sp>
    </p:spTree>
    <p:extLst>
      <p:ext uri="{BB962C8B-B14F-4D97-AF65-F5344CB8AC3E}">
        <p14:creationId xmlns:p14="http://schemas.microsoft.com/office/powerpoint/2010/main" val="32824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179512" y="260648"/>
            <a:ext cx="544349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Tx/>
              <a:buAutoNum type="arabicPeriod"/>
              <a:tabLst>
                <a:tab pos="0" algn="l"/>
              </a:tabLst>
            </a:pP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Визначте  взаємне </a:t>
            </a:r>
          </a:p>
          <a:p>
            <a:pPr>
              <a:lnSpc>
                <a:spcPct val="200000"/>
              </a:lnSpc>
              <a:tabLst>
                <a:tab pos="0" algn="l"/>
              </a:tabLst>
            </a:pP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розміщення прямих  АВ</a:t>
            </a:r>
            <a:r>
              <a:rPr lang="uk-UA" sz="28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і DC.</a:t>
            </a:r>
          </a:p>
          <a:p>
            <a:pPr>
              <a:lnSpc>
                <a:spcPct val="200000"/>
              </a:lnSpc>
              <a:tabLst>
                <a:tab pos="0" algn="l"/>
              </a:tabLst>
            </a:pP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Вкажіть паралельні прямі у кубі.</a:t>
            </a:r>
          </a:p>
          <a:p>
            <a:pPr>
              <a:lnSpc>
                <a:spcPct val="200000"/>
              </a:lnSpc>
              <a:tabLst>
                <a:tab pos="0" algn="l"/>
              </a:tabLst>
            </a:pP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 Вкажіть мимобіжні прямі у кубі.</a:t>
            </a:r>
          </a:p>
          <a:p>
            <a:pPr>
              <a:tabLst>
                <a:tab pos="0" algn="l"/>
              </a:tabLst>
            </a:pPr>
            <a:endParaRPr lang="ru-RU" sz="2000" b="1" i="1" dirty="0" smtClean="0"/>
          </a:p>
          <a:p>
            <a:pPr>
              <a:tabLst>
                <a:tab pos="0" algn="l"/>
              </a:tabLst>
            </a:pPr>
            <a:endParaRPr lang="ru-RU" sz="2000" b="1" i="1" dirty="0"/>
          </a:p>
        </p:txBody>
      </p:sp>
      <p:grpSp>
        <p:nvGrpSpPr>
          <p:cNvPr id="33" name="Группа 32"/>
          <p:cNvGrpSpPr/>
          <p:nvPr/>
        </p:nvGrpSpPr>
        <p:grpSpPr>
          <a:xfrm>
            <a:off x="5508104" y="1412776"/>
            <a:ext cx="3419872" cy="3312368"/>
            <a:chOff x="5292725" y="1412875"/>
            <a:chExt cx="3600450" cy="3770313"/>
          </a:xfrm>
        </p:grpSpPr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795963" y="1989138"/>
              <a:ext cx="547687" cy="2667000"/>
            </a:xfrm>
            <a:custGeom>
              <a:avLst/>
              <a:gdLst>
                <a:gd name="T0" fmla="*/ 2147483647 w 345"/>
                <a:gd name="T1" fmla="*/ 2147483647 h 1680"/>
                <a:gd name="T2" fmla="*/ 2147483647 w 345"/>
                <a:gd name="T3" fmla="*/ 2147483647 h 1680"/>
                <a:gd name="T4" fmla="*/ 2147483647 w 345"/>
                <a:gd name="T5" fmla="*/ 0 h 1680"/>
                <a:gd name="T6" fmla="*/ 2147483647 w 345"/>
                <a:gd name="T7" fmla="*/ 2147483647 h 1680"/>
                <a:gd name="T8" fmla="*/ 0 w 345"/>
                <a:gd name="T9" fmla="*/ 2147483647 h 16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"/>
                <a:gd name="T16" fmla="*/ 0 h 1680"/>
                <a:gd name="T17" fmla="*/ 345 w 345"/>
                <a:gd name="T18" fmla="*/ 1680 h 16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" h="1680">
                  <a:moveTo>
                    <a:pt x="19" y="1661"/>
                  </a:moveTo>
                  <a:lnTo>
                    <a:pt x="19" y="365"/>
                  </a:lnTo>
                  <a:lnTo>
                    <a:pt x="345" y="0"/>
                  </a:lnTo>
                  <a:lnTo>
                    <a:pt x="345" y="1364"/>
                  </a:lnTo>
                  <a:lnTo>
                    <a:pt x="0" y="1680"/>
                  </a:lnTo>
                </a:path>
              </a:pathLst>
            </a:custGeom>
            <a:solidFill>
              <a:srgbClr val="CCFFFF"/>
            </a:solidFill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" name="Группа 33"/>
            <p:cNvGrpSpPr/>
            <p:nvPr/>
          </p:nvGrpSpPr>
          <p:grpSpPr>
            <a:xfrm>
              <a:off x="5292725" y="1412875"/>
              <a:ext cx="3600450" cy="3770313"/>
              <a:chOff x="5292725" y="1412875"/>
              <a:chExt cx="3600450" cy="3770313"/>
            </a:xfrm>
          </p:grpSpPr>
          <p:grpSp>
            <p:nvGrpSpPr>
              <p:cNvPr id="36" name="Group 3"/>
              <p:cNvGrpSpPr>
                <a:grpSpLocks/>
              </p:cNvGrpSpPr>
              <p:nvPr/>
            </p:nvGrpSpPr>
            <p:grpSpPr bwMode="auto">
              <a:xfrm>
                <a:off x="5292725" y="1412875"/>
                <a:ext cx="3600450" cy="3770313"/>
                <a:chOff x="3288" y="845"/>
                <a:chExt cx="2268" cy="2375"/>
              </a:xfrm>
            </p:grpSpPr>
            <p:sp>
              <p:nvSpPr>
                <p:cNvPr id="4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967" y="845"/>
                  <a:ext cx="4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C</a:t>
                  </a:r>
                  <a:r>
                    <a:rPr lang="en-US" b="1" baseline="-25000"/>
                    <a:t>1</a:t>
                  </a:r>
                  <a:endParaRPr lang="ru-RU" b="1" baseline="-25000"/>
                </a:p>
              </p:txBody>
            </p:sp>
            <p:sp>
              <p:nvSpPr>
                <p:cNvPr id="41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5216" y="2387"/>
                  <a:ext cx="34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C</a:t>
                  </a:r>
                  <a:endParaRPr lang="ru-RU" b="1"/>
                </a:p>
              </p:txBody>
            </p:sp>
            <p:sp>
              <p:nvSpPr>
                <p:cNvPr id="42" name="Line 6"/>
                <p:cNvSpPr>
                  <a:spLocks noChangeShapeType="1"/>
                </p:cNvSpPr>
                <p:nvPr/>
              </p:nvSpPr>
              <p:spPr bwMode="auto">
                <a:xfrm>
                  <a:off x="3968" y="1163"/>
                  <a:ext cx="122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3606" y="1163"/>
                  <a:ext cx="362" cy="40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Line 8"/>
                <p:cNvSpPr>
                  <a:spLocks noChangeShapeType="1"/>
                </p:cNvSpPr>
                <p:nvPr/>
              </p:nvSpPr>
              <p:spPr bwMode="auto">
                <a:xfrm>
                  <a:off x="3606" y="1571"/>
                  <a:ext cx="127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4876" y="1163"/>
                  <a:ext cx="317" cy="40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Line 10"/>
                <p:cNvSpPr>
                  <a:spLocks noChangeShapeType="1"/>
                </p:cNvSpPr>
                <p:nvPr/>
              </p:nvSpPr>
              <p:spPr bwMode="auto">
                <a:xfrm>
                  <a:off x="3606" y="1571"/>
                  <a:ext cx="0" cy="13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876" y="1571"/>
                  <a:ext cx="0" cy="13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>
                  <a:off x="3606" y="2887"/>
                  <a:ext cx="127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Line 13"/>
                <p:cNvSpPr>
                  <a:spLocks noChangeShapeType="1"/>
                </p:cNvSpPr>
                <p:nvPr/>
              </p:nvSpPr>
              <p:spPr bwMode="auto">
                <a:xfrm>
                  <a:off x="5193" y="1163"/>
                  <a:ext cx="0" cy="140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876" y="2569"/>
                  <a:ext cx="317" cy="31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Line 15"/>
                <p:cNvSpPr>
                  <a:spLocks noChangeShapeType="1"/>
                </p:cNvSpPr>
                <p:nvPr/>
              </p:nvSpPr>
              <p:spPr bwMode="auto">
                <a:xfrm>
                  <a:off x="3968" y="1163"/>
                  <a:ext cx="0" cy="140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3968" y="2569"/>
                  <a:ext cx="122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3606" y="2569"/>
                  <a:ext cx="362" cy="31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288" y="1299"/>
                  <a:ext cx="45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A</a:t>
                  </a:r>
                  <a:r>
                    <a:rPr lang="en-US" b="1" baseline="-25000"/>
                    <a:t>1</a:t>
                  </a:r>
                  <a:endParaRPr lang="ru-RU" b="1" baseline="-25000"/>
                </a:p>
              </p:txBody>
            </p:sp>
            <p:sp>
              <p:nvSpPr>
                <p:cNvPr id="5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787" y="845"/>
                  <a:ext cx="68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B</a:t>
                  </a:r>
                  <a:r>
                    <a:rPr lang="en-US" b="1" baseline="-25000"/>
                    <a:t>1</a:t>
                  </a:r>
                  <a:endParaRPr lang="ru-RU" b="1" baseline="-25000"/>
                </a:p>
              </p:txBody>
            </p:sp>
            <p:sp>
              <p:nvSpPr>
                <p:cNvPr id="5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4558" y="1299"/>
                  <a:ext cx="77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D</a:t>
                  </a:r>
                  <a:r>
                    <a:rPr lang="en-US" b="1" baseline="-25000"/>
                    <a:t>1</a:t>
                  </a:r>
                  <a:endParaRPr lang="ru-RU" b="1" baseline="-25000"/>
                </a:p>
              </p:txBody>
            </p:sp>
            <p:sp>
              <p:nvSpPr>
                <p:cNvPr id="5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424" y="2887"/>
                  <a:ext cx="635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A</a:t>
                  </a:r>
                  <a:endParaRPr lang="ru-RU" b="1"/>
                </a:p>
              </p:txBody>
            </p:sp>
            <p:sp>
              <p:nvSpPr>
                <p:cNvPr id="58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968" y="2251"/>
                  <a:ext cx="54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/>
                    <a:t>B</a:t>
                  </a:r>
                  <a:endParaRPr lang="ru-RU" b="1"/>
                </a:p>
              </p:txBody>
            </p:sp>
            <p:sp>
              <p:nvSpPr>
                <p:cNvPr id="5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807" y="2932"/>
                  <a:ext cx="72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 dirty="0"/>
                    <a:t>D</a:t>
                  </a:r>
                  <a:endParaRPr lang="ru-RU" b="1" dirty="0"/>
                </a:p>
              </p:txBody>
            </p:sp>
          </p:grpSp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7802563" y="4144963"/>
                <a:ext cx="519112" cy="519112"/>
              </a:xfrm>
              <a:custGeom>
                <a:avLst/>
                <a:gdLst>
                  <a:gd name="T0" fmla="*/ 0 w 327"/>
                  <a:gd name="T1" fmla="*/ 2147483647 h 327"/>
                  <a:gd name="T2" fmla="*/ 2147483647 w 327"/>
                  <a:gd name="T3" fmla="*/ 0 h 327"/>
                  <a:gd name="T4" fmla="*/ 0 60000 65536"/>
                  <a:gd name="T5" fmla="*/ 0 60000 65536"/>
                  <a:gd name="T6" fmla="*/ 0 w 327"/>
                  <a:gd name="T7" fmla="*/ 0 h 327"/>
                  <a:gd name="T8" fmla="*/ 327 w 327"/>
                  <a:gd name="T9" fmla="*/ 327 h 32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7" h="327">
                    <a:moveTo>
                      <a:pt x="0" y="327"/>
                    </a:moveTo>
                    <a:lnTo>
                      <a:pt x="327" y="0"/>
                    </a:lnTo>
                  </a:path>
                </a:pathLst>
              </a:custGeom>
              <a:noFill/>
              <a:ln w="41275">
                <a:solidFill>
                  <a:srgbClr val="FF000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5775325" y="1935163"/>
                <a:ext cx="595313" cy="2728912"/>
              </a:xfrm>
              <a:custGeom>
                <a:avLst/>
                <a:gdLst>
                  <a:gd name="T0" fmla="*/ 0 w 375"/>
                  <a:gd name="T1" fmla="*/ 2147483647 h 1719"/>
                  <a:gd name="T2" fmla="*/ 2147483647 w 375"/>
                  <a:gd name="T3" fmla="*/ 0 h 1719"/>
                  <a:gd name="T4" fmla="*/ 0 60000 65536"/>
                  <a:gd name="T5" fmla="*/ 0 60000 65536"/>
                  <a:gd name="T6" fmla="*/ 0 w 375"/>
                  <a:gd name="T7" fmla="*/ 0 h 1719"/>
                  <a:gd name="T8" fmla="*/ 375 w 375"/>
                  <a:gd name="T9" fmla="*/ 1719 h 171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75" h="1719">
                    <a:moveTo>
                      <a:pt x="0" y="1719"/>
                    </a:moveTo>
                    <a:lnTo>
                      <a:pt x="375" y="0"/>
                    </a:lnTo>
                  </a:path>
                </a:pathLst>
              </a:custGeom>
              <a:noFill/>
              <a:ln w="41275" cap="flat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32"/>
              <p:cNvSpPr>
                <a:spLocks/>
              </p:cNvSpPr>
              <p:nvPr/>
            </p:nvSpPr>
            <p:spPr bwMode="auto">
              <a:xfrm>
                <a:off x="7812088" y="1989138"/>
                <a:ext cx="471487" cy="2643187"/>
              </a:xfrm>
              <a:custGeom>
                <a:avLst/>
                <a:gdLst>
                  <a:gd name="T0" fmla="*/ 2147483647 w 297"/>
                  <a:gd name="T1" fmla="*/ 2147483647 h 1665"/>
                  <a:gd name="T2" fmla="*/ 2147483647 w 297"/>
                  <a:gd name="T3" fmla="*/ 2147483647 h 1665"/>
                  <a:gd name="T4" fmla="*/ 2147483647 w 297"/>
                  <a:gd name="T5" fmla="*/ 0 h 1665"/>
                  <a:gd name="T6" fmla="*/ 2147483647 w 297"/>
                  <a:gd name="T7" fmla="*/ 2147483647 h 1665"/>
                  <a:gd name="T8" fmla="*/ 0 w 297"/>
                  <a:gd name="T9" fmla="*/ 2147483647 h 16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1665"/>
                  <a:gd name="T17" fmla="*/ 297 w 297"/>
                  <a:gd name="T18" fmla="*/ 1665 h 16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1665">
                    <a:moveTo>
                      <a:pt x="19" y="1627"/>
                    </a:moveTo>
                    <a:lnTo>
                      <a:pt x="19" y="360"/>
                    </a:lnTo>
                    <a:lnTo>
                      <a:pt x="296" y="0"/>
                    </a:lnTo>
                    <a:lnTo>
                      <a:pt x="297" y="1358"/>
                    </a:lnTo>
                    <a:lnTo>
                      <a:pt x="0" y="1665"/>
                    </a:lnTo>
                  </a:path>
                </a:pathLst>
              </a:cu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2485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403648" y="188640"/>
            <a:ext cx="69127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 smtClean="0"/>
              <a:t>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«Як </a:t>
            </a:r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множать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японці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uk-U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Як множать Японці-Как умножают Японц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124744"/>
            <a:ext cx="710478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20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558</Words>
  <Application>Microsoft Office PowerPoint</Application>
  <PresentationFormat>Екран (4:3)</PresentationFormat>
  <Paragraphs>78</Paragraphs>
  <Slides>29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1" baseType="lpstr">
      <vt:lpstr>Тема Office</vt:lpstr>
      <vt:lpstr>Формула</vt:lpstr>
      <vt:lpstr>Презентація PowerPoint</vt:lpstr>
      <vt:lpstr>Презентація PowerPoint</vt:lpstr>
      <vt:lpstr>Презентація PowerPoint</vt:lpstr>
      <vt:lpstr>Презентація PowerPoint</vt:lpstr>
      <vt:lpstr>Тестові завдання</vt:lpstr>
      <vt:lpstr>Тестові завдання</vt:lpstr>
      <vt:lpstr>Тестові завдання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Windows User</cp:lastModifiedBy>
  <cp:revision>29</cp:revision>
  <dcterms:created xsi:type="dcterms:W3CDTF">2017-05-04T20:46:45Z</dcterms:created>
  <dcterms:modified xsi:type="dcterms:W3CDTF">2018-12-19T09:30:07Z</dcterms:modified>
</cp:coreProperties>
</file>