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2000"/>
            <a:lum/>
          </a:blip>
          <a:srcRect/>
          <a:stretch>
            <a:fillRect l="-41000" r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myapps.php?displayfolder=1231324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7772400" cy="4357718"/>
          </a:xfrm>
        </p:spPr>
        <p:txBody>
          <a:bodyPr>
            <a:normAutofit/>
          </a:bodyPr>
          <a:lstStyle/>
          <a:p>
            <a:r>
              <a:rPr lang="uk-UA" sz="7200" b="1" dirty="0" smtClean="0">
                <a:solidFill>
                  <a:srgbClr val="0070C0"/>
                </a:solidFill>
              </a:rPr>
              <a:t>Хрестові походи. </a:t>
            </a:r>
            <a:r>
              <a:rPr lang="uk-UA" sz="7200" b="1" dirty="0" smtClean="0">
                <a:solidFill>
                  <a:srgbClr val="0070C0"/>
                </a:solidFill>
              </a:rPr>
              <a:t>Духовно-рицарські </a:t>
            </a:r>
            <a:r>
              <a:rPr lang="uk-UA" sz="7200" b="1" dirty="0" smtClean="0">
                <a:solidFill>
                  <a:srgbClr val="0070C0"/>
                </a:solidFill>
              </a:rPr>
              <a:t>ордени.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5286388"/>
            <a:ext cx="355411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2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Петренко С.О.</a:t>
            </a:r>
          </a:p>
          <a:p>
            <a:pPr algn="r"/>
            <a:r>
              <a:rPr lang="ru-RU" sz="20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Вчитель</a:t>
            </a:r>
            <a:r>
              <a:rPr lang="ru-RU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uk-UA" sz="2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історії</a:t>
            </a:r>
          </a:p>
          <a:p>
            <a:pPr algn="r"/>
            <a:r>
              <a:rPr lang="uk-UA" sz="20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Шосткинська</a:t>
            </a:r>
            <a:r>
              <a:rPr lang="uk-UA" sz="2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ЗОШ №12</a:t>
            </a:r>
            <a:endParaRPr lang="ru-RU" sz="2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dirty="0" smtClean="0">
                <a:solidFill>
                  <a:srgbClr val="FF0000"/>
                </a:solidFill>
              </a:rPr>
              <a:t>Словникова робота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sz="4800" b="1" dirty="0" smtClean="0">
                <a:solidFill>
                  <a:srgbClr val="C00000"/>
                </a:solidFill>
              </a:rPr>
              <a:t>Паломництво</a:t>
            </a:r>
            <a:r>
              <a:rPr lang="uk-UA" sz="4800" dirty="0" smtClean="0"/>
              <a:t> – це мандрівка віруючих до місць, що відзначаються особливою святістю.</a:t>
            </a:r>
            <a:endParaRPr lang="ru-RU" sz="48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2. Хрестові походи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7"/>
            <a:ext cx="8229600" cy="15001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000" dirty="0" smtClean="0"/>
              <a:t>Група І. Перший хрестовий похід.</a:t>
            </a:r>
            <a:endParaRPr lang="ru-RU" sz="2000" dirty="0" smtClean="0"/>
          </a:p>
          <a:p>
            <a:pPr>
              <a:buNone/>
            </a:pPr>
            <a:r>
              <a:rPr lang="uk-UA" sz="2000" dirty="0" smtClean="0"/>
              <a:t>Група ІІ. Другий хрестовий похід.</a:t>
            </a:r>
            <a:endParaRPr lang="ru-RU" sz="2000" dirty="0" smtClean="0"/>
          </a:p>
          <a:p>
            <a:pPr>
              <a:buNone/>
            </a:pPr>
            <a:r>
              <a:rPr lang="uk-UA" sz="2000" dirty="0" smtClean="0"/>
              <a:t>Група ІІІ. Третій хрестовий похід.</a:t>
            </a:r>
            <a:endParaRPr lang="ru-RU" sz="2000" dirty="0" smtClean="0"/>
          </a:p>
          <a:p>
            <a:pPr>
              <a:buNone/>
            </a:pPr>
            <a:r>
              <a:rPr lang="uk-UA" sz="2000" dirty="0" smtClean="0"/>
              <a:t>Група </a:t>
            </a:r>
            <a:r>
              <a:rPr lang="en-US" sz="2000" dirty="0" smtClean="0"/>
              <a:t>IV</a:t>
            </a:r>
            <a:r>
              <a:rPr lang="uk-UA" sz="2000" dirty="0" smtClean="0"/>
              <a:t>. Четвертий хрестовий похід.</a:t>
            </a:r>
            <a:endParaRPr lang="ru-RU" sz="2000" dirty="0" smtClean="0"/>
          </a:p>
          <a:p>
            <a:pPr>
              <a:buNone/>
            </a:pP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357290" y="3000372"/>
          <a:ext cx="6096000" cy="3189732"/>
        </p:xfrm>
        <a:graphic>
          <a:graphicData uri="http://schemas.openxmlformats.org/drawingml/2006/table">
            <a:tbl>
              <a:tblPr/>
              <a:tblGrid>
                <a:gridCol w="1010324"/>
                <a:gridCol w="1010324"/>
                <a:gridCol w="1339531"/>
                <a:gridCol w="2735821"/>
              </a:tblGrid>
              <a:tr h="219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1" dirty="0">
                          <a:latin typeface="Times New Roman"/>
                          <a:ea typeface="Times New Roman"/>
                          <a:cs typeface="Times New Roman"/>
                        </a:rPr>
                        <a:t>Назва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latin typeface="Times New Roman"/>
                          <a:ea typeface="Times New Roman"/>
                          <a:cs typeface="Times New Roman"/>
                        </a:rPr>
                        <a:t>Дата походу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1" dirty="0">
                          <a:latin typeface="Times New Roman"/>
                          <a:ea typeface="Times New Roman"/>
                          <a:cs typeface="Times New Roman"/>
                        </a:rPr>
                        <a:t>Учасники</a:t>
                      </a: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 b="1">
                          <a:latin typeface="Times New Roman"/>
                          <a:ea typeface="Times New Roman"/>
                          <a:cs typeface="Times New Roman"/>
                        </a:rPr>
                        <a:t>Результат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Перший хрестовий похід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Другий хрестовий похід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Третій хрестовий похід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9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300">
                          <a:latin typeface="Times New Roman"/>
                          <a:ea typeface="Times New Roman"/>
                          <a:cs typeface="Times New Roman"/>
                        </a:rPr>
                        <a:t>Четвертий хрестовий похід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1301" marR="613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7772400" cy="642942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Хрестові походи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2" y="714356"/>
          <a:ext cx="8572559" cy="5951183"/>
        </p:xfrm>
        <a:graphic>
          <a:graphicData uri="http://schemas.openxmlformats.org/drawingml/2006/table">
            <a:tbl>
              <a:tblPr/>
              <a:tblGrid>
                <a:gridCol w="1420778"/>
                <a:gridCol w="1420778"/>
                <a:gridCol w="1883728"/>
                <a:gridCol w="3847275"/>
              </a:tblGrid>
              <a:tr h="4139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latin typeface="Times New Roman"/>
                          <a:ea typeface="Times New Roman"/>
                          <a:cs typeface="Times New Roman"/>
                        </a:rPr>
                        <a:t>Назва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latin typeface="Times New Roman"/>
                          <a:ea typeface="Times New Roman"/>
                          <a:cs typeface="Times New Roman"/>
                        </a:rPr>
                        <a:t>Дата походу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latin typeface="Times New Roman"/>
                          <a:ea typeface="Times New Roman"/>
                          <a:cs typeface="Times New Roman"/>
                        </a:rPr>
                        <a:t>Учасники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b="1">
                          <a:latin typeface="Times New Roman"/>
                          <a:ea typeface="Times New Roman"/>
                          <a:cs typeface="Times New Roman"/>
                        </a:rPr>
                        <a:t>Результат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74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Перший хрестовий похід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1096-1099 рр.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Рицарі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1097 р. – хрестоносці захопили Нікею, шлях на Схід відкрито.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Захоплення Антіохії.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1099 р. – хрестоносці захопили Єрусалим.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44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Другий хрестовий похід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1147 – 1149 рр.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Рицарі (</a:t>
                      </a:r>
                      <a:r>
                        <a:rPr lang="uk-UA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німці+французи</a:t>
                      </a: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Місто Дамаск витримало облогу хрестоносців.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Похід невдалий.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8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Третій хрестовий похід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1189 – 1192 рр.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Англія+</a:t>
                      </a: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uk-UA" sz="1600" dirty="0" err="1">
                          <a:latin typeface="Times New Roman"/>
                          <a:ea typeface="Times New Roman"/>
                          <a:cs typeface="Times New Roman"/>
                        </a:rPr>
                        <a:t>Франція+</a:t>
                      </a: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 Німеччина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Суперечки між європейськими володарями, церква втратила авторитет та вплив.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1191 р. – англійці та французи захопили фортецю Акра в Сирії.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1192 р. – гарантування християнським паломникам відвідувати святі міста – Єрусалим, </a:t>
                      </a:r>
                      <a:r>
                        <a:rPr lang="uk-UA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Назарет</a:t>
                      </a: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, Віфлеєм.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59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Четвертий хрестовий похід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1202 – 1204 рр.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latin typeface="Times New Roman"/>
                          <a:ea typeface="Times New Roman"/>
                          <a:cs typeface="Times New Roman"/>
                        </a:rPr>
                        <a:t>Хрестоносці + Венеція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1202 р. – хрестоносці захопили і пограбували </a:t>
                      </a:r>
                      <a:r>
                        <a:rPr lang="uk-UA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Задар</a:t>
                      </a: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latin typeface="Times New Roman"/>
                          <a:ea typeface="Times New Roman"/>
                          <a:cs typeface="Times New Roman"/>
                        </a:rPr>
                        <a:t>1203 - 1204 р. – облога та завоювання Константинополя.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4091" marR="540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3. Духовно-рицарські ордени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uk-UA" dirty="0" smtClean="0">
                <a:solidFill>
                  <a:srgbClr val="C00000"/>
                </a:solidFill>
              </a:rPr>
              <a:t>Словникова робота</a:t>
            </a:r>
            <a:r>
              <a:rPr lang="uk-UA" dirty="0" smtClean="0"/>
              <a:t>.</a:t>
            </a:r>
          </a:p>
          <a:p>
            <a:pPr>
              <a:buNone/>
            </a:pPr>
            <a:r>
              <a:rPr lang="uk-UA" sz="4000" b="1" dirty="0" smtClean="0"/>
              <a:t>Духовно-рицарські ордени – це </a:t>
            </a:r>
            <a:r>
              <a:rPr lang="uk-UA" sz="4000" dirty="0" smtClean="0"/>
              <a:t>об’єднання рицарів, головною справою яких була боротьба проти ворогів християнської віри</a:t>
            </a:r>
            <a:r>
              <a:rPr lang="uk-UA" sz="4000" b="1" dirty="0" smtClean="0"/>
              <a:t> </a:t>
            </a:r>
            <a:r>
              <a:rPr lang="uk-UA" b="1" dirty="0" smtClean="0"/>
              <a:t>.</a:t>
            </a:r>
          </a:p>
          <a:p>
            <a:r>
              <a:rPr lang="ru-RU" b="1" dirty="0" err="1" smtClean="0"/>
              <a:t>Єресь</a:t>
            </a:r>
            <a:r>
              <a:rPr lang="ru-RU" dirty="0" smtClean="0"/>
              <a:t> - </a:t>
            </a:r>
            <a:r>
              <a:rPr lang="ru-RU" dirty="0" err="1" smtClean="0"/>
              <a:t>релігійне</a:t>
            </a:r>
            <a:r>
              <a:rPr lang="ru-RU" dirty="0" smtClean="0"/>
              <a:t> </a:t>
            </a:r>
            <a:r>
              <a:rPr lang="ru-RU" dirty="0" err="1" smtClean="0"/>
              <a:t>вчення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заперечує</a:t>
            </a:r>
            <a:r>
              <a:rPr lang="ru-RU" dirty="0" smtClean="0"/>
              <a:t> </a:t>
            </a:r>
            <a:r>
              <a:rPr lang="ru-RU" dirty="0" err="1" smtClean="0"/>
              <a:t>основні</a:t>
            </a:r>
            <a:r>
              <a:rPr lang="ru-RU" dirty="0" smtClean="0"/>
              <a:t> </a:t>
            </a:r>
            <a:r>
              <a:rPr lang="ru-RU" dirty="0" err="1" smtClean="0"/>
              <a:t>положення</a:t>
            </a:r>
            <a:r>
              <a:rPr lang="ru-RU" dirty="0" smtClean="0"/>
              <a:t> церкви та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організаційні</a:t>
            </a:r>
            <a:r>
              <a:rPr lang="ru-RU" dirty="0" smtClean="0"/>
              <a:t> </a:t>
            </a:r>
            <a:r>
              <a:rPr lang="ru-RU" dirty="0" err="1" smtClean="0"/>
              <a:t>форми</a:t>
            </a:r>
            <a:r>
              <a:rPr lang="ru-RU" dirty="0" smtClean="0"/>
              <a:t>.</a:t>
            </a:r>
          </a:p>
          <a:p>
            <a:r>
              <a:rPr lang="ru-RU" b="1" dirty="0" err="1" smtClean="0"/>
              <a:t>Єретик</a:t>
            </a:r>
            <a:r>
              <a:rPr lang="ru-RU" b="1" dirty="0" smtClean="0"/>
              <a:t> -</a:t>
            </a:r>
            <a:r>
              <a:rPr lang="ru-RU" dirty="0" smtClean="0"/>
              <a:t> </a:t>
            </a:r>
            <a:r>
              <a:rPr lang="ru-RU" dirty="0" err="1" smtClean="0"/>
              <a:t>послідовник</a:t>
            </a:r>
            <a:r>
              <a:rPr lang="ru-RU" dirty="0" smtClean="0"/>
              <a:t> </a:t>
            </a:r>
            <a:r>
              <a:rPr lang="ru-RU" dirty="0" err="1" smtClean="0"/>
              <a:t>єресі</a:t>
            </a:r>
            <a:r>
              <a:rPr lang="ru-RU" dirty="0" smtClean="0"/>
              <a:t>.</a:t>
            </a:r>
          </a:p>
          <a:p>
            <a:r>
              <a:rPr lang="ru-RU" b="1" dirty="0" err="1" smtClean="0"/>
              <a:t>Інквізиція</a:t>
            </a:r>
            <a:r>
              <a:rPr lang="ru-RU" dirty="0" smtClean="0"/>
              <a:t> - </a:t>
            </a:r>
            <a:r>
              <a:rPr lang="ru-RU" dirty="0" err="1" smtClean="0"/>
              <a:t>церковний</a:t>
            </a:r>
            <a:r>
              <a:rPr lang="ru-RU" dirty="0" smtClean="0"/>
              <a:t> суд у справах </a:t>
            </a:r>
            <a:r>
              <a:rPr lang="ru-RU" dirty="0" err="1" smtClean="0"/>
              <a:t>єретиків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Аутодафе -</a:t>
            </a:r>
            <a:r>
              <a:rPr lang="ru-RU" dirty="0" smtClean="0"/>
              <a:t> </a:t>
            </a:r>
            <a:r>
              <a:rPr lang="ru-RU" dirty="0" err="1" smtClean="0"/>
              <a:t>спалення</a:t>
            </a:r>
            <a:r>
              <a:rPr lang="ru-RU" dirty="0" smtClean="0"/>
              <a:t> </a:t>
            </a:r>
            <a:r>
              <a:rPr lang="ru-RU" dirty="0" err="1" smtClean="0"/>
              <a:t>єретика</a:t>
            </a:r>
            <a:r>
              <a:rPr lang="ru-RU" dirty="0" smtClean="0"/>
              <a:t> на </a:t>
            </a:r>
            <a:r>
              <a:rPr lang="ru-RU" dirty="0" err="1" smtClean="0"/>
              <a:t>вогнищі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C00000"/>
                </a:solidFill>
              </a:rPr>
              <a:t>Рицарські ордени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uk-UA" b="1" dirty="0" err="1" smtClean="0">
                <a:solidFill>
                  <a:srgbClr val="996633"/>
                </a:solidFill>
              </a:rPr>
              <a:t>Госпітальєри</a:t>
            </a:r>
            <a:endParaRPr lang="uk-UA" b="1" dirty="0" smtClean="0">
              <a:solidFill>
                <a:srgbClr val="996633"/>
              </a:solidFill>
            </a:endParaRPr>
          </a:p>
          <a:p>
            <a:pPr>
              <a:buNone/>
            </a:pPr>
            <a:r>
              <a:rPr lang="ru-RU" dirty="0" err="1" smtClean="0"/>
              <a:t>виник</a:t>
            </a:r>
            <a:r>
              <a:rPr lang="ru-RU" dirty="0" smtClean="0"/>
              <a:t> у 1113 р.</a:t>
            </a:r>
            <a:endParaRPr lang="uk-UA" b="1" dirty="0" smtClean="0">
              <a:solidFill>
                <a:srgbClr val="996633"/>
              </a:solidFill>
            </a:endParaRPr>
          </a:p>
          <a:p>
            <a:pPr>
              <a:buNone/>
            </a:pPr>
            <a:endParaRPr lang="uk-UA" b="1" dirty="0" smtClean="0">
              <a:solidFill>
                <a:srgbClr val="996633"/>
              </a:solidFill>
            </a:endParaRPr>
          </a:p>
          <a:p>
            <a:r>
              <a:rPr lang="uk-UA" b="1" dirty="0" smtClean="0">
                <a:solidFill>
                  <a:srgbClr val="996633"/>
                </a:solidFill>
              </a:rPr>
              <a:t>Храмовники (тамплієри)</a:t>
            </a:r>
          </a:p>
          <a:p>
            <a:pPr>
              <a:buNone/>
            </a:pPr>
            <a:r>
              <a:rPr lang="ru-RU" dirty="0" err="1" smtClean="0"/>
              <a:t>виник</a:t>
            </a:r>
            <a:r>
              <a:rPr lang="ru-RU" dirty="0" smtClean="0"/>
              <a:t> у 1118 р.</a:t>
            </a:r>
            <a:endParaRPr lang="uk-UA" b="1" dirty="0" smtClean="0">
              <a:solidFill>
                <a:srgbClr val="996633"/>
              </a:solidFill>
            </a:endParaRPr>
          </a:p>
          <a:p>
            <a:endParaRPr lang="uk-UA" b="1" dirty="0" smtClean="0">
              <a:solidFill>
                <a:srgbClr val="996633"/>
              </a:solidFill>
            </a:endParaRPr>
          </a:p>
          <a:p>
            <a:r>
              <a:rPr lang="uk-UA" b="1" dirty="0" smtClean="0">
                <a:solidFill>
                  <a:srgbClr val="996633"/>
                </a:solidFill>
              </a:rPr>
              <a:t>Тевтони  (присвячений Діві Марії) </a:t>
            </a:r>
          </a:p>
          <a:p>
            <a:pPr>
              <a:buNone/>
            </a:pPr>
            <a:r>
              <a:rPr lang="ru-RU" dirty="0" err="1" smtClean="0"/>
              <a:t>виник</a:t>
            </a:r>
            <a:r>
              <a:rPr lang="ru-RU" dirty="0" smtClean="0"/>
              <a:t> у 1190 р.</a:t>
            </a:r>
            <a:endParaRPr lang="ru-RU" dirty="0"/>
          </a:p>
        </p:txBody>
      </p:sp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306" y="1285860"/>
            <a:ext cx="1820586" cy="2071702"/>
          </a:xfrm>
          <a:prstGeom prst="rect">
            <a:avLst/>
          </a:prstGeom>
        </p:spPr>
      </p:pic>
      <p:pic>
        <p:nvPicPr>
          <p:cNvPr id="5" name="Рисунок 4" descr="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1857364"/>
            <a:ext cx="2039790" cy="2714620"/>
          </a:xfrm>
          <a:prstGeom prst="rect">
            <a:avLst/>
          </a:prstGeom>
        </p:spPr>
      </p:pic>
      <p:pic>
        <p:nvPicPr>
          <p:cNvPr id="6" name="Рисунок 5" descr="1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6644" y="4214818"/>
            <a:ext cx="1708820" cy="2333631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Наслідки хрестових походів</a:t>
            </a:r>
            <a:endParaRPr lang="ru-RU" dirty="0"/>
          </a:p>
        </p:txBody>
      </p:sp>
      <p:pic>
        <p:nvPicPr>
          <p:cNvPr id="4" name="Picture 5" descr="Копия Копия Изображение 0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071678"/>
            <a:ext cx="7858180" cy="340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Закріплення вивченого матеріалу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sz="4800" dirty="0" err="1" smtClean="0">
                <a:solidFill>
                  <a:srgbClr val="C00000"/>
                </a:solidFill>
              </a:rPr>
              <a:t>Еврестична</a:t>
            </a:r>
            <a:r>
              <a:rPr lang="uk-UA" sz="4800" dirty="0" smtClean="0">
                <a:solidFill>
                  <a:srgbClr val="C00000"/>
                </a:solidFill>
              </a:rPr>
              <a:t> бесіда:</a:t>
            </a:r>
          </a:p>
          <a:p>
            <a:pPr>
              <a:buNone/>
            </a:pPr>
            <a:r>
              <a:rPr lang="uk-UA" sz="4800" dirty="0" smtClean="0"/>
              <a:t> Якими були причини та основні наслідки хрестових походів?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4800" b="1" dirty="0" smtClean="0">
                <a:solidFill>
                  <a:srgbClr val="C00000"/>
                </a:solidFill>
              </a:rPr>
              <a:t>Домашнє завдання: </a:t>
            </a:r>
          </a:p>
          <a:p>
            <a:pPr>
              <a:buNone/>
            </a:pPr>
            <a:r>
              <a:rPr lang="uk-UA" sz="4800" b="1" dirty="0" smtClean="0"/>
              <a:t>опрацювати</a:t>
            </a:r>
            <a:r>
              <a:rPr lang="uk-UA" sz="4800" dirty="0" smtClean="0"/>
              <a:t> § 11, запитання ст.. 89, </a:t>
            </a:r>
          </a:p>
          <a:p>
            <a:pPr>
              <a:buNone/>
            </a:pPr>
            <a:r>
              <a:rPr lang="uk-UA" sz="4800" b="1" dirty="0" smtClean="0"/>
              <a:t>творче завдання</a:t>
            </a:r>
            <a:r>
              <a:rPr lang="uk-UA" sz="4800" dirty="0" smtClean="0"/>
              <a:t>: скласти кросворд  за темою (не менше 15 слів)</a:t>
            </a:r>
            <a:endParaRPr lang="ru-RU" sz="48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14348" y="357166"/>
            <a:ext cx="7715304" cy="5281634"/>
          </a:xfrm>
        </p:spPr>
        <p:txBody>
          <a:bodyPr>
            <a:normAutofit lnSpcReduction="10000"/>
          </a:bodyPr>
          <a:lstStyle/>
          <a:p>
            <a:r>
              <a:rPr lang="uk-UA" b="1" dirty="0" smtClean="0">
                <a:solidFill>
                  <a:schemeClr val="tx1"/>
                </a:solidFill>
              </a:rPr>
              <a:t>Актуалізація опорних знань.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uk-UA" b="1" dirty="0" smtClean="0">
                <a:solidFill>
                  <a:schemeClr val="tx1"/>
                </a:solidFill>
              </a:rPr>
              <a:t>Перевірка домашнього завдання.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uk-UA" b="1" dirty="0" smtClean="0">
                <a:solidFill>
                  <a:schemeClr val="tx1"/>
                </a:solidFill>
              </a:rPr>
              <a:t>Вправа 1.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chemeClr val="tx1"/>
                </a:solidFill>
              </a:rPr>
              <a:t>Виконання завдання «логічна пара» в додатку </a:t>
            </a:r>
            <a:r>
              <a:rPr lang="uk-UA" b="1" dirty="0" err="1" smtClean="0">
                <a:solidFill>
                  <a:srgbClr val="C00000"/>
                </a:solidFill>
              </a:rPr>
              <a:t>learningapps</a:t>
            </a:r>
            <a:r>
              <a:rPr lang="uk-UA" dirty="0" smtClean="0">
                <a:solidFill>
                  <a:schemeClr val="tx1"/>
                </a:solidFill>
              </a:rPr>
              <a:t>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uk-UA" dirty="0" smtClean="0">
                <a:solidFill>
                  <a:srgbClr val="7030A0"/>
                </a:solidFill>
              </a:rPr>
              <a:t>«Північна Європа в </a:t>
            </a:r>
            <a:r>
              <a:rPr lang="en-US" dirty="0" smtClean="0">
                <a:solidFill>
                  <a:srgbClr val="7030A0"/>
                </a:solidFill>
              </a:rPr>
              <a:t>VIII</a:t>
            </a:r>
            <a:r>
              <a:rPr lang="uk-UA" dirty="0" smtClean="0">
                <a:solidFill>
                  <a:srgbClr val="7030A0"/>
                </a:solidFill>
              </a:rPr>
              <a:t>-</a:t>
            </a:r>
            <a:r>
              <a:rPr lang="en-US" dirty="0" smtClean="0">
                <a:solidFill>
                  <a:srgbClr val="7030A0"/>
                </a:solidFill>
              </a:rPr>
              <a:t>XI</a:t>
            </a:r>
            <a:r>
              <a:rPr lang="uk-UA" dirty="0" smtClean="0">
                <a:solidFill>
                  <a:srgbClr val="7030A0"/>
                </a:solidFill>
              </a:rPr>
              <a:t> ст. Основні поняття»</a:t>
            </a:r>
            <a:endParaRPr lang="ru-RU" dirty="0" smtClean="0">
              <a:solidFill>
                <a:srgbClr val="7030A0"/>
              </a:solidFill>
            </a:endParaRPr>
          </a:p>
          <a:p>
            <a:r>
              <a:rPr lang="uk-UA" dirty="0" smtClean="0">
                <a:solidFill>
                  <a:schemeClr val="tx1"/>
                </a:solidFill>
              </a:rPr>
              <a:t>Посилання: </a:t>
            </a:r>
            <a:r>
              <a:rPr lang="uk-UA" u="sng" dirty="0" smtClean="0">
                <a:hlinkClick r:id="rId2"/>
              </a:rPr>
              <a:t>https://learningapps.org/myapps.php?displayfolder=1231324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 algn="ctr">
              <a:buNone/>
            </a:pPr>
            <a:r>
              <a:rPr lang="uk-UA" b="1" dirty="0" smtClean="0"/>
              <a:t>Вправа 2</a:t>
            </a:r>
            <a:r>
              <a:rPr lang="en-US" b="1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uk-UA" b="1" dirty="0" smtClean="0"/>
              <a:t>Бесіда за запитаннями + робота з картою</a:t>
            </a:r>
            <a:r>
              <a:rPr lang="uk-UA" dirty="0" smtClean="0"/>
              <a:t>:</a:t>
            </a:r>
            <a:endParaRPr lang="en-US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48" y="2071678"/>
            <a:ext cx="742955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uk-UA" sz="2000" dirty="0" smtClean="0"/>
              <a:t>Які держави найбільше постраждали від походів вікінгів?</a:t>
            </a:r>
          </a:p>
          <a:p>
            <a:pPr marL="342900" indent="-342900" algn="ctr"/>
            <a:r>
              <a:rPr lang="uk-UA" sz="2000" dirty="0" smtClean="0"/>
              <a:t>Покажіть їх на карті.</a:t>
            </a:r>
            <a:endParaRPr lang="ru-RU" sz="2000" dirty="0"/>
          </a:p>
        </p:txBody>
      </p:sp>
      <p:pic>
        <p:nvPicPr>
          <p:cNvPr id="5" name="Рисунок 4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56379"/>
            <a:ext cx="8470953" cy="6415869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57158" y="142852"/>
            <a:ext cx="7143800" cy="16430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2</a:t>
            </a:r>
            <a:r>
              <a:rPr lang="uk-UA" sz="2000" dirty="0" smtClean="0"/>
              <a:t>. Яка скандинавська країна виникла першою? Коли це сталось? Хто став першим правителем? </a:t>
            </a:r>
            <a:r>
              <a:rPr lang="uk-UA" dirty="0" smtClean="0"/>
              <a:t>Покажіть цю країну на карті.</a:t>
            </a:r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214554"/>
            <a:ext cx="3214692" cy="4286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1.png"/>
          <p:cNvPicPr>
            <a:picLocks noChangeAspect="1"/>
          </p:cNvPicPr>
          <p:nvPr/>
        </p:nvPicPr>
        <p:blipFill>
          <a:blip r:embed="rId3"/>
          <a:srcRect l="40047" t="9837" r="15250" b="15156"/>
          <a:stretch>
            <a:fillRect/>
          </a:stretch>
        </p:blipFill>
        <p:spPr>
          <a:xfrm>
            <a:off x="4357686" y="1214422"/>
            <a:ext cx="4357718" cy="5537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85786" y="428604"/>
            <a:ext cx="7286676" cy="14287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/>
              <a:t>3. Що таке саги? Які саги вам відомі?</a:t>
            </a:r>
            <a:endParaRPr lang="ru-RU" sz="2800" dirty="0"/>
          </a:p>
        </p:txBody>
      </p:sp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143116"/>
            <a:ext cx="2661311" cy="3673482"/>
          </a:xfrm>
          <a:prstGeom prst="rect">
            <a:avLst/>
          </a:prstGeom>
        </p:spPr>
      </p:pic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2143116"/>
            <a:ext cx="3175000" cy="4445000"/>
          </a:xfrm>
          <a:prstGeom prst="rect">
            <a:avLst/>
          </a:prstGeom>
        </p:spPr>
      </p:pic>
      <p:pic>
        <p:nvPicPr>
          <p:cNvPr id="7" name="Рисунок 6" descr="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12" y="2285992"/>
            <a:ext cx="2643190" cy="3979469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14414" y="214290"/>
            <a:ext cx="678661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/>
              <a:t>4. Яких богів найбільш шанували вікінги? </a:t>
            </a:r>
            <a:endParaRPr lang="ru-RU" sz="2800" dirty="0"/>
          </a:p>
        </p:txBody>
      </p:sp>
      <p:pic>
        <p:nvPicPr>
          <p:cNvPr id="9" name="Рисунок 8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357298"/>
            <a:ext cx="3000380" cy="4500570"/>
          </a:xfrm>
          <a:prstGeom prst="rect">
            <a:avLst/>
          </a:prstGeom>
        </p:spPr>
      </p:pic>
      <p:pic>
        <p:nvPicPr>
          <p:cNvPr id="11" name="Рисунок 10" descr="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1142984"/>
            <a:ext cx="2357454" cy="3486235"/>
          </a:xfrm>
          <a:prstGeom prst="rect">
            <a:avLst/>
          </a:prstGeom>
        </p:spPr>
      </p:pic>
      <p:pic>
        <p:nvPicPr>
          <p:cNvPr id="12" name="Рисунок 11" descr="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1142984"/>
            <a:ext cx="2095500" cy="3724275"/>
          </a:xfrm>
          <a:prstGeom prst="rect">
            <a:avLst/>
          </a:prstGeom>
        </p:spPr>
      </p:pic>
      <p:pic>
        <p:nvPicPr>
          <p:cNvPr id="13" name="Рисунок 12" descr="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3000372"/>
            <a:ext cx="2386014" cy="3652276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29190" y="7143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2976" y="357166"/>
            <a:ext cx="7429552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5. Коли була укладена </a:t>
            </a:r>
            <a:r>
              <a:rPr lang="uk-UA" dirty="0" err="1" smtClean="0"/>
              <a:t>Кальмарська</a:t>
            </a:r>
            <a:r>
              <a:rPr lang="uk-UA" dirty="0" smtClean="0"/>
              <a:t> унія? (1397 р.) Покажіть на карті країни, що її уклали? (Данія, Норвегія, Швеція)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00628" y="9286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1" name="Рисунок 10" descr="1.png"/>
          <p:cNvPicPr>
            <a:picLocks noChangeAspect="1"/>
          </p:cNvPicPr>
          <p:nvPr/>
        </p:nvPicPr>
        <p:blipFill>
          <a:blip r:embed="rId2"/>
          <a:srcRect l="38723" t="8702" r="6076" b="18415"/>
          <a:stretch>
            <a:fillRect/>
          </a:stretch>
        </p:blipFill>
        <p:spPr>
          <a:xfrm>
            <a:off x="1142976" y="142828"/>
            <a:ext cx="6715172" cy="6715172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uk-UA" dirty="0" smtClean="0">
                <a:solidFill>
                  <a:srgbClr val="FF0000"/>
                </a:solidFill>
              </a:rPr>
              <a:t>Словникова робота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sz="4800" b="1" dirty="0" smtClean="0"/>
              <a:t>Хрестові походи</a:t>
            </a:r>
            <a:r>
              <a:rPr lang="uk-UA" sz="4800" dirty="0" smtClean="0"/>
              <a:t> – це військові експедиції, які організовував західний християнський світ проти мусульман.</a:t>
            </a:r>
            <a:endParaRPr lang="ru-RU" sz="4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uk-UA" dirty="0" smtClean="0"/>
              <a:t>1. Причини хрестових походів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642910" y="785794"/>
            <a:ext cx="7858180" cy="1428760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1. Прагнення Європейських країн розширити свій вплив на Сході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785786" y="2857496"/>
            <a:ext cx="7858180" cy="1643074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3. Звільнення християнської святині – Гроба Господнього з мусульманського полону.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642910" y="5429264"/>
            <a:ext cx="7929618" cy="1428736"/>
          </a:xfrm>
          <a:prstGeom prst="rightArrow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5. Природні катаклізми.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" name="Стрелка влево 7"/>
          <p:cNvSpPr/>
          <p:nvPr/>
        </p:nvSpPr>
        <p:spPr>
          <a:xfrm>
            <a:off x="357158" y="1857364"/>
            <a:ext cx="7429552" cy="1500198"/>
          </a:xfrm>
          <a:prstGeom prst="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2. Прагнення церкви збагатитись та впливати на контролювати політичну ситуацію.</a:t>
            </a:r>
            <a:endParaRPr lang="ru-RU" dirty="0"/>
          </a:p>
        </p:txBody>
      </p:sp>
      <p:sp>
        <p:nvSpPr>
          <p:cNvPr id="9" name="Стрелка влево 8"/>
          <p:cNvSpPr/>
          <p:nvPr/>
        </p:nvSpPr>
        <p:spPr>
          <a:xfrm>
            <a:off x="214282" y="4071942"/>
            <a:ext cx="8001056" cy="1785950"/>
          </a:xfrm>
          <a:prstGeom prst="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4. Рицарі, що залишились без землі, влаштовували криваві війни за багатства.</a:t>
            </a:r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528</Words>
  <PresentationFormat>Экран (4:3)</PresentationFormat>
  <Paragraphs>92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Хрестові походи. Духовно-рицарські ордени. </vt:lpstr>
      <vt:lpstr>Слайд 2</vt:lpstr>
      <vt:lpstr>Слайд 3</vt:lpstr>
      <vt:lpstr>Слайд 4</vt:lpstr>
      <vt:lpstr>Слайд 5</vt:lpstr>
      <vt:lpstr>Слайд 6</vt:lpstr>
      <vt:lpstr>Слайд 7</vt:lpstr>
      <vt:lpstr>Словникова робота</vt:lpstr>
      <vt:lpstr>1. Причини хрестових походів</vt:lpstr>
      <vt:lpstr>Словникова робота</vt:lpstr>
      <vt:lpstr>2. Хрестові походи</vt:lpstr>
      <vt:lpstr>Хрестові походи</vt:lpstr>
      <vt:lpstr>3. Духовно-рицарські ордени</vt:lpstr>
      <vt:lpstr>Рицарські ордени</vt:lpstr>
      <vt:lpstr>Наслідки хрестових походів</vt:lpstr>
      <vt:lpstr>Закріплення вивченого матеріалу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Хрестові походи. Держави хрестоносців. Духовно-рицарські ордени. </dc:title>
  <dc:creator>Светик</dc:creator>
  <cp:lastModifiedBy>Светик</cp:lastModifiedBy>
  <cp:revision>33</cp:revision>
  <dcterms:created xsi:type="dcterms:W3CDTF">2018-12-06T18:08:05Z</dcterms:created>
  <dcterms:modified xsi:type="dcterms:W3CDTF">2018-12-06T21:26:35Z</dcterms:modified>
</cp:coreProperties>
</file>