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hag.com.ua/tehnicheskie-trebovaniya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05200"/>
            <a:ext cx="8458200" cy="17526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uk-UA" b="1" dirty="0" smtClean="0">
              <a:ln w="50800"/>
              <a:solidFill>
                <a:srgbClr val="002060"/>
              </a:solidFill>
            </a:endParaRPr>
          </a:p>
          <a:p>
            <a:pPr algn="ctr"/>
            <a:r>
              <a:rPr lang="uk-UA" b="1" dirty="0" smtClean="0">
                <a:ln w="50800"/>
                <a:solidFill>
                  <a:srgbClr val="002060"/>
                </a:solidFill>
              </a:rPr>
              <a:t>Учитель історії України</a:t>
            </a:r>
          </a:p>
          <a:p>
            <a:pPr algn="ctr"/>
            <a:r>
              <a:rPr lang="uk-UA" b="1" dirty="0" err="1" smtClean="0">
                <a:ln w="50800"/>
                <a:solidFill>
                  <a:srgbClr val="002060"/>
                </a:solidFill>
              </a:rPr>
              <a:t>КЗ</a:t>
            </a:r>
            <a:r>
              <a:rPr lang="uk-UA" b="1" dirty="0" smtClean="0">
                <a:ln w="50800"/>
                <a:solidFill>
                  <a:srgbClr val="002060"/>
                </a:solidFill>
              </a:rPr>
              <a:t>  “ Спеціальна загальноосвітня школа-інтернат </a:t>
            </a:r>
          </a:p>
          <a:p>
            <a:pPr algn="ctr"/>
            <a:r>
              <a:rPr lang="uk-UA" b="1" dirty="0" smtClean="0">
                <a:ln w="50800"/>
                <a:solidFill>
                  <a:srgbClr val="002060"/>
                </a:solidFill>
              </a:rPr>
              <a:t>І-ІІ ступенів № 55 Харківської обласної ради ”</a:t>
            </a:r>
          </a:p>
          <a:p>
            <a:pPr algn="ctr"/>
            <a:r>
              <a:rPr lang="uk-UA" b="1" dirty="0" err="1" smtClean="0">
                <a:ln w="50800"/>
                <a:solidFill>
                  <a:srgbClr val="002060"/>
                </a:solidFill>
              </a:rPr>
              <a:t>Сігнаєвська</a:t>
            </a:r>
            <a:r>
              <a:rPr lang="uk-UA" b="1" dirty="0" smtClean="0">
                <a:ln w="50800"/>
                <a:solidFill>
                  <a:srgbClr val="002060"/>
                </a:solidFill>
              </a:rPr>
              <a:t> Серафима </a:t>
            </a:r>
            <a:r>
              <a:rPr lang="uk-UA" b="1" dirty="0" err="1" smtClean="0">
                <a:ln w="50800"/>
                <a:solidFill>
                  <a:srgbClr val="002060"/>
                </a:solidFill>
              </a:rPr>
              <a:t>Пантеліївна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1523999"/>
          </a:xfrm>
          <a:ln>
            <a:solidFill>
              <a:srgbClr val="C00000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4000" b="1" i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Гетьман</a:t>
            </a:r>
            <a:r>
              <a:rPr lang="uk-UA" sz="4000" b="1" i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Петро Дорошенко. </a:t>
            </a:r>
            <a:r>
              <a:rPr lang="ru-RU" sz="40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4000" b="1" i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Боротьба за об</a:t>
            </a:r>
            <a:r>
              <a:rPr lang="ru-RU" sz="4000" b="1" i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z="4000" b="1" i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єднання України</a:t>
            </a:r>
            <a:endParaRPr lang="ru-RU" sz="4000" b="1" cap="none" spc="50" dirty="0">
              <a:ln w="1143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13716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гетьман</a:t>
            </a:r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 Петро </a:t>
            </a:r>
            <a:r>
              <a:rPr lang="ru-RU" sz="4400" b="1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Дорофійович</a:t>
            </a:r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 Дорошенко </a:t>
            </a:r>
            <a:endParaRPr lang="ru-RU" sz="44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026" name="Picture 2" descr="C:\Users\Digor\Desktop\pd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3820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914400"/>
          </a:xfrm>
        </p:spPr>
        <p:txBody>
          <a:bodyPr>
            <a:noAutofit/>
          </a:bodyPr>
          <a:lstStyle/>
          <a:p>
            <a:pPr algn="ctr"/>
            <a:r>
              <a:rPr lang="uk-UA" sz="4400" b="1" i="1" dirty="0" smtClean="0"/>
              <a:t/>
            </a:r>
            <a:br>
              <a:rPr lang="uk-UA" sz="4400" b="1" i="1" dirty="0" smtClean="0"/>
            </a:br>
            <a:r>
              <a:rPr lang="uk-UA" sz="4400" b="1" i="1" dirty="0" smtClean="0">
                <a:solidFill>
                  <a:srgbClr val="002060"/>
                </a:solidFill>
              </a:rPr>
              <a:t>Проблемне питання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10600" cy="4525963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buNone/>
            </a:pPr>
            <a:r>
              <a:rPr lang="ru-RU" sz="4000" dirty="0" smtClean="0"/>
              <a:t> </a:t>
            </a:r>
          </a:p>
          <a:p>
            <a:pPr algn="ctr">
              <a:buNone/>
            </a:pPr>
            <a:r>
              <a:rPr lang="uk-UA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Хто такий Петро Дорошенко </a:t>
            </a:r>
            <a:r>
              <a:rPr lang="uk-UA" sz="4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–„останній</a:t>
            </a:r>
            <a:r>
              <a:rPr lang="uk-UA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козак”</a:t>
            </a:r>
            <a:r>
              <a:rPr lang="uk-UA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uk-UA" sz="4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„сонце</a:t>
            </a:r>
            <a:r>
              <a:rPr lang="uk-UA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Руїни”</a:t>
            </a:r>
            <a:r>
              <a:rPr lang="uk-UA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uk-UA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 гетьман, що </a:t>
            </a:r>
          </a:p>
          <a:p>
            <a:pPr algn="ctr">
              <a:buNone/>
            </a:pPr>
            <a:r>
              <a:rPr lang="uk-UA" sz="4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„запродав</a:t>
            </a:r>
            <a:r>
              <a:rPr lang="uk-UA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Україну в</a:t>
            </a:r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uk-UA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турецьке</a:t>
            </a:r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uk-UA" sz="4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ярмо”</a:t>
            </a:r>
            <a:r>
              <a:rPr lang="uk-UA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40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</a:t>
            </a:r>
            <a:br>
              <a:rPr lang="uk-UA" dirty="0" smtClean="0"/>
            </a:br>
            <a:r>
              <a:rPr lang="uk-UA" b="1" i="1" dirty="0" smtClean="0">
                <a:solidFill>
                  <a:srgbClr val="FF0000"/>
                </a:solidFill>
              </a:rPr>
              <a:t>У період Руїни по обидва береги Дніпра були свої гетьмани. Їх влада була слабкою, і  на гетьманську булаву претендували інші козацькі старшини.  Тривали війни за владу в Україні.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2050" name="Picture 2" descr="C:\Users\Digor\Desktop\diarama_zboriv-800x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8763000" cy="40386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4114800" cy="6324600"/>
          </a:xfrm>
        </p:spPr>
        <p:txBody>
          <a:bodyPr numCol="1">
            <a:noAutofit/>
          </a:bodyPr>
          <a:lstStyle/>
          <a:p>
            <a:r>
              <a:rPr lang="uk-UA" sz="3000" dirty="0" smtClean="0"/>
              <a:t/>
            </a:r>
            <a:br>
              <a:rPr lang="uk-UA" sz="3000" dirty="0" smtClean="0"/>
            </a:br>
            <a:r>
              <a:rPr lang="uk-UA" sz="3000" dirty="0" smtClean="0">
                <a:solidFill>
                  <a:srgbClr val="0070C0"/>
                </a:solidFill>
              </a:rPr>
              <a:t>Час вимагав такої постаті, яка б змогла встановити мир і спокій на українських землях і знову об’єднати державу. 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uk-UA" sz="3000" dirty="0" smtClean="0">
                <a:solidFill>
                  <a:srgbClr val="0070C0"/>
                </a:solidFill>
              </a:rPr>
              <a:t>І  ось </a:t>
            </a:r>
            <a:r>
              <a:rPr lang="uk-UA" sz="3000" dirty="0" smtClean="0">
                <a:solidFill>
                  <a:srgbClr val="C00000"/>
                </a:solidFill>
              </a:rPr>
              <a:t>у </a:t>
            </a:r>
            <a:r>
              <a:rPr lang="uk-UA" sz="3000" b="1" dirty="0" smtClean="0">
                <a:solidFill>
                  <a:srgbClr val="C00000"/>
                </a:solidFill>
              </a:rPr>
              <a:t>1665 році</a:t>
            </a:r>
            <a:r>
              <a:rPr lang="uk-UA" sz="3000" dirty="0" smtClean="0">
                <a:solidFill>
                  <a:srgbClr val="C00000"/>
                </a:solidFill>
              </a:rPr>
              <a:t> </a:t>
            </a:r>
            <a:r>
              <a:rPr lang="uk-UA" sz="3000" dirty="0" smtClean="0">
                <a:solidFill>
                  <a:srgbClr val="0070C0"/>
                </a:solidFill>
              </a:rPr>
              <a:t>на козацькій раді було обрано гетьманом Правобережної України</a:t>
            </a:r>
            <a:r>
              <a:rPr lang="uk-UA" sz="3000" dirty="0" smtClean="0"/>
              <a:t> </a:t>
            </a:r>
            <a:r>
              <a:rPr lang="uk-UA" sz="3000" b="1" dirty="0" smtClean="0">
                <a:solidFill>
                  <a:srgbClr val="C00000"/>
                </a:solidFill>
              </a:rPr>
              <a:t>Петра Дорошенка. 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3074" name="Picture 2" descr="C:\Users\Digor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81000"/>
            <a:ext cx="4648200" cy="63246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44780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3200" b="1" i="1" dirty="0" smtClean="0">
                <a:solidFill>
                  <a:srgbClr val="C00000"/>
                </a:solidFill>
              </a:rPr>
              <a:t>У </a:t>
            </a:r>
            <a:r>
              <a:rPr lang="ru-RU" sz="3200" b="1" i="1" dirty="0" smtClean="0">
                <a:solidFill>
                  <a:srgbClr val="C00000"/>
                </a:solidFill>
              </a:rPr>
              <a:t> 1668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р</a:t>
            </a:r>
            <a:r>
              <a:rPr lang="uk-UA" sz="3200" b="1" i="1" dirty="0" smtClean="0">
                <a:solidFill>
                  <a:srgbClr val="C00000"/>
                </a:solidFill>
              </a:rPr>
              <a:t>оці  </a:t>
            </a:r>
            <a:r>
              <a:rPr lang="ru-RU" sz="3200" b="1" i="1" dirty="0" smtClean="0">
                <a:solidFill>
                  <a:srgbClr val="C00000"/>
                </a:solidFill>
              </a:rPr>
              <a:t>П</a:t>
            </a:r>
            <a:r>
              <a:rPr lang="uk-UA" sz="3200" b="1" i="1" dirty="0" err="1" smtClean="0">
                <a:solidFill>
                  <a:srgbClr val="C00000"/>
                </a:solidFill>
              </a:rPr>
              <a:t>етра</a:t>
            </a:r>
            <a:r>
              <a:rPr lang="uk-UA" sz="3200" b="1" i="1" dirty="0" smtClean="0">
                <a:solidFill>
                  <a:srgbClr val="C00000"/>
                </a:solidFill>
              </a:rPr>
              <a:t> 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Дорошенка</a:t>
            </a: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uk-UA" sz="3200" b="1" i="1" dirty="0" smtClean="0">
                <a:solidFill>
                  <a:srgbClr val="C00000"/>
                </a:solidFill>
              </a:rPr>
              <a:t>проголосили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гетьманом</a:t>
            </a:r>
            <a:r>
              <a:rPr lang="uk-UA" sz="3200" b="1" i="1" dirty="0" smtClean="0">
                <a:solidFill>
                  <a:srgbClr val="C00000"/>
                </a:solidFill>
              </a:rPr>
              <a:t> по обидва береги </a:t>
            </a: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Дніпра</a:t>
            </a:r>
            <a:r>
              <a:rPr lang="uk-UA" sz="3200" b="1" i="1" dirty="0" smtClean="0">
                <a:solidFill>
                  <a:srgbClr val="C00000"/>
                </a:solidFill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099" name="Picture 3" descr="C:\Users\Digor\Desktop\8_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внутрішня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політика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 Петра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Дорошенка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 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  </a:t>
            </a:r>
            <a:r>
              <a:rPr lang="ru-RU" b="1" i="1" dirty="0" err="1" smtClean="0">
                <a:solidFill>
                  <a:srgbClr val="002060"/>
                </a:solidFill>
              </a:rPr>
              <a:t>Всебічне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зміцнення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гетьманської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влади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через </a:t>
            </a:r>
            <a:r>
              <a:rPr lang="ru-RU" b="1" i="1" dirty="0" err="1" smtClean="0">
                <a:solidFill>
                  <a:srgbClr val="002060"/>
                </a:solidFill>
              </a:rPr>
              <a:t>співробітництво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військовими</a:t>
            </a:r>
            <a:r>
              <a:rPr lang="ru-RU" b="1" i="1" dirty="0" smtClean="0">
                <a:solidFill>
                  <a:srgbClr val="002060"/>
                </a:solidFill>
              </a:rPr>
              <a:t> радами.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Заселення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спустошених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окраїн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Правобережної</a:t>
            </a: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</a:t>
            </a:r>
            <a:r>
              <a:rPr lang="ru-RU" b="1" i="1" dirty="0" err="1" smtClean="0">
                <a:solidFill>
                  <a:srgbClr val="002060"/>
                </a:solidFill>
              </a:rPr>
              <a:t>України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 Заходи по </a:t>
            </a:r>
            <a:r>
              <a:rPr lang="ru-RU" b="1" i="1" dirty="0" err="1" smtClean="0">
                <a:solidFill>
                  <a:srgbClr val="002060"/>
                </a:solidFill>
              </a:rPr>
              <a:t>утвердженню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козацького</a:t>
            </a:r>
            <a:r>
              <a:rPr lang="ru-RU" b="1" i="1" dirty="0" smtClean="0">
                <a:solidFill>
                  <a:srgbClr val="002060"/>
                </a:solidFill>
              </a:rPr>
              <a:t> типу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</a:t>
            </a:r>
            <a:r>
              <a:rPr lang="ru-RU" b="1" i="1" dirty="0" err="1" smtClean="0">
                <a:solidFill>
                  <a:srgbClr val="002060"/>
                </a:solidFill>
              </a:rPr>
              <a:t>господарства</a:t>
            </a:r>
            <a:r>
              <a:rPr lang="ru-RU" b="1" i="1" dirty="0" smtClean="0">
                <a:solidFill>
                  <a:srgbClr val="002060"/>
                </a:solidFill>
              </a:rPr>
              <a:t> та </a:t>
            </a:r>
            <a:r>
              <a:rPr lang="ru-RU" b="1" i="1" dirty="0" err="1" smtClean="0">
                <a:solidFill>
                  <a:srgbClr val="002060"/>
                </a:solidFill>
              </a:rPr>
              <a:t>недопущення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польських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панів</a:t>
            </a: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</a:t>
            </a:r>
            <a:r>
              <a:rPr lang="ru-RU" b="1" i="1" dirty="0" err="1" smtClean="0">
                <a:solidFill>
                  <a:srgbClr val="002060"/>
                </a:solidFill>
              </a:rPr>
              <a:t>і</a:t>
            </a:r>
            <a:r>
              <a:rPr lang="ru-RU" b="1" i="1" dirty="0" smtClean="0">
                <a:solidFill>
                  <a:srgbClr val="002060"/>
                </a:solidFill>
              </a:rPr>
              <a:t>  </a:t>
            </a:r>
            <a:r>
              <a:rPr lang="ru-RU" b="1" i="1" dirty="0" err="1" smtClean="0">
                <a:solidFill>
                  <a:srgbClr val="002060"/>
                </a:solidFill>
              </a:rPr>
              <a:t>шляхти</a:t>
            </a:r>
            <a:r>
              <a:rPr lang="ru-RU" b="1" i="1" dirty="0" smtClean="0">
                <a:solidFill>
                  <a:srgbClr val="002060"/>
                </a:solidFill>
              </a:rPr>
              <a:t> до </a:t>
            </a:r>
            <a:r>
              <a:rPr lang="ru-RU" b="1" i="1" dirty="0" err="1" smtClean="0">
                <a:solidFill>
                  <a:srgbClr val="002060"/>
                </a:solidFill>
              </a:rPr>
              <a:t>своїх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маєтків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Обмеження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податків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населення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uk-UA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Створення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окремого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українського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патріархату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uk-UA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Головна  мета  </a:t>
            </a:r>
            <a:r>
              <a:rPr lang="ru-RU" b="1" i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Дорошенка</a:t>
            </a:r>
            <a:r>
              <a:rPr lang="ru-RU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</a:t>
            </a:r>
            <a:r>
              <a:rPr lang="ru-RU" b="1" i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була</a:t>
            </a:r>
            <a:r>
              <a:rPr lang="ru-RU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така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: 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/>
            </a:r>
            <a:b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</a:br>
            <a:r>
              <a:rPr lang="ru-RU" b="1" i="1" dirty="0" err="1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зібрати</a:t>
            </a:r>
            <a:r>
              <a:rPr lang="ru-RU" b="1" i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uk-UA" b="1" i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Україну</a:t>
            </a:r>
            <a:r>
              <a:rPr lang="ru-RU" b="1" i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ru-RU" b="1" i="1" dirty="0" err="1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усю</a:t>
            </a:r>
            <a:r>
              <a:rPr lang="ru-RU" b="1" i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 до купи, а як </a:t>
            </a:r>
            <a:r>
              <a:rPr lang="ru-RU" b="1" i="1" dirty="0" err="1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пощастить</a:t>
            </a:r>
            <a:r>
              <a:rPr lang="ru-RU" b="1" i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, то </a:t>
            </a:r>
            <a:r>
              <a:rPr lang="ru-RU" b="1" i="1" dirty="0" err="1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й</a:t>
            </a:r>
            <a:r>
              <a:rPr lang="ru-RU" b="1" i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ru-RU" b="1" i="1" dirty="0" err="1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самостійною</a:t>
            </a:r>
            <a:r>
              <a:rPr lang="ru-RU" b="1" i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ru-RU" b="1" i="1" dirty="0" err="1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зробити</a:t>
            </a:r>
            <a:r>
              <a:rPr lang="ru-RU" b="1" i="1" dirty="0" smtClean="0"/>
              <a:t>. 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133600"/>
            <a:ext cx="4267200" cy="44196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У </a:t>
            </a:r>
            <a:r>
              <a:rPr lang="ru-RU" sz="2400" b="1" i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березні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1669 року </a:t>
            </a:r>
            <a:r>
              <a:rPr lang="ru-RU" sz="2400" b="1" i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гетьман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скликав </a:t>
            </a:r>
            <a:r>
              <a:rPr lang="ru-RU" sz="2400" b="1" i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під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Корсунем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Старшинську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раду. </a:t>
            </a:r>
          </a:p>
          <a:p>
            <a:r>
              <a:rPr lang="ru-RU" sz="2400" b="1" i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Окрім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представників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правобережних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полків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, у </a:t>
            </a:r>
            <a:r>
              <a:rPr lang="ru-RU" sz="2400" b="1" i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ній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взяли участь </a:t>
            </a:r>
            <a:r>
              <a:rPr lang="ru-RU" sz="2400" b="1" i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козаки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Лівобережжя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й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Запоріжжя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. </a:t>
            </a:r>
          </a:p>
          <a:p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Рада </a:t>
            </a:r>
            <a:r>
              <a:rPr lang="ru-RU" sz="2400" b="1" i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ухвалила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прийняти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турецький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протекторат, </a:t>
            </a:r>
            <a:r>
              <a:rPr lang="ru-RU" sz="2400" b="1" i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але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присягнути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відмовилася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.</a:t>
            </a:r>
          </a:p>
          <a:p>
            <a:endParaRPr lang="ru-RU" sz="2400" dirty="0"/>
          </a:p>
        </p:txBody>
      </p:sp>
      <p:pic>
        <p:nvPicPr>
          <p:cNvPr id="5122" name="Picture 2" descr="C:\Users\Digor\Desktop\250px-IV_Mehmed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3600"/>
            <a:ext cx="43434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763000" cy="6172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sz="4900" b="1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Протекторат</a:t>
            </a:r>
            <a:r>
              <a:rPr lang="uk-UA" sz="4900" b="1" dirty="0" smtClean="0"/>
              <a:t/>
            </a:r>
            <a:br>
              <a:rPr lang="uk-UA" sz="4900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4400" b="1" i="1" dirty="0" smtClean="0"/>
              <a:t> ф</a:t>
            </a:r>
            <a:r>
              <a:rPr lang="ru-RU" sz="4400" b="1" i="1" dirty="0" err="1" smtClean="0"/>
              <a:t>орма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залежності</a:t>
            </a:r>
            <a:r>
              <a:rPr lang="ru-RU" sz="4400" b="1" i="1" dirty="0" smtClean="0"/>
              <a:t>, коли одна держава </a:t>
            </a:r>
            <a:r>
              <a:rPr lang="ru-RU" sz="4400" b="1" i="1" dirty="0" err="1" smtClean="0"/>
              <a:t>визначає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і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здійснює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зовнішні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відносини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іншої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держави</a:t>
            </a:r>
            <a:r>
              <a:rPr lang="ru-RU" sz="4400" b="1" i="1" dirty="0" smtClean="0"/>
              <a:t>, </a:t>
            </a:r>
            <a:r>
              <a:rPr lang="ru-RU" sz="4400" b="1" i="1" dirty="0" err="1" smtClean="0"/>
              <a:t>бере</a:t>
            </a:r>
            <a:r>
              <a:rPr lang="ru-RU" sz="4400" b="1" i="1" dirty="0" smtClean="0"/>
              <a:t> на себе </a:t>
            </a:r>
            <a:r>
              <a:rPr lang="ru-RU" sz="4400" b="1" i="1" dirty="0" err="1" smtClean="0"/>
              <a:t>захист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її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території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і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фактично</a:t>
            </a:r>
            <a:r>
              <a:rPr lang="ru-RU" sz="4400" b="1" i="1" dirty="0" smtClean="0"/>
              <a:t> ставить </a:t>
            </a:r>
            <a:r>
              <a:rPr lang="ru-RU" sz="4400" b="1" i="1" dirty="0" err="1" smtClean="0"/>
              <a:t>під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свій</a:t>
            </a:r>
            <a:r>
              <a:rPr lang="ru-RU" sz="4400" b="1" i="1" dirty="0" smtClean="0"/>
              <a:t> контроль </a:t>
            </a:r>
            <a:r>
              <a:rPr lang="ru-RU" sz="4400" b="1" i="1" dirty="0" err="1" smtClean="0"/>
              <a:t>її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внутрішні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справи</a:t>
            </a:r>
            <a:r>
              <a:rPr lang="ru-RU" sz="4400" b="1" i="1" dirty="0" smtClean="0"/>
              <a:t> через </a:t>
            </a:r>
            <a:r>
              <a:rPr lang="ru-RU" sz="4400" b="1" i="1" dirty="0" err="1" smtClean="0"/>
              <a:t>свого</a:t>
            </a:r>
            <a:r>
              <a:rPr lang="ru-RU" sz="4400" b="1" i="1" dirty="0" smtClean="0"/>
              <a:t> резидента. </a:t>
            </a:r>
            <a:br>
              <a:rPr lang="ru-RU" sz="4400" b="1" i="1" dirty="0" smtClean="0"/>
            </a:b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172200"/>
            <a:ext cx="1371600" cy="304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</a:t>
            </a:r>
          </a:p>
          <a:p>
            <a:pPr>
              <a:buNone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sz="3800" b="1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Розчарований політикою Туреччини,</a:t>
            </a:r>
            <a:r>
              <a:rPr lang="uk-UA" sz="38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uk-UA" sz="3800" b="1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19 вересня 1676 року Петро Дорошенко зрікся гетьманської булави.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C:\Users\Digor\Desktop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i="1" dirty="0" smtClean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</a:t>
            </a:r>
            <a:r>
              <a:rPr lang="uk-UA" b="1" i="1" dirty="0" err="1" smtClean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акріплення</a:t>
            </a:r>
            <a:r>
              <a:rPr lang="uk-UA" b="1" i="1" dirty="0" smtClean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знань </a:t>
            </a:r>
            <a:r>
              <a:rPr lang="ru-RU" b="1" dirty="0" smtClean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dirty="0" smtClean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dirty="0">
              <a:ln w="0">
                <a:solidFill>
                  <a:srgbClr val="FF00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458200" cy="4846638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uk-UA" sz="36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У якому році було обрано гетьманом Петра Дорошенка?</a:t>
            </a:r>
            <a:endParaRPr lang="ru-RU" sz="3600" b="1" dirty="0" smtClean="0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  <a:p>
            <a:pPr lvl="0"/>
            <a:r>
              <a:rPr lang="uk-UA" sz="36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За яких обставин Дорошенко став гетьманом всієї України?</a:t>
            </a:r>
            <a:endParaRPr lang="ru-RU" sz="3600" b="1" dirty="0" smtClean="0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  <a:p>
            <a:pPr lvl="0"/>
            <a:r>
              <a:rPr lang="uk-UA" sz="36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Чому гетьман Дорошенко був незадоволений союзом із Туреччиною?</a:t>
            </a:r>
            <a:endParaRPr lang="ru-RU" sz="3600" b="1" dirty="0" smtClean="0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  <a:p>
            <a:pPr lvl="0"/>
            <a:r>
              <a:rPr lang="uk-UA" sz="36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У якому році Петро Дорошенко відмовився від гетьманської влади?</a:t>
            </a:r>
            <a:endParaRPr lang="ru-RU" sz="3600" b="1" dirty="0" smtClean="0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МЕТА  УРОКУ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534400" cy="4922838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uk-UA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О</a:t>
            </a:r>
            <a:r>
              <a:rPr lang="ru-RU" sz="3800" b="1" i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характеризувати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3800" b="1" i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політичне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становище </a:t>
            </a:r>
            <a:r>
              <a:rPr lang="ru-RU" sz="3800" b="1" i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Гетьманщини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в 60-х — на </a:t>
            </a:r>
            <a:r>
              <a:rPr lang="uk-UA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3800" b="1" i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поч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. 80-х </a:t>
            </a:r>
            <a:r>
              <a:rPr lang="ru-RU" sz="3800" b="1" i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рр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.  ХVІІ ст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.;</a:t>
            </a:r>
          </a:p>
          <a:p>
            <a:pPr>
              <a:buFont typeface="Wingdings" pitchFamily="2" charset="2"/>
              <a:buChar char="§"/>
            </a:pPr>
            <a:r>
              <a:rPr lang="ru-RU" sz="3800" b="1" i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Проаналізувати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3800" b="1" i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період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3800" b="1" i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правління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3800" b="1" i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гетьмана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uk-UA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Петра </a:t>
            </a:r>
            <a:r>
              <a:rPr lang="ru-RU" sz="3800" b="1" i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Дорошенка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ru-RU" sz="3800" b="1" i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його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 </a:t>
            </a:r>
            <a:r>
              <a:rPr lang="ru-RU" sz="3800" b="1" i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внутрішню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та </a:t>
            </a:r>
            <a:r>
              <a:rPr lang="ru-RU" sz="3800" b="1" i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зовнішню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3800" b="1" i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політику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, заходи </a:t>
            </a:r>
            <a:r>
              <a:rPr lang="uk-UA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3800" b="1" i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щодо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3800" b="1" i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об’єднання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3800" b="1" i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України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в </a:t>
            </a:r>
            <a:r>
              <a:rPr lang="ru-RU" sz="3800" b="1" i="1" u="sng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linkClick r:id="rId2"/>
              </a:rPr>
              <a:t>одну </a:t>
            </a:r>
            <a:r>
              <a:rPr lang="uk-UA" sz="3800" b="1" i="1" u="sng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linkClick r:id="rId2"/>
              </a:rPr>
              <a:t>державу</a:t>
            </a:r>
            <a:r>
              <a:rPr lang="uk-UA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;  </a:t>
            </a:r>
          </a:p>
          <a:p>
            <a:pPr>
              <a:buFont typeface="Wingdings" pitchFamily="2" charset="2"/>
              <a:buChar char="§"/>
            </a:pPr>
            <a:r>
              <a:rPr lang="uk-UA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Продовжувати роботу над  </a:t>
            </a:r>
            <a:r>
              <a:rPr lang="uk-UA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поняттям «Руїна»;  </a:t>
            </a:r>
            <a:endParaRPr lang="uk-UA" sz="3800" b="1" i="1" dirty="0" smtClean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uk-UA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Розвивати </a:t>
            </a:r>
            <a:r>
              <a:rPr lang="uk-UA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в учнів уміння  працювати з джерелами </a:t>
            </a:r>
            <a:r>
              <a:rPr lang="uk-UA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інформації</a:t>
            </a:r>
            <a:r>
              <a:rPr lang="uk-UA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, аналізувати й узагальнювати історичні явища та події, </a:t>
            </a:r>
            <a:endParaRPr lang="ru-RU" sz="3800" b="1" i="1" dirty="0" smtClean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uk-UA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Виховувати </a:t>
            </a:r>
            <a:r>
              <a:rPr lang="uk-UA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відчуття власної причетності до минулого України </a:t>
            </a:r>
            <a:r>
              <a:rPr lang="uk-UA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через  </a:t>
            </a:r>
            <a:r>
              <a:rPr lang="ru-RU" sz="3800" b="1" i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усвідомлення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думки, </a:t>
            </a:r>
            <a:r>
              <a:rPr lang="ru-RU" sz="3800" b="1" i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що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3800" b="1" i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історія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народу – </a:t>
            </a:r>
            <a:r>
              <a:rPr lang="ru-RU" sz="3800" b="1" i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це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 </a:t>
            </a:r>
            <a:r>
              <a:rPr lang="ru-RU" sz="3800" b="1" i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історія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3800" b="1" i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окремих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людей, </a:t>
            </a:r>
            <a:r>
              <a:rPr lang="uk-UA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3800" b="1" i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поколінь</a:t>
            </a:r>
            <a:r>
              <a:rPr lang="ru-RU" sz="3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Робота в зошитах</a:t>
            </a:r>
            <a:endParaRPr lang="ru-RU" b="1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9530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uk-UA" sz="73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1665 – 1676 роки – гетьманування Петра Дорошенка.</a:t>
            </a:r>
          </a:p>
          <a:p>
            <a:pPr algn="ctr">
              <a:buNone/>
            </a:pPr>
            <a:endParaRPr lang="ru-RU" sz="4000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  <a:p>
            <a:pPr algn="ctr"/>
            <a:r>
              <a:rPr lang="ru-RU" sz="4000" b="1" i="1" u="sng" dirty="0" err="1" smtClean="0">
                <a:solidFill>
                  <a:schemeClr val="tx1"/>
                </a:solidFill>
              </a:rPr>
              <a:t>Скласти</a:t>
            </a:r>
            <a:r>
              <a:rPr lang="uk-UA" sz="4000" b="1" i="1" u="sng" dirty="0" smtClean="0">
                <a:solidFill>
                  <a:schemeClr val="tx1"/>
                </a:solidFill>
              </a:rPr>
              <a:t> та записати</a:t>
            </a:r>
            <a:r>
              <a:rPr lang="ru-RU" sz="4000" b="1" i="1" u="sng" dirty="0" smtClean="0">
                <a:solidFill>
                  <a:schemeClr val="tx1"/>
                </a:solidFill>
              </a:rPr>
              <a:t> </a:t>
            </a:r>
            <a:r>
              <a:rPr lang="ru-RU" sz="4000" b="1" i="1" u="sng" dirty="0" err="1" smtClean="0">
                <a:solidFill>
                  <a:schemeClr val="tx1"/>
                </a:solidFill>
              </a:rPr>
              <a:t>речення</a:t>
            </a:r>
            <a:r>
              <a:rPr lang="ru-RU" sz="4000" b="1" i="1" u="sng" dirty="0" smtClean="0">
                <a:solidFill>
                  <a:schemeClr val="tx1"/>
                </a:solidFill>
              </a:rPr>
              <a:t> </a:t>
            </a:r>
            <a:r>
              <a:rPr lang="ru-RU" sz="4000" b="1" i="1" u="sng" dirty="0" err="1" smtClean="0">
                <a:solidFill>
                  <a:schemeClr val="tx1"/>
                </a:solidFill>
              </a:rPr>
              <a:t>зі</a:t>
            </a:r>
            <a:r>
              <a:rPr lang="ru-RU" sz="4000" b="1" i="1" u="sng" dirty="0" smtClean="0">
                <a:solidFill>
                  <a:schemeClr val="tx1"/>
                </a:solidFill>
              </a:rPr>
              <a:t> </a:t>
            </a:r>
            <a:r>
              <a:rPr lang="ru-RU" sz="4000" b="1" i="1" u="sng" dirty="0" err="1" smtClean="0">
                <a:solidFill>
                  <a:schemeClr val="tx1"/>
                </a:solidFill>
              </a:rPr>
              <a:t>слів</a:t>
            </a:r>
            <a:r>
              <a:rPr lang="ru-RU" sz="4000" b="1" i="1" u="sng" dirty="0" smtClean="0">
                <a:solidFill>
                  <a:schemeClr val="tx1"/>
                </a:solidFill>
              </a:rPr>
              <a:t>: </a:t>
            </a:r>
            <a:endParaRPr lang="ru-RU" sz="900" b="1" i="1" u="sng" dirty="0" smtClean="0">
              <a:solidFill>
                <a:schemeClr val="tx1"/>
              </a:solidFill>
            </a:endParaRPr>
          </a:p>
          <a:p>
            <a:pPr algn="ctr"/>
            <a:endParaRPr lang="ru-RU" sz="4000" b="1" i="1" u="sng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uk-UA" sz="51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України, Петро, році, став, в, Дорошенко, всієї, 1668, гетьманом.</a:t>
            </a:r>
          </a:p>
          <a:p>
            <a:pPr algn="ctr">
              <a:buNone/>
            </a:pPr>
            <a:r>
              <a:rPr lang="uk-UA" sz="40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 </a:t>
            </a:r>
          </a:p>
          <a:p>
            <a:pPr algn="ctr">
              <a:buNone/>
            </a:pPr>
            <a:r>
              <a:rPr lang="uk-UA" sz="6400" b="1" dirty="0" smtClean="0"/>
              <a:t> </a:t>
            </a:r>
            <a:r>
              <a:rPr lang="uk-UA" sz="6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В 1668 році Петро Дорошенко став гетьманом всієї України.</a:t>
            </a:r>
            <a:endParaRPr lang="ru-RU" sz="640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sz="6400" b="1" i="1" dirty="0" smtClean="0"/>
              <a:t> </a:t>
            </a:r>
            <a:endParaRPr lang="uk-UA" sz="6400" b="1" dirty="0" smtClean="0">
              <a:ln>
                <a:solidFill>
                  <a:srgbClr val="0070C0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Підсумок уроку.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/>
            </a:r>
            <a:b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</a:br>
            <a:endParaRPr lang="ru-RU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4191000" cy="52578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uk-UA" sz="900" b="1" i="1" dirty="0" smtClean="0"/>
          </a:p>
          <a:p>
            <a:pPr>
              <a:buNone/>
            </a:pPr>
            <a:endParaRPr lang="uk-UA" sz="1600" b="1" i="1" dirty="0" smtClean="0"/>
          </a:p>
          <a:p>
            <a:pPr>
              <a:buNone/>
            </a:pPr>
            <a:r>
              <a:rPr lang="uk-UA" sz="51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Політична діяльність</a:t>
            </a:r>
          </a:p>
          <a:p>
            <a:pPr>
              <a:buNone/>
            </a:pPr>
            <a:r>
              <a:rPr lang="uk-UA" sz="51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Петра Дорошенка дає </a:t>
            </a:r>
          </a:p>
          <a:p>
            <a:pPr>
              <a:buNone/>
            </a:pPr>
            <a:r>
              <a:rPr lang="uk-UA" sz="51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підстави стверджувати, </a:t>
            </a:r>
          </a:p>
          <a:p>
            <a:pPr>
              <a:buNone/>
            </a:pPr>
            <a:r>
              <a:rPr lang="uk-UA" sz="51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що він був одним із </a:t>
            </a:r>
          </a:p>
          <a:p>
            <a:pPr>
              <a:buNone/>
            </a:pPr>
            <a:r>
              <a:rPr lang="uk-UA" sz="51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найвидатніших </a:t>
            </a:r>
          </a:p>
          <a:p>
            <a:pPr>
              <a:buNone/>
            </a:pPr>
            <a:r>
              <a:rPr lang="uk-UA" sz="51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державних діячів </a:t>
            </a:r>
          </a:p>
          <a:p>
            <a:pPr>
              <a:buNone/>
            </a:pPr>
            <a:r>
              <a:rPr lang="uk-UA" sz="51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України, великим </a:t>
            </a:r>
          </a:p>
          <a:p>
            <a:pPr>
              <a:buNone/>
            </a:pPr>
            <a:r>
              <a:rPr lang="uk-UA" sz="51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патріотом, невтомним </a:t>
            </a:r>
          </a:p>
          <a:p>
            <a:pPr>
              <a:buNone/>
            </a:pPr>
            <a:r>
              <a:rPr lang="uk-UA" sz="51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борцем за незалежність і</a:t>
            </a:r>
          </a:p>
          <a:p>
            <a:pPr>
              <a:buNone/>
            </a:pPr>
            <a:r>
              <a:rPr lang="uk-UA" sz="51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територіальну цілісність </a:t>
            </a:r>
          </a:p>
          <a:p>
            <a:pPr>
              <a:buNone/>
            </a:pPr>
            <a:r>
              <a:rPr lang="uk-UA" sz="51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національної держави.</a:t>
            </a:r>
            <a:endParaRPr lang="ru-RU" sz="5100" b="1" i="1" dirty="0" smtClean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Digor\Desktop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42672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/>
            </a:r>
            <a:br>
              <a:rPr lang="uk-UA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</a:br>
            <a:r>
              <a:rPr lang="uk-UA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Підсумок уроку.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/>
            </a:r>
            <a:b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4495800" cy="518160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Його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трагедія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як </a:t>
            </a: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політика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була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не</a:t>
            </a:r>
          </a:p>
          <a:p>
            <a:pPr>
              <a:spcBef>
                <a:spcPts val="0"/>
              </a:spcBef>
              <a:buNone/>
            </a:pP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наслідком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допущенихним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 </a:t>
            </a: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грубих</a:t>
            </a:r>
            <a:endParaRPr lang="ru-RU" sz="2300" b="1" dirty="0" smtClean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прорахунків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надмірного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честолюбства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чи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інших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особистих</a:t>
            </a:r>
            <a:endParaRPr lang="ru-RU" sz="2300" b="1" dirty="0" smtClean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недоліків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, а </a:t>
            </a: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відображенням</a:t>
            </a:r>
            <a:endParaRPr lang="ru-RU" sz="2300" b="1" dirty="0" smtClean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великої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трагедії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українського</a:t>
            </a:r>
            <a:endParaRPr lang="ru-RU" sz="2300" b="1" dirty="0" smtClean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народу  </a:t>
            </a: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другої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половини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XVII   </a:t>
            </a: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ст</a:t>
            </a:r>
            <a:r>
              <a:rPr lang="uk-UA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оліття</a:t>
            </a:r>
            <a:r>
              <a:rPr lang="uk-UA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. 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Він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став жертвою </a:t>
            </a: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агресивної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політики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Речі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Посполитої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, </a:t>
            </a:r>
          </a:p>
          <a:p>
            <a:pPr>
              <a:spcBef>
                <a:spcPts val="0"/>
              </a:spcBef>
              <a:buNone/>
            </a:pP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Московії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й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Туреччини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які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намагалися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не </a:t>
            </a: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допустити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створення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незалежної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Української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3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держави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3074" name="Picture 2" descr="C:\Users\Digor\Desktop\petr-dorosch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4114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Як влучно зауважив історик </a:t>
            </a:r>
            <a:br>
              <a:rPr lang="uk-UA" b="1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</a:br>
            <a:r>
              <a:rPr lang="uk-UA" b="1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ВОЛОДИМИР  Антонович</a:t>
            </a:r>
            <a:endParaRPr lang="ru-RU" b="1" i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3800" y="1447800"/>
            <a:ext cx="5105400" cy="510540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sz="3500" b="1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„ … незважаючи на свої </a:t>
            </a:r>
          </a:p>
          <a:p>
            <a:pPr>
              <a:buNone/>
            </a:pPr>
            <a:r>
              <a:rPr lang="uk-UA" sz="3500" b="1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політичні помилки й  невдачі,</a:t>
            </a:r>
          </a:p>
          <a:p>
            <a:pPr>
              <a:buNone/>
            </a:pPr>
            <a:r>
              <a:rPr lang="uk-UA" sz="3500" b="1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серед сучасних  йому </a:t>
            </a:r>
          </a:p>
          <a:p>
            <a:pPr>
              <a:buNone/>
            </a:pPr>
            <a:r>
              <a:rPr lang="uk-UA" sz="3500" b="1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козацьких провідників </a:t>
            </a:r>
          </a:p>
          <a:p>
            <a:pPr>
              <a:buNone/>
            </a:pPr>
            <a:r>
              <a:rPr lang="uk-UA" sz="3500" b="1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являє Дорошенко відрадне </a:t>
            </a:r>
          </a:p>
          <a:p>
            <a:pPr>
              <a:buNone/>
            </a:pPr>
            <a:r>
              <a:rPr lang="uk-UA" sz="3500" b="1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явище: не дрібний егоїзм, не </a:t>
            </a:r>
          </a:p>
          <a:p>
            <a:pPr>
              <a:buNone/>
            </a:pPr>
            <a:r>
              <a:rPr lang="uk-UA" sz="3500" b="1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змагання до наживи й </a:t>
            </a:r>
          </a:p>
          <a:p>
            <a:pPr>
              <a:buNone/>
            </a:pPr>
            <a:r>
              <a:rPr lang="uk-UA" sz="3500" b="1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особистих вигод кермувало </a:t>
            </a:r>
          </a:p>
          <a:p>
            <a:pPr>
              <a:buNone/>
            </a:pPr>
            <a:r>
              <a:rPr lang="uk-UA" sz="3500" b="1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цим гетьманом. </a:t>
            </a:r>
          </a:p>
          <a:p>
            <a:pPr>
              <a:buNone/>
            </a:pPr>
            <a:r>
              <a:rPr lang="ru-RU" sz="3500" b="1" i="1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Він</a:t>
            </a:r>
            <a:r>
              <a:rPr lang="ru-RU" sz="3500" b="1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3500" b="1" i="1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щиро</a:t>
            </a:r>
            <a:r>
              <a:rPr lang="ru-RU" sz="3500" b="1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3500" b="1" i="1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дбав</a:t>
            </a:r>
            <a:r>
              <a:rPr lang="ru-RU" sz="3500" b="1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 про добро </a:t>
            </a:r>
          </a:p>
          <a:p>
            <a:pPr>
              <a:buNone/>
            </a:pPr>
            <a:r>
              <a:rPr lang="ru-RU" sz="3500" b="1" i="1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рідного</a:t>
            </a:r>
            <a:r>
              <a:rPr lang="ru-RU" sz="3500" b="1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 краю...” </a:t>
            </a:r>
            <a:endParaRPr lang="ru-RU" sz="3500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4098" name="Picture 2" descr="C:\Users\Digor\Desktop\images (2)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32766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Очікувані результати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458200" cy="4770438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500" b="1" i="1" dirty="0" smtClean="0"/>
              <a:t>•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Характеризувати</a:t>
            </a:r>
            <a:r>
              <a:rPr lang="ru-RU" sz="2500" b="1" i="1" dirty="0" smtClean="0">
                <a:solidFill>
                  <a:srgbClr val="002060"/>
                </a:solidFill>
              </a:rPr>
              <a:t>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політичне</a:t>
            </a:r>
            <a:r>
              <a:rPr lang="ru-RU" sz="2500" b="1" i="1" dirty="0" smtClean="0">
                <a:solidFill>
                  <a:srgbClr val="002060"/>
                </a:solidFill>
              </a:rPr>
              <a:t> становище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Гетьманщини</a:t>
            </a:r>
            <a:r>
              <a:rPr lang="ru-RU" sz="2500" b="1" i="1" dirty="0" smtClean="0">
                <a:solidFill>
                  <a:srgbClr val="002060"/>
                </a:solidFill>
              </a:rPr>
              <a:t> в 60–80-х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рр</a:t>
            </a:r>
            <a:r>
              <a:rPr lang="ru-RU" sz="2500" b="1" i="1" dirty="0" smtClean="0">
                <a:solidFill>
                  <a:srgbClr val="002060"/>
                </a:solidFill>
              </a:rPr>
              <a:t>. ХVІІ ст.;</a:t>
            </a:r>
          </a:p>
          <a:p>
            <a:pPr>
              <a:buNone/>
            </a:pPr>
            <a:r>
              <a:rPr lang="ru-RU" sz="2500" b="1" i="1" dirty="0" smtClean="0">
                <a:solidFill>
                  <a:srgbClr val="002060"/>
                </a:solidFill>
              </a:rPr>
              <a:t>•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Давати</a:t>
            </a:r>
            <a:r>
              <a:rPr lang="ru-RU" sz="2500" b="1" i="1" dirty="0" smtClean="0">
                <a:solidFill>
                  <a:srgbClr val="002060"/>
                </a:solidFill>
              </a:rPr>
              <a:t>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історичну</a:t>
            </a:r>
            <a:r>
              <a:rPr lang="ru-RU" sz="2500" b="1" i="1" dirty="0" smtClean="0">
                <a:solidFill>
                  <a:srgbClr val="002060"/>
                </a:solidFill>
              </a:rPr>
              <a:t>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оцінку</a:t>
            </a:r>
            <a:r>
              <a:rPr lang="ru-RU" sz="2500" b="1" i="1" dirty="0" smtClean="0">
                <a:solidFill>
                  <a:srgbClr val="002060"/>
                </a:solidFill>
              </a:rPr>
              <a:t>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діяльності</a:t>
            </a:r>
            <a:r>
              <a:rPr lang="ru-RU" sz="2500" b="1" i="1" dirty="0" smtClean="0">
                <a:solidFill>
                  <a:srgbClr val="002060"/>
                </a:solidFill>
              </a:rPr>
              <a:t>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гетьман</a:t>
            </a:r>
            <a:r>
              <a:rPr lang="uk-UA" sz="2500" b="1" i="1" dirty="0" smtClean="0">
                <a:solidFill>
                  <a:srgbClr val="002060"/>
                </a:solidFill>
              </a:rPr>
              <a:t>а</a:t>
            </a:r>
            <a:r>
              <a:rPr lang="ru-RU" sz="2500" b="1" i="1" dirty="0" smtClean="0">
                <a:solidFill>
                  <a:srgbClr val="002060"/>
                </a:solidFill>
              </a:rPr>
              <a:t> Петра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Дорошенка</a:t>
            </a:r>
            <a:r>
              <a:rPr lang="ru-RU" sz="2500" b="1" i="1" dirty="0" smtClean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ru-RU" sz="2500" b="1" i="1" dirty="0" smtClean="0">
                <a:solidFill>
                  <a:srgbClr val="002060"/>
                </a:solidFill>
              </a:rPr>
              <a:t>•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Показувати</a:t>
            </a:r>
            <a:r>
              <a:rPr lang="ru-RU" sz="2500" b="1" i="1" dirty="0" smtClean="0">
                <a:solidFill>
                  <a:srgbClr val="002060"/>
                </a:solidFill>
              </a:rPr>
              <a:t> </a:t>
            </a:r>
            <a:r>
              <a:rPr lang="ru-RU" sz="2500" b="1" i="1" dirty="0" smtClean="0">
                <a:solidFill>
                  <a:srgbClr val="002060"/>
                </a:solidFill>
              </a:rPr>
              <a:t>на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карті</a:t>
            </a:r>
            <a:r>
              <a:rPr lang="ru-RU" sz="2500" b="1" i="1" dirty="0" smtClean="0">
                <a:solidFill>
                  <a:srgbClr val="002060"/>
                </a:solidFill>
              </a:rPr>
              <a:t>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території</a:t>
            </a:r>
            <a:r>
              <a:rPr lang="ru-RU" sz="2500" b="1" i="1" dirty="0" smtClean="0">
                <a:solidFill>
                  <a:srgbClr val="002060"/>
                </a:solidFill>
              </a:rPr>
              <a:t>,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підвладні</a:t>
            </a:r>
            <a:r>
              <a:rPr lang="ru-RU" sz="2500" b="1" i="1" dirty="0" smtClean="0">
                <a:solidFill>
                  <a:srgbClr val="002060"/>
                </a:solidFill>
              </a:rPr>
              <a:t>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гетьманам</a:t>
            </a:r>
            <a:r>
              <a:rPr lang="ru-RU" sz="2500" b="1" i="1" dirty="0" smtClean="0">
                <a:solidFill>
                  <a:srgbClr val="002060"/>
                </a:solidFill>
              </a:rPr>
              <a:t>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Лівобережної</a:t>
            </a:r>
            <a:r>
              <a:rPr lang="ru-RU" sz="2500" b="1" i="1" dirty="0" smtClean="0">
                <a:solidFill>
                  <a:srgbClr val="002060"/>
                </a:solidFill>
              </a:rPr>
              <a:t> та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Правобережної</a:t>
            </a:r>
            <a:r>
              <a:rPr lang="ru-RU" sz="2500" b="1" i="1" dirty="0" smtClean="0">
                <a:solidFill>
                  <a:srgbClr val="002060"/>
                </a:solidFill>
              </a:rPr>
              <a:t>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України</a:t>
            </a:r>
            <a:r>
              <a:rPr lang="ru-RU" sz="2500" b="1" i="1" dirty="0" smtClean="0">
                <a:solidFill>
                  <a:srgbClr val="002060"/>
                </a:solidFill>
              </a:rPr>
              <a:t>,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та</a:t>
            </a:r>
            <a:r>
              <a:rPr lang="ru-RU" sz="2500" b="1" i="1" dirty="0" smtClean="0">
                <a:solidFill>
                  <a:srgbClr val="002060"/>
                </a:solidFill>
              </a:rPr>
              <a:t>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території</a:t>
            </a:r>
            <a:r>
              <a:rPr lang="ru-RU" sz="2500" b="1" i="1" dirty="0" smtClean="0">
                <a:solidFill>
                  <a:srgbClr val="002060"/>
                </a:solidFill>
              </a:rPr>
              <a:t>,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що</a:t>
            </a:r>
            <a:r>
              <a:rPr lang="ru-RU" sz="2500" b="1" i="1" dirty="0" smtClean="0">
                <a:solidFill>
                  <a:srgbClr val="002060"/>
                </a:solidFill>
              </a:rPr>
              <a:t>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перебували</a:t>
            </a:r>
            <a:r>
              <a:rPr lang="ru-RU" sz="2500" b="1" i="1" dirty="0" smtClean="0">
                <a:solidFill>
                  <a:srgbClr val="002060"/>
                </a:solidFill>
              </a:rPr>
              <a:t>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під</a:t>
            </a:r>
            <a:r>
              <a:rPr lang="ru-RU" sz="2500" b="1" i="1" dirty="0" smtClean="0">
                <a:solidFill>
                  <a:srgbClr val="002060"/>
                </a:solidFill>
              </a:rPr>
              <a:t> контролем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Москви</a:t>
            </a:r>
            <a:r>
              <a:rPr lang="ru-RU" sz="2500" b="1" i="1" dirty="0" smtClean="0">
                <a:solidFill>
                  <a:srgbClr val="002060"/>
                </a:solidFill>
              </a:rPr>
              <a:t>,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Польщі</a:t>
            </a:r>
            <a:r>
              <a:rPr lang="ru-RU" sz="2500" b="1" i="1" dirty="0" smtClean="0">
                <a:solidFill>
                  <a:srgbClr val="002060"/>
                </a:solidFill>
              </a:rPr>
              <a:t>,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Туреччини</a:t>
            </a:r>
            <a:r>
              <a:rPr lang="ru-RU" sz="2500" b="1" i="1" dirty="0" smtClean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ru-RU" sz="2500" b="1" i="1" dirty="0" smtClean="0">
                <a:solidFill>
                  <a:srgbClr val="002060"/>
                </a:solidFill>
              </a:rPr>
              <a:t>•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Пояснювати</a:t>
            </a:r>
            <a:r>
              <a:rPr lang="ru-RU" sz="2500" b="1" i="1" dirty="0" smtClean="0">
                <a:solidFill>
                  <a:srgbClr val="002060"/>
                </a:solidFill>
              </a:rPr>
              <a:t> </a:t>
            </a:r>
            <a:r>
              <a:rPr lang="ru-RU" sz="2500" b="1" i="1" dirty="0" smtClean="0">
                <a:solidFill>
                  <a:srgbClr val="002060"/>
                </a:solidFill>
              </a:rPr>
              <a:t>причини та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наслідки</a:t>
            </a:r>
            <a:r>
              <a:rPr lang="ru-RU" sz="2500" b="1" i="1" dirty="0" smtClean="0">
                <a:solidFill>
                  <a:srgbClr val="002060"/>
                </a:solidFill>
              </a:rPr>
              <a:t>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укладення</a:t>
            </a:r>
            <a:r>
              <a:rPr lang="ru-RU" sz="2500" b="1" i="1" dirty="0" smtClean="0">
                <a:solidFill>
                  <a:srgbClr val="002060"/>
                </a:solidFill>
              </a:rPr>
              <a:t>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гетьманськими</a:t>
            </a:r>
            <a:r>
              <a:rPr lang="ru-RU" sz="2500" b="1" i="1" dirty="0" smtClean="0">
                <a:solidFill>
                  <a:srgbClr val="002060"/>
                </a:solidFill>
              </a:rPr>
              <a:t> урядами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важливих</a:t>
            </a:r>
            <a:r>
              <a:rPr lang="ru-RU" sz="2500" b="1" i="1" dirty="0" smtClean="0">
                <a:solidFill>
                  <a:srgbClr val="002060"/>
                </a:solidFill>
              </a:rPr>
              <a:t>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угод</a:t>
            </a:r>
            <a:r>
              <a:rPr lang="ru-RU" sz="2500" b="1" i="1" dirty="0" smtClean="0">
                <a:solidFill>
                  <a:srgbClr val="002060"/>
                </a:solidFill>
              </a:rPr>
              <a:t>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з</a:t>
            </a:r>
            <a:r>
              <a:rPr lang="ru-RU" sz="2500" b="1" i="1" dirty="0" smtClean="0">
                <a:solidFill>
                  <a:srgbClr val="002060"/>
                </a:solidFill>
              </a:rPr>
              <a:t>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державами-сусідами</a:t>
            </a:r>
            <a:r>
              <a:rPr lang="ru-RU" sz="2500" b="1" i="1" dirty="0" smtClean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ru-RU" sz="2500" b="1" i="1" dirty="0" smtClean="0">
                <a:solidFill>
                  <a:srgbClr val="002060"/>
                </a:solidFill>
              </a:rPr>
              <a:t>•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Розвинути</a:t>
            </a:r>
            <a:r>
              <a:rPr lang="ru-RU" sz="2500" b="1" i="1" dirty="0" smtClean="0">
                <a:solidFill>
                  <a:srgbClr val="002060"/>
                </a:solidFill>
              </a:rPr>
              <a:t>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вміння</a:t>
            </a:r>
            <a:r>
              <a:rPr lang="ru-RU" sz="2500" b="1" i="1" dirty="0" smtClean="0">
                <a:solidFill>
                  <a:srgbClr val="002060"/>
                </a:solidFill>
              </a:rPr>
              <a:t>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працювати</a:t>
            </a:r>
            <a:r>
              <a:rPr lang="ru-RU" sz="2500" b="1" i="1" dirty="0" smtClean="0">
                <a:solidFill>
                  <a:srgbClr val="002060"/>
                </a:solidFill>
              </a:rPr>
              <a:t>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з</a:t>
            </a:r>
            <a:r>
              <a:rPr lang="ru-RU" sz="2500" b="1" i="1" dirty="0" smtClean="0">
                <a:solidFill>
                  <a:srgbClr val="002060"/>
                </a:solidFill>
              </a:rPr>
              <a:t>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джерелами</a:t>
            </a:r>
            <a:r>
              <a:rPr lang="ru-RU" sz="2500" b="1" i="1" dirty="0" smtClean="0">
                <a:solidFill>
                  <a:srgbClr val="002060"/>
                </a:solidFill>
              </a:rPr>
              <a:t>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інформації</a:t>
            </a:r>
            <a:r>
              <a:rPr lang="ru-RU" sz="2500" b="1" i="1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endParaRPr lang="ru-RU" sz="25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Завдання</a:t>
            </a:r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наші</a:t>
            </a:r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такі</a:t>
            </a:r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7847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Не просто </a:t>
            </a:r>
            <a:r>
              <a:rPr lang="ru-RU" sz="36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слухати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, а </a:t>
            </a:r>
            <a:r>
              <a:rPr lang="ru-RU" sz="36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чути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</a:t>
            </a:r>
          </a:p>
          <a:p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Не просто </a:t>
            </a:r>
            <a:r>
              <a:rPr lang="ru-RU" sz="36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дивитися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, а </a:t>
            </a:r>
            <a:r>
              <a:rPr lang="ru-RU" sz="36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бачити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</a:t>
            </a:r>
          </a:p>
          <a:p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Не просто </a:t>
            </a:r>
            <a:r>
              <a:rPr lang="ru-RU" sz="36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відповідати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, а </a:t>
            </a:r>
            <a:r>
              <a:rPr lang="ru-RU" sz="36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міркувати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</a:t>
            </a:r>
          </a:p>
          <a:p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Дружно </a:t>
            </a:r>
            <a:r>
              <a:rPr lang="ru-RU" sz="36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і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плідно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працювати</a:t>
            </a:r>
            <a:endParaRPr lang="ru-RU" sz="3600" dirty="0"/>
          </a:p>
        </p:txBody>
      </p:sp>
      <p:pic>
        <p:nvPicPr>
          <p:cNvPr id="4" name="Picture 3" descr="C:\Users\Digor\Desktop\a619ff33d33e383f98d0580991f2ff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276600"/>
            <a:ext cx="2514600" cy="3352800"/>
          </a:xfrm>
          <a:prstGeom prst="rect">
            <a:avLst/>
          </a:prstGeom>
          <a:noFill/>
        </p:spPr>
      </p:pic>
      <p:pic>
        <p:nvPicPr>
          <p:cNvPr id="5" name="Picture 5" descr="C:\Users\Digor\Desktop\pitannya-v-anglysky-mov-ta-yih-vidi_47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86200"/>
            <a:ext cx="52578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 «Правда – неправда» </a:t>
            </a:r>
            <a:endParaRPr lang="ru-RU" sz="40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76800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85000" lnSpcReduction="20000"/>
          </a:bodyPr>
          <a:lstStyle/>
          <a:p>
            <a:pPr lvl="0"/>
            <a:r>
              <a:rPr lang="uk-UA" b="1" dirty="0" smtClean="0">
                <a:solidFill>
                  <a:srgbClr val="002060"/>
                </a:solidFill>
              </a:rPr>
              <a:t>Національно-визвольна війна почалася у 1648 році.  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uk-UA" b="1" dirty="0" smtClean="0">
                <a:solidFill>
                  <a:srgbClr val="002060"/>
                </a:solidFill>
              </a:rPr>
              <a:t>Національно-визвольну війну очолив гетьман </a:t>
            </a:r>
            <a:r>
              <a:rPr lang="uk-UA" b="1" dirty="0" err="1" smtClean="0">
                <a:solidFill>
                  <a:srgbClr val="002060"/>
                </a:solidFill>
              </a:rPr>
              <a:t>Криштоф</a:t>
            </a:r>
            <a:r>
              <a:rPr lang="uk-UA" b="1" dirty="0" smtClean="0">
                <a:solidFill>
                  <a:srgbClr val="002060"/>
                </a:solidFill>
              </a:rPr>
              <a:t> Косинський. 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uk-UA" b="1" dirty="0" smtClean="0">
                <a:solidFill>
                  <a:srgbClr val="002060"/>
                </a:solidFill>
              </a:rPr>
              <a:t>Перша битва відбулася біля річки Жовті Води. 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uk-UA" b="1" dirty="0" smtClean="0">
                <a:solidFill>
                  <a:srgbClr val="002060"/>
                </a:solidFill>
              </a:rPr>
              <a:t>Кримські татари постійно допомагали козакам. 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uk-UA" b="1" dirty="0" smtClean="0">
                <a:solidFill>
                  <a:srgbClr val="002060"/>
                </a:solidFill>
              </a:rPr>
              <a:t>Переяславська рада відбулася у 1654 році. 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uk-UA" b="1" dirty="0" smtClean="0">
                <a:solidFill>
                  <a:srgbClr val="002060"/>
                </a:solidFill>
              </a:rPr>
              <a:t>На Переяславській раді було укладено союз України з Туреччиною. 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uk-UA" b="1" dirty="0" smtClean="0">
                <a:solidFill>
                  <a:srgbClr val="002060"/>
                </a:solidFill>
              </a:rPr>
              <a:t>Період громадянської війни ІІ половини ХVІІ століття називається занепад. 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uk-UA" b="1" dirty="0" smtClean="0">
                <a:solidFill>
                  <a:srgbClr val="002060"/>
                </a:solidFill>
              </a:rPr>
              <a:t>В Андрусівської угоді 1667 року мова йшла про поділ України. 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</a:rPr>
              <a:t>Розшифрувати рік і вказати подію, яка відбулася</a:t>
            </a:r>
            <a:endParaRPr lang="ru-RU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10500" b="1" i="1" dirty="0" smtClean="0">
                <a:solidFill>
                  <a:schemeClr val="bg2">
                    <a:lumMod val="10000"/>
                  </a:schemeClr>
                </a:solidFill>
              </a:rPr>
              <a:t>9515</a:t>
            </a:r>
          </a:p>
          <a:p>
            <a:pPr algn="ctr">
              <a:buNone/>
            </a:pPr>
            <a:r>
              <a:rPr lang="uk-UA" sz="3600" b="1" i="1" dirty="0" smtClean="0">
                <a:solidFill>
                  <a:srgbClr val="FF0000"/>
                </a:solidFill>
              </a:rPr>
              <a:t>1595 – народився Богдан Хмельницький </a:t>
            </a:r>
          </a:p>
          <a:p>
            <a:pPr algn="ctr">
              <a:buNone/>
            </a:pPr>
            <a:r>
              <a:rPr lang="uk-UA" sz="10500" b="1" i="1" dirty="0" smtClean="0">
                <a:solidFill>
                  <a:schemeClr val="tx2">
                    <a:lumMod val="50000"/>
                  </a:schemeClr>
                </a:solidFill>
              </a:rPr>
              <a:t>4816</a:t>
            </a:r>
          </a:p>
          <a:p>
            <a:pPr algn="ctr">
              <a:buNone/>
            </a:pPr>
            <a:r>
              <a:rPr lang="uk-UA" sz="3600" b="1" i="1" dirty="0" smtClean="0">
                <a:solidFill>
                  <a:srgbClr val="FF0000"/>
                </a:solidFill>
              </a:rPr>
              <a:t>1648 – початок Визвольної війни </a:t>
            </a:r>
          </a:p>
          <a:p>
            <a:pPr algn="ctr">
              <a:buNone/>
            </a:pPr>
            <a:endParaRPr lang="uk-UA" sz="96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buNone/>
            </a:pPr>
            <a:endParaRPr lang="ru-RU" sz="9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</a:rPr>
              <a:t>Розшифрувати рік і вказати подію, яка відбулася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10500" b="1" i="1" dirty="0" smtClean="0">
                <a:solidFill>
                  <a:schemeClr val="bg2">
                    <a:lumMod val="10000"/>
                  </a:schemeClr>
                </a:solidFill>
              </a:rPr>
              <a:t>5116</a:t>
            </a:r>
          </a:p>
          <a:p>
            <a:pPr algn="ctr">
              <a:buNone/>
            </a:pPr>
            <a:r>
              <a:rPr lang="uk-UA" sz="3600" b="1" i="1" dirty="0" smtClean="0">
                <a:solidFill>
                  <a:srgbClr val="FF0000"/>
                </a:solidFill>
              </a:rPr>
              <a:t>1651 -  Білоцерківський договір</a:t>
            </a:r>
          </a:p>
          <a:p>
            <a:pPr algn="ctr">
              <a:buNone/>
            </a:pPr>
            <a:r>
              <a:rPr lang="uk-UA" sz="10500" b="1" i="1" dirty="0" smtClean="0">
                <a:solidFill>
                  <a:schemeClr val="tx2">
                    <a:lumMod val="50000"/>
                  </a:schemeClr>
                </a:solidFill>
              </a:rPr>
              <a:t>5416</a:t>
            </a:r>
          </a:p>
          <a:p>
            <a:pPr algn="ctr">
              <a:buNone/>
            </a:pPr>
            <a:r>
              <a:rPr lang="uk-UA" sz="3600" b="1" i="1" dirty="0" smtClean="0">
                <a:solidFill>
                  <a:srgbClr val="FF0000"/>
                </a:solidFill>
              </a:rPr>
              <a:t>1654 – Переяславська рада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</a:rPr>
              <a:t>Розшифрувати рік і вказати подію, яка відбулася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10500" b="1" i="1" dirty="0" smtClean="0">
                <a:solidFill>
                  <a:schemeClr val="bg2">
                    <a:lumMod val="10000"/>
                  </a:schemeClr>
                </a:solidFill>
              </a:rPr>
              <a:t>5716</a:t>
            </a:r>
          </a:p>
          <a:p>
            <a:pPr algn="ctr">
              <a:buNone/>
            </a:pPr>
            <a:r>
              <a:rPr lang="uk-UA" sz="3600" b="1" i="1" dirty="0" smtClean="0">
                <a:solidFill>
                  <a:srgbClr val="FF0000"/>
                </a:solidFill>
              </a:rPr>
              <a:t>1657 -  помер Богдан Хмельницький</a:t>
            </a:r>
          </a:p>
          <a:p>
            <a:pPr algn="ctr">
              <a:buNone/>
            </a:pPr>
            <a:r>
              <a:rPr lang="uk-UA" sz="10500" b="1" i="1" dirty="0" smtClean="0">
                <a:solidFill>
                  <a:schemeClr val="tx2">
                    <a:lumMod val="50000"/>
                  </a:schemeClr>
                </a:solidFill>
              </a:rPr>
              <a:t>6716</a:t>
            </a:r>
          </a:p>
          <a:p>
            <a:pPr algn="ctr">
              <a:buNone/>
            </a:pPr>
            <a:r>
              <a:rPr lang="uk-UA" sz="3600" b="1" i="1" dirty="0" smtClean="0">
                <a:solidFill>
                  <a:srgbClr val="FF0000"/>
                </a:solidFill>
              </a:rPr>
              <a:t>1667 – Андрусівська угода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Основні</a:t>
            </a:r>
            <a:r>
              <a:rPr lang="ru-RU" b="1" i="1" u="sng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i="1" u="sng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поняття</a:t>
            </a:r>
            <a:r>
              <a:rPr lang="ru-RU" b="1" i="1" u="sng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i="1" u="sng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й</a:t>
            </a:r>
            <a:r>
              <a:rPr lang="ru-RU" b="1" i="1" u="sng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i="1" u="sng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терміни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534400" cy="4525963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Руїна – період занепаду й спустошення України  під час  громадянської  війни у середині ХVІІ (17) століття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Громадянська війна – військова боротьба за владу між  громадянами однієї країни</a:t>
            </a:r>
          </a:p>
          <a:p>
            <a:r>
              <a:rPr lang="uk-UA" b="1" dirty="0" smtClean="0">
                <a:solidFill>
                  <a:srgbClr val="7030A0"/>
                </a:solidFill>
              </a:rPr>
              <a:t>Андрусівський договір – угода, таємно підписана Московією та 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uk-UA" b="1" dirty="0" smtClean="0">
                <a:solidFill>
                  <a:srgbClr val="7030A0"/>
                </a:solidFill>
              </a:rPr>
              <a:t>Польщею про розподіл України на сфери впливу.</a:t>
            </a:r>
            <a:r>
              <a:rPr lang="ru-RU" dirty="0" smtClean="0">
                <a:solidFill>
                  <a:srgbClr val="7030A0"/>
                </a:solidFill>
              </a:rPr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415</TotalTime>
  <Words>653</Words>
  <Application>Microsoft Office PowerPoint</Application>
  <PresentationFormat>Экран (4:3)</PresentationFormat>
  <Paragraphs>134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 Гетьман Петро Дорошенко.  Боротьба за об’єднання України</vt:lpstr>
      <vt:lpstr>МЕТА  УРОКУ</vt:lpstr>
      <vt:lpstr>Очікувані результати</vt:lpstr>
      <vt:lpstr>Завдання наші такі:</vt:lpstr>
      <vt:lpstr>Гра «Правда – неправда» </vt:lpstr>
      <vt:lpstr>Розшифрувати рік і вказати подію, яка відбулася</vt:lpstr>
      <vt:lpstr>Розшифрувати рік і вказати подію, яка відбулася</vt:lpstr>
      <vt:lpstr>Розшифрувати рік і вказати подію, яка відбулася</vt:lpstr>
      <vt:lpstr>Основні поняття й терміни</vt:lpstr>
      <vt:lpstr>гетьман Петро Дорофійович Дорошенко </vt:lpstr>
      <vt:lpstr> Проблемне питання </vt:lpstr>
      <vt:lpstr>  У період Руїни по обидва береги Дніпра були свої гетьмани. Їх влада була слабкою, і  на гетьманську булаву претендували інші козацькі старшини.  Тривали війни за владу в Україні. </vt:lpstr>
      <vt:lpstr> Час вимагав такої постаті, яка б змогла встановити мир і спокій на українських землях і знову об’єднати державу.   І  ось у 1665 році на козацькій раді було обрано гетьманом Правобережної України Петра Дорошенка.  </vt:lpstr>
      <vt:lpstr> У  1668 році  Петра  Дорошенка проголосили гетьманом по обидва береги  Дніпра. </vt:lpstr>
      <vt:lpstr>внутрішня політика Петра Дорошенка </vt:lpstr>
      <vt:lpstr>  Головна  мета  Дорошенка  була така:  зібрати Україну усю до купи, а як пощастить, то й самостійною зробити.  </vt:lpstr>
      <vt:lpstr>Протекторат   форма залежності, коли одна держава визначає і здійснює зовнішні відносини іншої держави, бере на себе захист її території і фактично ставить під свій контроль її внутрішні справи через свого резидента.  </vt:lpstr>
      <vt:lpstr> Розчарований політикою Туреччини, 19 вересня 1676 року Петро Дорошенко зрікся гетьманської булави. </vt:lpstr>
      <vt:lpstr> Закріплення  знань  </vt:lpstr>
      <vt:lpstr>Робота в зошитах</vt:lpstr>
      <vt:lpstr> Підсумок уроку. </vt:lpstr>
      <vt:lpstr> Підсумок уроку. </vt:lpstr>
      <vt:lpstr>Як влучно зауважив історик  ВОЛОДИМИР  Антонович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Digor</dc:creator>
  <cp:lastModifiedBy>Digor</cp:lastModifiedBy>
  <cp:revision>44</cp:revision>
  <dcterms:created xsi:type="dcterms:W3CDTF">2006-08-16T00:00:00Z</dcterms:created>
  <dcterms:modified xsi:type="dcterms:W3CDTF">2018-12-17T19:53:49Z</dcterms:modified>
</cp:coreProperties>
</file>