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0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3" autoAdjust="0"/>
    <p:restoredTop sz="94660"/>
  </p:normalViewPr>
  <p:slideViewPr>
    <p:cSldViewPr snapToGrid="0">
      <p:cViewPr>
        <p:scale>
          <a:sx n="75" d="100"/>
          <a:sy n="75" d="100"/>
        </p:scale>
        <p:origin x="3330" y="9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0F1EC-0FBB-4019-9B30-05502896C65A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30D3A-2D90-4F11-B956-68EC2F832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187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0F1EC-0FBB-4019-9B30-05502896C65A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30D3A-2D90-4F11-B956-68EC2F832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424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0F1EC-0FBB-4019-9B30-05502896C65A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30D3A-2D90-4F11-B956-68EC2F832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325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0F1EC-0FBB-4019-9B30-05502896C65A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30D3A-2D90-4F11-B956-68EC2F832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8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0F1EC-0FBB-4019-9B30-05502896C65A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30D3A-2D90-4F11-B956-68EC2F832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6890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0F1EC-0FBB-4019-9B30-05502896C65A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30D3A-2D90-4F11-B956-68EC2F832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485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0F1EC-0FBB-4019-9B30-05502896C65A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30D3A-2D90-4F11-B956-68EC2F832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936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0F1EC-0FBB-4019-9B30-05502896C65A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30D3A-2D90-4F11-B956-68EC2F832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59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0F1EC-0FBB-4019-9B30-05502896C65A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30D3A-2D90-4F11-B956-68EC2F832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001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0F1EC-0FBB-4019-9B30-05502896C65A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30D3A-2D90-4F11-B956-68EC2F832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703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0F1EC-0FBB-4019-9B30-05502896C65A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30D3A-2D90-4F11-B956-68EC2F832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433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0F1EC-0FBB-4019-9B30-05502896C65A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30D3A-2D90-4F11-B956-68EC2F832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927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0F1EC-0FBB-4019-9B30-05502896C65A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30D3A-2D90-4F11-B956-68EC2F832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789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96E0F1EC-0FBB-4019-9B30-05502896C65A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5AC30D3A-2D90-4F11-B956-68EC2F832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517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96E0F1EC-0FBB-4019-9B30-05502896C65A}" type="datetimeFigureOut">
              <a:rPr lang="ru-RU" smtClean="0"/>
              <a:t>01.12.2018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5AC30D3A-2D90-4F11-B956-68EC2F832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3272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  <p:sldLayoutId id="2147483918" r:id="rId12"/>
    <p:sldLayoutId id="2147483919" r:id="rId13"/>
    <p:sldLayoutId id="2147483920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0001" y="883881"/>
            <a:ext cx="10572000" cy="2971051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solidFill>
                  <a:schemeClr val="bg1"/>
                </a:solidFill>
              </a:rPr>
              <a:t>Презентація</a:t>
            </a:r>
            <a:r>
              <a:rPr lang="ru-RU" dirty="0" smtClean="0">
                <a:solidFill>
                  <a:schemeClr val="bg1"/>
                </a:solidFill>
              </a:rPr>
              <a:t> до уроку </a:t>
            </a:r>
            <a:r>
              <a:rPr lang="ru-RU" dirty="0" err="1" smtClean="0">
                <a:solidFill>
                  <a:schemeClr val="bg1"/>
                </a:solidFill>
              </a:rPr>
              <a:t>читання</a:t>
            </a:r>
            <a:r>
              <a:rPr lang="ru-RU" dirty="0" smtClean="0">
                <a:solidFill>
                  <a:schemeClr val="bg1"/>
                </a:solidFill>
              </a:rPr>
              <a:t> в 2 </a:t>
            </a:r>
            <a:r>
              <a:rPr lang="ru-RU" dirty="0" err="1" smtClean="0">
                <a:solidFill>
                  <a:schemeClr val="bg1"/>
                </a:solidFill>
              </a:rPr>
              <a:t>класі</a:t>
            </a:r>
            <a:r>
              <a:rPr lang="ru-RU" dirty="0" smtClean="0">
                <a:solidFill>
                  <a:schemeClr val="bg1"/>
                </a:solidFill>
              </a:rPr>
              <a:t> на тему: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dirty="0" err="1" smtClean="0">
                <a:solidFill>
                  <a:schemeClr val="bg1"/>
                </a:solidFill>
              </a:rPr>
              <a:t>Чи</a:t>
            </a:r>
            <a:r>
              <a:rPr lang="ru-RU" dirty="0" smtClean="0">
                <a:solidFill>
                  <a:schemeClr val="bg1"/>
                </a:solidFill>
              </a:rPr>
              <a:t> легко </a:t>
            </a:r>
            <a:r>
              <a:rPr lang="ru-RU" dirty="0" err="1" smtClean="0">
                <a:solidFill>
                  <a:schemeClr val="bg1"/>
                </a:solidFill>
              </a:rPr>
              <a:t>приносити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радість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іншим</a:t>
            </a:r>
            <a:r>
              <a:rPr lang="ru-RU" dirty="0" smtClean="0">
                <a:solidFill>
                  <a:schemeClr val="bg1"/>
                </a:solidFill>
              </a:rPr>
              <a:t>?»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10001" y="5104015"/>
            <a:ext cx="10572000" cy="100707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900" dirty="0" err="1" smtClean="0">
                <a:solidFill>
                  <a:schemeClr val="bg1"/>
                </a:solidFill>
              </a:rPr>
              <a:t>Підготувала</a:t>
            </a:r>
            <a:r>
              <a:rPr lang="ru-RU" sz="2900" dirty="0" smtClean="0">
                <a:solidFill>
                  <a:schemeClr val="bg1"/>
                </a:solidFill>
              </a:rPr>
              <a:t>: </a:t>
            </a:r>
            <a:r>
              <a:rPr lang="ru-RU" sz="2900" dirty="0" err="1" smtClean="0">
                <a:solidFill>
                  <a:schemeClr val="bg1"/>
                </a:solidFill>
              </a:rPr>
              <a:t>вчитель</a:t>
            </a:r>
            <a:r>
              <a:rPr lang="ru-RU" sz="2900" dirty="0" smtClean="0">
                <a:solidFill>
                  <a:schemeClr val="bg1"/>
                </a:solidFill>
              </a:rPr>
              <a:t> </a:t>
            </a:r>
            <a:r>
              <a:rPr lang="ru-RU" sz="2900" dirty="0" err="1" smtClean="0">
                <a:solidFill>
                  <a:schemeClr val="bg1"/>
                </a:solidFill>
              </a:rPr>
              <a:t>початкових</a:t>
            </a:r>
            <a:r>
              <a:rPr lang="ru-RU" sz="2900" dirty="0" smtClean="0">
                <a:solidFill>
                  <a:schemeClr val="bg1"/>
                </a:solidFill>
              </a:rPr>
              <a:t> </a:t>
            </a:r>
            <a:r>
              <a:rPr lang="ru-RU" sz="2900" dirty="0" err="1" smtClean="0">
                <a:solidFill>
                  <a:schemeClr val="bg1"/>
                </a:solidFill>
              </a:rPr>
              <a:t>класів</a:t>
            </a:r>
            <a:r>
              <a:rPr lang="ru-RU" sz="2900" dirty="0" smtClean="0">
                <a:solidFill>
                  <a:schemeClr val="bg1"/>
                </a:solidFill>
              </a:rPr>
              <a:t> Мороз Є. П.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48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ізкультхвилинка _“Прогулянка_“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38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89742" y="246057"/>
            <a:ext cx="3096661" cy="1011243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noAutofit/>
          </a:bodyPr>
          <a:lstStyle/>
          <a:p>
            <a:r>
              <a:rPr lang="uk-UA" sz="4000" u="sng" dirty="0" smtClean="0">
                <a:solidFill>
                  <a:schemeClr val="bg1"/>
                </a:solidFill>
              </a:rPr>
              <a:t>Порівняйте</a:t>
            </a:r>
            <a:endParaRPr lang="ru-RU" sz="4000" u="sng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2" r="983" b="8267"/>
          <a:stretch/>
        </p:blipFill>
        <p:spPr>
          <a:xfrm>
            <a:off x="787400" y="2590919"/>
            <a:ext cx="4712872" cy="30351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0" r="17626"/>
          <a:stretch/>
        </p:blipFill>
        <p:spPr>
          <a:xfrm>
            <a:off x="6096000" y="132957"/>
            <a:ext cx="5765800" cy="659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6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2525" y="2824156"/>
            <a:ext cx="6916550" cy="1447801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noAutofit/>
          </a:bodyPr>
          <a:lstStyle/>
          <a:p>
            <a:r>
              <a:rPr lang="uk-UA" sz="4800" dirty="0" smtClean="0">
                <a:solidFill>
                  <a:schemeClr val="bg1"/>
                </a:solidFill>
              </a:rPr>
              <a:t>А. Г. Костецький</a:t>
            </a:r>
            <a:br>
              <a:rPr lang="uk-UA" sz="4800" dirty="0" smtClean="0">
                <a:solidFill>
                  <a:schemeClr val="bg1"/>
                </a:solidFill>
              </a:rPr>
            </a:br>
            <a:r>
              <a:rPr lang="uk-UA" sz="4800" dirty="0" smtClean="0">
                <a:solidFill>
                  <a:schemeClr val="bg1"/>
                </a:solidFill>
              </a:rPr>
              <a:t>«Хвостата мова»</a:t>
            </a:r>
            <a:br>
              <a:rPr lang="uk-UA" sz="4800" dirty="0" smtClean="0">
                <a:solidFill>
                  <a:schemeClr val="bg1"/>
                </a:solidFill>
              </a:rPr>
            </a:b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34014" y="5860534"/>
            <a:ext cx="28469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1948 р. - 2005 р.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380" y="1167996"/>
            <a:ext cx="3075630" cy="452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16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300" y="276225"/>
            <a:ext cx="8407400" cy="630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12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81400" y="2451100"/>
            <a:ext cx="6581400" cy="1955800"/>
          </a:xfrm>
          <a:effectLst/>
        </p:spPr>
        <p:txBody>
          <a:bodyPr/>
          <a:lstStyle/>
          <a:p>
            <a:r>
              <a:rPr lang="uk-UA" sz="3200" dirty="0">
                <a:solidFill>
                  <a:schemeClr val="bg1"/>
                </a:solidFill>
              </a:rPr>
              <a:t>Радійте сонечку й теплу!</a:t>
            </a:r>
            <a:br>
              <a:rPr lang="uk-UA" sz="3200" dirty="0">
                <a:solidFill>
                  <a:schemeClr val="bg1"/>
                </a:solidFill>
              </a:rPr>
            </a:br>
            <a:r>
              <a:rPr lang="uk-UA" sz="3200" dirty="0">
                <a:solidFill>
                  <a:schemeClr val="bg1"/>
                </a:solidFill>
              </a:rPr>
              <a:t>Радійте світлу і добру!</a:t>
            </a:r>
            <a:br>
              <a:rPr lang="uk-UA" sz="3200" dirty="0">
                <a:solidFill>
                  <a:schemeClr val="bg1"/>
                </a:solidFill>
              </a:rPr>
            </a:br>
            <a:r>
              <a:rPr lang="uk-UA" sz="3200" dirty="0">
                <a:solidFill>
                  <a:schemeClr val="bg1"/>
                </a:solidFill>
              </a:rPr>
              <a:t>Як радість іншим роздаєш,</a:t>
            </a:r>
            <a:br>
              <a:rPr lang="uk-UA" sz="3200" dirty="0">
                <a:solidFill>
                  <a:schemeClr val="bg1"/>
                </a:solidFill>
              </a:rPr>
            </a:br>
            <a:r>
              <a:rPr lang="uk-UA" sz="3200" dirty="0">
                <a:solidFill>
                  <a:schemeClr val="bg1"/>
                </a:solidFill>
              </a:rPr>
              <a:t>То й сам щасливішим стаєш</a:t>
            </a:r>
            <a:r>
              <a:rPr lang="uk-UA" sz="3200" dirty="0" smtClean="0">
                <a:solidFill>
                  <a:schemeClr val="bg1"/>
                </a:solidFill>
              </a:rPr>
              <a:t>!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260" y="340868"/>
            <a:ext cx="4361548" cy="61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7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628" y="394490"/>
            <a:ext cx="4909611" cy="36822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3" t="5685"/>
          <a:stretch/>
        </p:blipFill>
        <p:spPr>
          <a:xfrm>
            <a:off x="469900" y="1905000"/>
            <a:ext cx="6094628" cy="46220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83933" y="564634"/>
            <a:ext cx="5466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Наш</a:t>
            </a:r>
            <a:r>
              <a:rPr lang="uk-UA" sz="3200" b="1" dirty="0" smtClean="0">
                <a:solidFill>
                  <a:schemeClr val="bg1"/>
                </a:solidFill>
              </a:rPr>
              <a:t>і домашні улюбленці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20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1332003"/>
            <a:ext cx="6286500" cy="41939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84" r="2500"/>
          <a:stretch/>
        </p:blipFill>
        <p:spPr>
          <a:xfrm>
            <a:off x="6870700" y="273374"/>
            <a:ext cx="5029200" cy="6311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15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200" y="2134165"/>
            <a:ext cx="6663410" cy="43682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52" y="260915"/>
            <a:ext cx="4715181" cy="353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83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300" y="228670"/>
            <a:ext cx="4254500" cy="64006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3" y="2580597"/>
            <a:ext cx="6578997" cy="3598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57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5201" y="-146397"/>
            <a:ext cx="9057899" cy="372087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Наш </a:t>
            </a:r>
            <a:r>
              <a:rPr lang="ru-RU" sz="4400" dirty="0" err="1">
                <a:solidFill>
                  <a:schemeClr val="bg1"/>
                </a:solidFill>
              </a:rPr>
              <a:t>девіз</a:t>
            </a:r>
            <a:r>
              <a:rPr lang="ru-RU" sz="4400" dirty="0">
                <a:solidFill>
                  <a:schemeClr val="bg1"/>
                </a:solidFill>
              </a:rPr>
              <a:t>: усе </a:t>
            </a:r>
            <a:r>
              <a:rPr lang="ru-RU" sz="4400" dirty="0" err="1">
                <a:solidFill>
                  <a:schemeClr val="bg1"/>
                </a:solidFill>
              </a:rPr>
              <a:t>пізнати</a:t>
            </a:r>
            <a:r>
              <a:rPr lang="ru-RU" sz="4400" dirty="0">
                <a:solidFill>
                  <a:schemeClr val="bg1"/>
                </a:solidFill>
              </a:rPr>
              <a:t>,</a:t>
            </a:r>
            <a:br>
              <a:rPr lang="ru-RU" sz="4400" dirty="0">
                <a:solidFill>
                  <a:schemeClr val="bg1"/>
                </a:solidFill>
              </a:rPr>
            </a:br>
            <a:r>
              <a:rPr lang="ru-RU" sz="4400" dirty="0" err="1" smtClean="0">
                <a:solidFill>
                  <a:schemeClr val="bg1"/>
                </a:solidFill>
              </a:rPr>
              <a:t>Міркувати</a:t>
            </a:r>
            <a:r>
              <a:rPr lang="ru-RU" sz="4400" dirty="0">
                <a:solidFill>
                  <a:schemeClr val="bg1"/>
                </a:solidFill>
              </a:rPr>
              <a:t>, </a:t>
            </a:r>
            <a:r>
              <a:rPr lang="ru-RU" sz="4400" dirty="0" err="1">
                <a:solidFill>
                  <a:schemeClr val="bg1"/>
                </a:solidFill>
              </a:rPr>
              <a:t>вдумливо</a:t>
            </a:r>
            <a:r>
              <a:rPr lang="ru-RU" sz="4400" dirty="0">
                <a:solidFill>
                  <a:schemeClr val="bg1"/>
                </a:solidFill>
              </a:rPr>
              <a:t> </a:t>
            </a:r>
            <a:r>
              <a:rPr lang="ru-RU" sz="4400" dirty="0" err="1" smtClean="0">
                <a:solidFill>
                  <a:schemeClr val="bg1"/>
                </a:solidFill>
              </a:rPr>
              <a:t>читати</a:t>
            </a:r>
            <a:r>
              <a:rPr lang="ru-RU" sz="4400" dirty="0" smtClean="0">
                <a:solidFill>
                  <a:schemeClr val="bg1"/>
                </a:solidFill>
              </a:rPr>
              <a:t>.</a:t>
            </a:r>
            <a:r>
              <a:rPr lang="ru-RU" sz="4400" dirty="0">
                <a:solidFill>
                  <a:schemeClr val="bg1"/>
                </a:solidFill>
              </a:rPr>
              <a:t/>
            </a:r>
            <a:br>
              <a:rPr lang="ru-RU" sz="4400" dirty="0">
                <a:solidFill>
                  <a:schemeClr val="bg1"/>
                </a:solidFill>
              </a:rPr>
            </a:br>
            <a:r>
              <a:rPr lang="ru-RU" sz="4400" dirty="0" err="1" smtClean="0">
                <a:solidFill>
                  <a:schemeClr val="bg1"/>
                </a:solidFill>
              </a:rPr>
              <a:t>Вирушаємо</a:t>
            </a:r>
            <a:r>
              <a:rPr lang="ru-RU" sz="4400" dirty="0" smtClean="0">
                <a:solidFill>
                  <a:schemeClr val="bg1"/>
                </a:solidFill>
              </a:rPr>
              <a:t> </a:t>
            </a:r>
            <a:r>
              <a:rPr lang="ru-RU" sz="4400" dirty="0">
                <a:solidFill>
                  <a:schemeClr val="bg1"/>
                </a:solidFill>
              </a:rPr>
              <a:t>у путь,</a:t>
            </a:r>
            <a:br>
              <a:rPr lang="ru-RU" sz="4400" dirty="0">
                <a:solidFill>
                  <a:schemeClr val="bg1"/>
                </a:solidFill>
              </a:rPr>
            </a:br>
            <a:r>
              <a:rPr lang="ru-RU" sz="4400" dirty="0" smtClean="0">
                <a:solidFill>
                  <a:schemeClr val="bg1"/>
                </a:solidFill>
              </a:rPr>
              <a:t>Хай </a:t>
            </a:r>
            <a:r>
              <a:rPr lang="ru-RU" sz="4400" dirty="0" err="1">
                <a:solidFill>
                  <a:schemeClr val="bg1"/>
                </a:solidFill>
              </a:rPr>
              <a:t>знання</a:t>
            </a:r>
            <a:r>
              <a:rPr lang="ru-RU" sz="4400" dirty="0">
                <a:solidFill>
                  <a:schemeClr val="bg1"/>
                </a:solidFill>
              </a:rPr>
              <a:t> </a:t>
            </a:r>
            <a:r>
              <a:rPr lang="ru-RU" sz="4400" dirty="0" err="1">
                <a:solidFill>
                  <a:schemeClr val="bg1"/>
                </a:solidFill>
              </a:rPr>
              <a:t>із</a:t>
            </a:r>
            <a:r>
              <a:rPr lang="ru-RU" sz="4400" dirty="0">
                <a:solidFill>
                  <a:schemeClr val="bg1"/>
                </a:solidFill>
              </a:rPr>
              <a:t> нами </a:t>
            </a:r>
            <a:r>
              <a:rPr lang="ru-RU" sz="4400" dirty="0" err="1">
                <a:solidFill>
                  <a:schemeClr val="bg1"/>
                </a:solidFill>
              </a:rPr>
              <a:t>йдуть</a:t>
            </a:r>
            <a:r>
              <a:rPr lang="ru-RU" sz="4400" dirty="0" smtClean="0">
                <a:solidFill>
                  <a:schemeClr val="bg1"/>
                </a:solidFill>
              </a:rPr>
              <a:t>!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55" r="17687"/>
          <a:stretch/>
        </p:blipFill>
        <p:spPr>
          <a:xfrm>
            <a:off x="8021782" y="3574473"/>
            <a:ext cx="3591098" cy="2768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39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98850" y="215900"/>
            <a:ext cx="7907150" cy="2578101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</a:rPr>
              <a:t>	Ой був собі коточок,</a:t>
            </a:r>
            <a:r>
              <a:rPr lang="ru-RU" sz="4800" dirty="0">
                <a:solidFill>
                  <a:schemeClr val="bg1"/>
                </a:solidFill>
              </a:rPr>
              <a:t/>
            </a:r>
            <a:br>
              <a:rPr lang="ru-RU" sz="4800" dirty="0">
                <a:solidFill>
                  <a:schemeClr val="bg1"/>
                </a:solidFill>
              </a:rPr>
            </a:br>
            <a:r>
              <a:rPr lang="uk-UA" sz="4800" dirty="0">
                <a:solidFill>
                  <a:schemeClr val="bg1"/>
                </a:solidFill>
              </a:rPr>
              <a:t>	Украв собі клубочок,</a:t>
            </a:r>
            <a:r>
              <a:rPr lang="ru-RU" sz="4800" dirty="0">
                <a:solidFill>
                  <a:schemeClr val="bg1"/>
                </a:solidFill>
              </a:rPr>
              <a:t/>
            </a:r>
            <a:br>
              <a:rPr lang="ru-RU" sz="4800" dirty="0">
                <a:solidFill>
                  <a:schemeClr val="bg1"/>
                </a:solidFill>
              </a:rPr>
            </a:br>
            <a:r>
              <a:rPr lang="uk-UA" sz="4800" dirty="0">
                <a:solidFill>
                  <a:schemeClr val="bg1"/>
                </a:solidFill>
              </a:rPr>
              <a:t>	Та й сховав в куточок.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725" y="3136900"/>
            <a:ext cx="3327400" cy="332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65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461075" y="-571500"/>
            <a:ext cx="12827000" cy="1638301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noAutofit/>
          </a:bodyPr>
          <a:lstStyle/>
          <a:p>
            <a:pPr algn="ctr"/>
            <a:r>
              <a:rPr lang="uk-UA" sz="4800" dirty="0">
                <a:solidFill>
                  <a:schemeClr val="bg1"/>
                </a:solidFill>
              </a:rPr>
              <a:t>«Чи легко приносити радість іншим?»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150" y="3353940"/>
            <a:ext cx="3208150" cy="32081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8234550" y="1749865"/>
            <a:ext cx="3208150" cy="32081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9" t="351" r="21253" b="-351"/>
          <a:stretch/>
        </p:blipFill>
        <p:spPr>
          <a:xfrm>
            <a:off x="817750" y="1749865"/>
            <a:ext cx="3208150" cy="320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15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83275" y="-635000"/>
            <a:ext cx="12827000" cy="1638301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noAutofit/>
          </a:bodyPr>
          <a:lstStyle/>
          <a:p>
            <a:pPr algn="ctr"/>
            <a:r>
              <a:rPr lang="uk-UA" sz="3700" spc="-150" dirty="0">
                <a:solidFill>
                  <a:schemeClr val="bg1"/>
                </a:solidFill>
              </a:rPr>
              <a:t>Радість </a:t>
            </a:r>
            <a:r>
              <a:rPr lang="uk-UA" sz="3700" spc="-150" dirty="0" smtClean="0">
                <a:solidFill>
                  <a:schemeClr val="bg1"/>
                </a:solidFill>
              </a:rPr>
              <a:t>- це </a:t>
            </a:r>
            <a:r>
              <a:rPr lang="uk-UA" sz="3700" spc="-150" dirty="0">
                <a:solidFill>
                  <a:schemeClr val="bg1"/>
                </a:solidFill>
              </a:rPr>
              <a:t>почуття задоволення, втіха, приємність.</a:t>
            </a:r>
            <a:endParaRPr lang="ru-RU" sz="3700" spc="-15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4" r="13019"/>
          <a:stretch/>
        </p:blipFill>
        <p:spPr>
          <a:xfrm>
            <a:off x="549276" y="1849438"/>
            <a:ext cx="3428842" cy="42894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711" y="1371600"/>
            <a:ext cx="3685239" cy="2438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0544" y="1849437"/>
            <a:ext cx="3433156" cy="42894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425" y="4178299"/>
            <a:ext cx="36576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58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но 2 2"/>
          <p:cNvSpPr/>
          <p:nvPr/>
        </p:nvSpPr>
        <p:spPr>
          <a:xfrm>
            <a:off x="3314862" y="625560"/>
            <a:ext cx="5600538" cy="5600538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90125" y="2914651"/>
            <a:ext cx="3477325" cy="9779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noAutofit/>
          </a:bodyPr>
          <a:lstStyle/>
          <a:p>
            <a:r>
              <a:rPr lang="uk-UA" sz="6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РАДІСТЬ</a:t>
            </a:r>
            <a:endParaRPr lang="ru-RU" sz="3600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46975" y="2374904"/>
            <a:ext cx="5913250" cy="1282701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Любов рідних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133275" y="5872856"/>
            <a:ext cx="4022846" cy="53379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Добрі стосунки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278998" y="4795270"/>
            <a:ext cx="3100201" cy="47584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Смачна їжа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54181" y="4332252"/>
            <a:ext cx="2440875" cy="60959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Обновки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445581" y="3333110"/>
            <a:ext cx="3547093" cy="428623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Хороші оцінки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59113" y="1639694"/>
            <a:ext cx="4031012" cy="56376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Хороша погода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059748" y="394599"/>
            <a:ext cx="4650675" cy="58101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Перемога у спорті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8095430" y="1539886"/>
            <a:ext cx="4096570" cy="663568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Добре здоров’я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368134" y="5429171"/>
            <a:ext cx="1412013" cy="60960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Квіти</a:t>
            </a:r>
          </a:p>
        </p:txBody>
      </p:sp>
    </p:spTree>
    <p:extLst>
      <p:ext uri="{BB962C8B-B14F-4D97-AF65-F5344CB8AC3E}">
        <p14:creationId xmlns:p14="http://schemas.microsoft.com/office/powerpoint/2010/main" val="348494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2525" y="2824156"/>
            <a:ext cx="6916550" cy="1447801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noAutofit/>
          </a:bodyPr>
          <a:lstStyle/>
          <a:p>
            <a:r>
              <a:rPr lang="uk-UA" sz="4800" dirty="0" smtClean="0">
                <a:solidFill>
                  <a:schemeClr val="bg1"/>
                </a:solidFill>
              </a:rPr>
              <a:t>В. О. Сухомлинський </a:t>
            </a:r>
            <a:br>
              <a:rPr lang="uk-UA" sz="4800" dirty="0" smtClean="0">
                <a:solidFill>
                  <a:schemeClr val="bg1"/>
                </a:solidFill>
              </a:rPr>
            </a:br>
            <a:r>
              <a:rPr lang="uk-UA" sz="4800" dirty="0" smtClean="0">
                <a:solidFill>
                  <a:schemeClr val="bg1"/>
                </a:solidFill>
              </a:rPr>
              <a:t>«Покинуте кошеня»</a:t>
            </a:r>
            <a:br>
              <a:rPr lang="uk-UA" sz="4800" dirty="0" smtClean="0">
                <a:solidFill>
                  <a:schemeClr val="bg1"/>
                </a:solidFill>
              </a:rPr>
            </a:b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024" y="1239843"/>
            <a:ext cx="3490976" cy="437831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34014" y="5860534"/>
            <a:ext cx="28469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1918 р. - 1970 р.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06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78200" y="2096098"/>
            <a:ext cx="5717799" cy="2971051"/>
          </a:xfrm>
          <a:effectLst/>
        </p:spPr>
        <p:txBody>
          <a:bodyPr/>
          <a:lstStyle/>
          <a:p>
            <a:r>
              <a:rPr lang="uk-UA" dirty="0">
                <a:solidFill>
                  <a:schemeClr val="bg1"/>
                </a:solidFill>
              </a:rPr>
              <a:t>	нявчить			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uk-UA" dirty="0">
                <a:solidFill>
                  <a:schemeClr val="bg1"/>
                </a:solidFill>
              </a:rPr>
              <a:t>	пригорнулося		</a:t>
            </a:r>
            <a:r>
              <a:rPr lang="uk-UA" dirty="0" smtClean="0">
                <a:solidFill>
                  <a:schemeClr val="bg1"/>
                </a:solidFill>
              </a:rPr>
              <a:t>притулилося</a:t>
            </a:r>
            <a:r>
              <a:rPr lang="uk-UA" dirty="0">
                <a:solidFill>
                  <a:schemeClr val="bg1"/>
                </a:solidFill>
              </a:rPr>
              <a:t>		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uk-UA" dirty="0">
                <a:solidFill>
                  <a:schemeClr val="bg1"/>
                </a:solidFill>
              </a:rPr>
              <a:t>	замуркотіло	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7804148" y="1702398"/>
            <a:ext cx="3888999" cy="2553298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dirty="0">
                <a:solidFill>
                  <a:schemeClr val="bg1"/>
                </a:solidFill>
              </a:rPr>
              <a:t>хитає</a:t>
            </a:r>
          </a:p>
          <a:p>
            <a:r>
              <a:rPr lang="uk-UA" dirty="0">
                <a:solidFill>
                  <a:schemeClr val="bg1"/>
                </a:solidFill>
              </a:rPr>
              <a:t>жаліє</a:t>
            </a:r>
          </a:p>
          <a:p>
            <a:r>
              <a:rPr lang="uk-UA" dirty="0">
                <a:solidFill>
                  <a:schemeClr val="bg1"/>
                </a:solidFill>
              </a:rPr>
              <a:t>дивляться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3237099" y="419100"/>
            <a:ext cx="7305299" cy="838798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sz="4000" u="sng" dirty="0">
                <a:solidFill>
                  <a:schemeClr val="bg1"/>
                </a:solidFill>
              </a:rPr>
              <a:t>Словникова </a:t>
            </a:r>
            <a:r>
              <a:rPr lang="uk-UA" sz="4000" u="sng" dirty="0" smtClean="0">
                <a:solidFill>
                  <a:schemeClr val="bg1"/>
                </a:solidFill>
              </a:rPr>
              <a:t>робота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06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5"/>
          <a:stretch/>
        </p:blipFill>
        <p:spPr>
          <a:xfrm>
            <a:off x="1358900" y="533447"/>
            <a:ext cx="9474200" cy="579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01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Цитаты">
  <a:themeElements>
    <a:clrScheme name="Другая 20">
      <a:dk1>
        <a:srgbClr val="000000"/>
      </a:dk1>
      <a:lt1>
        <a:sysClr val="window" lastClr="FFFFFF"/>
      </a:lt1>
      <a:dk2>
        <a:srgbClr val="FFFFFF"/>
      </a:dk2>
      <a:lt2>
        <a:srgbClr val="FFFFFF"/>
      </a:lt2>
      <a:accent1>
        <a:srgbClr val="9ECD33"/>
      </a:accent1>
      <a:accent2>
        <a:srgbClr val="E19933"/>
      </a:accent2>
      <a:accent3>
        <a:srgbClr val="DC5D3D"/>
      </a:accent3>
      <a:accent4>
        <a:srgbClr val="A967CB"/>
      </a:accent4>
      <a:accent5>
        <a:srgbClr val="5EA5DD"/>
      </a:accent5>
      <a:accent6>
        <a:srgbClr val="44BEA9"/>
      </a:accent6>
      <a:hlink>
        <a:srgbClr val="8F8F8F"/>
      </a:hlink>
      <a:folHlink>
        <a:srgbClr val="A5A5A5"/>
      </a:folHlink>
    </a:clrScheme>
    <a:fontScheme name="Цитаты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98D1675B-7325-48AD-994B-0DEF3379A98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TM03457503[[fn=Цитаты]]</Template>
  <TotalTime>112</TotalTime>
  <Words>100</Words>
  <Application>Microsoft Office PowerPoint</Application>
  <PresentationFormat>Широкоэкранный</PresentationFormat>
  <Paragraphs>28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Century Gothic</vt:lpstr>
      <vt:lpstr>Wingdings 2</vt:lpstr>
      <vt:lpstr>Цитаты</vt:lpstr>
      <vt:lpstr>Презентація до уроку читання в 2 класі на тему:  «Чи легко приносити радість іншим?»</vt:lpstr>
      <vt:lpstr>Наш девіз: усе пізнати, Міркувати, вдумливо читати. Вирушаємо у путь, Хай знання із нами йдуть!</vt:lpstr>
      <vt:lpstr> Ой був собі коточок,  Украв собі клубочок,  Та й сховав в куточок.</vt:lpstr>
      <vt:lpstr>«Чи легко приносити радість іншим?»</vt:lpstr>
      <vt:lpstr>Радість - це почуття задоволення, втіха, приємність.</vt:lpstr>
      <vt:lpstr>РАДІСТЬ</vt:lpstr>
      <vt:lpstr>В. О. Сухомлинський  «Покинуте кошеня» </vt:lpstr>
      <vt:lpstr> нявчить     пригорнулося  притулилося    замуркотіло </vt:lpstr>
      <vt:lpstr>Презентация PowerPoint</vt:lpstr>
      <vt:lpstr>Презентация PowerPoint</vt:lpstr>
      <vt:lpstr>Порівняйте</vt:lpstr>
      <vt:lpstr>А. Г. Костецький «Хвостата мова» </vt:lpstr>
      <vt:lpstr>Презентация PowerPoint</vt:lpstr>
      <vt:lpstr>Радійте сонечку й теплу! Радійте світлу і добру! Як радість іншим роздаєш, То й сам щасливішим стаєш!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до уроку читання в 2 класі на тему:  «Чи легко приносити радість іншим?»</dc:title>
  <dc:creator>FreezePC</dc:creator>
  <cp:lastModifiedBy>FreezePC</cp:lastModifiedBy>
  <cp:revision>32</cp:revision>
  <dcterms:created xsi:type="dcterms:W3CDTF">2018-12-01T08:56:47Z</dcterms:created>
  <dcterms:modified xsi:type="dcterms:W3CDTF">2018-12-01T10:49:31Z</dcterms:modified>
</cp:coreProperties>
</file>