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5" autoAdjust="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FCF1B-B00C-4925-9823-9B6098C3EF35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8D4C2-AA1E-4113-8352-57D7BA9FE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FCF1B-B00C-4925-9823-9B6098C3EF35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8D4C2-AA1E-4113-8352-57D7BA9FE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FCF1B-B00C-4925-9823-9B6098C3EF35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8D4C2-AA1E-4113-8352-57D7BA9FE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FCF1B-B00C-4925-9823-9B6098C3EF35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8D4C2-AA1E-4113-8352-57D7BA9FE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FCF1B-B00C-4925-9823-9B6098C3EF35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8D4C2-AA1E-4113-8352-57D7BA9FE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FCF1B-B00C-4925-9823-9B6098C3EF35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8D4C2-AA1E-4113-8352-57D7BA9FE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FCF1B-B00C-4925-9823-9B6098C3EF35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8D4C2-AA1E-4113-8352-57D7BA9FE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FCF1B-B00C-4925-9823-9B6098C3EF35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8D4C2-AA1E-4113-8352-57D7BA9FE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FCF1B-B00C-4925-9823-9B6098C3EF35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8D4C2-AA1E-4113-8352-57D7BA9FE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FCF1B-B00C-4925-9823-9B6098C3EF35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8D4C2-AA1E-4113-8352-57D7BA9FE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FCF1B-B00C-4925-9823-9B6098C3EF35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8D4C2-AA1E-4113-8352-57D7BA9FE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FCF1B-B00C-4925-9823-9B6098C3EF35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8D4C2-AA1E-4113-8352-57D7BA9FE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kosmos_zvzdy_siniy_fon_80369_1280x9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28794" y="785794"/>
            <a:ext cx="526798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dirty="0" smtClean="0">
                <a:solidFill>
                  <a:schemeClr val="bg1"/>
                </a:solidFill>
              </a:rPr>
              <a:t>Математична гра</a:t>
            </a:r>
          </a:p>
          <a:p>
            <a:r>
              <a:rPr lang="uk-UA" sz="5400" dirty="0" smtClean="0">
                <a:solidFill>
                  <a:schemeClr val="bg1"/>
                </a:solidFill>
              </a:rPr>
              <a:t> “ Зірковий час “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2857496"/>
            <a:ext cx="54469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err="1">
                <a:solidFill>
                  <a:schemeClr val="bg1"/>
                </a:solidFill>
              </a:rPr>
              <a:t>Палай</a:t>
            </a:r>
            <a:r>
              <a:rPr lang="ru-RU" sz="3200" i="1" dirty="0">
                <a:solidFill>
                  <a:schemeClr val="bg1"/>
                </a:solidFill>
              </a:rPr>
              <a:t> </a:t>
            </a:r>
            <a:r>
              <a:rPr lang="ru-RU" sz="3200" i="1" dirty="0" err="1">
                <a:solidFill>
                  <a:schemeClr val="bg1"/>
                </a:solidFill>
              </a:rPr>
              <a:t>і</a:t>
            </a:r>
            <a:r>
              <a:rPr lang="ru-RU" sz="3200" i="1" dirty="0">
                <a:solidFill>
                  <a:schemeClr val="bg1"/>
                </a:solidFill>
              </a:rPr>
              <a:t> </a:t>
            </a:r>
            <a:r>
              <a:rPr lang="ru-RU" sz="3200" i="1" dirty="0" err="1">
                <a:solidFill>
                  <a:schemeClr val="bg1"/>
                </a:solidFill>
              </a:rPr>
              <a:t>освітлюй</a:t>
            </a:r>
            <a:r>
              <a:rPr lang="ru-RU" sz="3200" i="1" dirty="0">
                <a:solidFill>
                  <a:schemeClr val="bg1"/>
                </a:solidFill>
              </a:rPr>
              <a:t> шлях </a:t>
            </a:r>
            <a:r>
              <a:rPr lang="ru-RU" sz="3200" i="1" dirty="0" err="1">
                <a:solidFill>
                  <a:schemeClr val="bg1"/>
                </a:solidFill>
              </a:rPr>
              <a:t>іншим</a:t>
            </a:r>
            <a:endParaRPr lang="ru-RU" sz="3200" i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4143380"/>
            <a:ext cx="29915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 err="1">
                <a:solidFill>
                  <a:schemeClr val="bg1"/>
                </a:solidFill>
              </a:rPr>
              <a:t>Сяй</a:t>
            </a:r>
            <a:r>
              <a:rPr lang="ru-RU" sz="3600" i="1" dirty="0">
                <a:solidFill>
                  <a:schemeClr val="bg1"/>
                </a:solidFill>
              </a:rPr>
              <a:t> </a:t>
            </a:r>
            <a:r>
              <a:rPr lang="ru-RU" sz="3600" i="1" dirty="0" err="1">
                <a:solidFill>
                  <a:schemeClr val="bg1"/>
                </a:solidFill>
              </a:rPr>
              <a:t>яскравіше</a:t>
            </a:r>
            <a:endParaRPr lang="ru-RU" sz="3600" i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15140" y="5929330"/>
            <a:ext cx="1289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 err="1">
                <a:solidFill>
                  <a:schemeClr val="bg1"/>
                </a:solidFill>
              </a:rPr>
              <a:t>Засяй</a:t>
            </a:r>
            <a:endParaRPr lang="ru-RU" sz="36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osmos_zvzdy_siniy_fon_80369_1280x9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43042" y="142852"/>
            <a:ext cx="557485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                  ІV тур</a:t>
            </a:r>
          </a:p>
          <a:p>
            <a:r>
              <a:rPr lang="ru-RU" sz="4400" dirty="0" smtClean="0">
                <a:solidFill>
                  <a:schemeClr val="bg1"/>
                </a:solidFill>
              </a:rPr>
              <a:t> </a:t>
            </a:r>
            <a:r>
              <a:rPr lang="ru-RU" sz="4400" dirty="0">
                <a:solidFill>
                  <a:schemeClr val="bg1"/>
                </a:solidFill>
              </a:rPr>
              <a:t>«</a:t>
            </a:r>
            <a:r>
              <a:rPr lang="ru-RU" sz="4400" dirty="0" err="1">
                <a:solidFill>
                  <a:schemeClr val="bg1"/>
                </a:solidFill>
              </a:rPr>
              <a:t>Геометричні</a:t>
            </a:r>
            <a:r>
              <a:rPr lang="ru-RU" sz="4400" dirty="0">
                <a:solidFill>
                  <a:schemeClr val="bg1"/>
                </a:solidFill>
              </a:rPr>
              <a:t> </a:t>
            </a:r>
            <a:r>
              <a:rPr lang="ru-RU" sz="4400" dirty="0" err="1">
                <a:solidFill>
                  <a:schemeClr val="bg1"/>
                </a:solidFill>
              </a:rPr>
              <a:t>задачі</a:t>
            </a:r>
            <a:r>
              <a:rPr lang="ru-RU" sz="4400" dirty="0">
                <a:solidFill>
                  <a:schemeClr val="bg1"/>
                </a:solidFill>
              </a:rPr>
              <a:t>»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2910" y="1595021"/>
            <a:ext cx="814393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>
                <a:solidFill>
                  <a:schemeClr val="bg1"/>
                </a:solidFill>
              </a:rPr>
              <a:t>Як </a:t>
            </a:r>
            <a:r>
              <a:rPr lang="ru-RU" sz="2800" dirty="0">
                <a:solidFill>
                  <a:schemeClr val="bg1"/>
                </a:solidFill>
              </a:rPr>
              <a:t>за </a:t>
            </a:r>
            <a:r>
              <a:rPr lang="ru-RU" sz="2800" dirty="0" err="1">
                <a:solidFill>
                  <a:schemeClr val="bg1"/>
                </a:solidFill>
              </a:rPr>
              <a:t>допомогою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однієї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палички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утворити</a:t>
            </a:r>
            <a:r>
              <a:rPr lang="ru-RU" sz="2800" dirty="0">
                <a:solidFill>
                  <a:schemeClr val="bg1"/>
                </a:solidFill>
              </a:rPr>
              <a:t> на </a:t>
            </a:r>
            <a:r>
              <a:rPr lang="ru-RU" sz="2800" dirty="0" err="1">
                <a:solidFill>
                  <a:schemeClr val="bg1"/>
                </a:solidFill>
              </a:rPr>
              <a:t>столі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трикутник</a:t>
            </a:r>
            <a:r>
              <a:rPr lang="ru-RU" sz="2800" dirty="0" smtClean="0">
                <a:solidFill>
                  <a:schemeClr val="bg1"/>
                </a:solidFill>
              </a:rPr>
              <a:t>?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chemeClr val="bg1"/>
                </a:solidFill>
              </a:rPr>
              <a:t>На </a:t>
            </a:r>
            <a:r>
              <a:rPr lang="ru-RU" sz="2800" dirty="0" err="1">
                <a:solidFill>
                  <a:schemeClr val="bg1"/>
                </a:solidFill>
              </a:rPr>
              <a:t>прямій</a:t>
            </a:r>
            <a:r>
              <a:rPr lang="ru-RU" sz="2800" dirty="0">
                <a:solidFill>
                  <a:schemeClr val="bg1"/>
                </a:solidFill>
              </a:rPr>
              <a:t> взяли 4 точки. </a:t>
            </a:r>
            <a:r>
              <a:rPr lang="ru-RU" sz="2800" dirty="0" err="1">
                <a:solidFill>
                  <a:schemeClr val="bg1"/>
                </a:solidFill>
              </a:rPr>
              <a:t>Скільки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всього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вийшло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відрізків</a:t>
            </a:r>
            <a:r>
              <a:rPr lang="ru-RU" sz="2800" dirty="0">
                <a:solidFill>
                  <a:schemeClr val="bg1"/>
                </a:solidFill>
              </a:rPr>
              <a:t>, </a:t>
            </a:r>
            <a:r>
              <a:rPr lang="ru-RU" sz="2800" dirty="0" err="1">
                <a:solidFill>
                  <a:schemeClr val="bg1"/>
                </a:solidFill>
              </a:rPr>
              <a:t>кінцями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яких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є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ці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точки?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endParaRPr lang="ru-RU" sz="2800" dirty="0" smtClean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>
                <a:solidFill>
                  <a:schemeClr val="bg1"/>
                </a:solidFill>
              </a:rPr>
              <a:t>У </a:t>
            </a:r>
            <a:r>
              <a:rPr lang="ru-RU" sz="2800" dirty="0" err="1">
                <a:solidFill>
                  <a:schemeClr val="bg1"/>
                </a:solidFill>
              </a:rPr>
              <a:t>квадраті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проведені</a:t>
            </a:r>
            <a:r>
              <a:rPr lang="ru-RU" sz="2800" dirty="0">
                <a:solidFill>
                  <a:schemeClr val="bg1"/>
                </a:solidFill>
              </a:rPr>
              <a:t> два </a:t>
            </a:r>
            <a:r>
              <a:rPr lang="ru-RU" sz="2800" dirty="0" err="1">
                <a:solidFill>
                  <a:schemeClr val="bg1"/>
                </a:solidFill>
              </a:rPr>
              <a:t>відрізки</a:t>
            </a:r>
            <a:r>
              <a:rPr lang="ru-RU" sz="2800" dirty="0">
                <a:solidFill>
                  <a:schemeClr val="bg1"/>
                </a:solidFill>
              </a:rPr>
              <a:t>, </a:t>
            </a:r>
            <a:r>
              <a:rPr lang="ru-RU" sz="2800" dirty="0" err="1">
                <a:solidFill>
                  <a:schemeClr val="bg1"/>
                </a:solidFill>
              </a:rPr>
              <a:t>які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з’єднують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протилежні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сторони</a:t>
            </a:r>
            <a:r>
              <a:rPr lang="ru-RU" sz="2800" dirty="0">
                <a:solidFill>
                  <a:schemeClr val="bg1"/>
                </a:solidFill>
              </a:rPr>
              <a:t>. </a:t>
            </a:r>
            <a:r>
              <a:rPr lang="ru-RU" sz="2800" dirty="0" err="1">
                <a:solidFill>
                  <a:schemeClr val="bg1"/>
                </a:solidFill>
              </a:rPr>
              <a:t>Скільки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всього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вийшло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трикутників</a:t>
            </a:r>
            <a:r>
              <a:rPr lang="ru-RU" sz="2800" dirty="0">
                <a:solidFill>
                  <a:schemeClr val="bg1"/>
                </a:solidFill>
              </a:rPr>
              <a:t>? </a:t>
            </a:r>
            <a:endParaRPr lang="ru-RU" sz="2800" dirty="0" smtClean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ru-RU" sz="2800" dirty="0" err="1" smtClean="0">
                <a:solidFill>
                  <a:schemeClr val="bg1"/>
                </a:solidFill>
              </a:rPr>
              <a:t>Квадратний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>
                <a:solidFill>
                  <a:schemeClr val="bg1"/>
                </a:solidFill>
              </a:rPr>
              <a:t>листок </a:t>
            </a:r>
            <a:r>
              <a:rPr lang="ru-RU" sz="2800" dirty="0" err="1">
                <a:solidFill>
                  <a:schemeClr val="bg1"/>
                </a:solidFill>
              </a:rPr>
              <a:t>паперу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розріж</a:t>
            </a:r>
            <a:r>
              <a:rPr lang="ru-RU" sz="2800" dirty="0">
                <a:solidFill>
                  <a:schemeClr val="bg1"/>
                </a:solidFill>
              </a:rPr>
              <a:t> на </a:t>
            </a:r>
            <a:r>
              <a:rPr lang="ru-RU" sz="2800" dirty="0" err="1">
                <a:solidFill>
                  <a:schemeClr val="bg1"/>
                </a:solidFill>
              </a:rPr>
              <a:t>дві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нерівні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частини</a:t>
            </a:r>
            <a:r>
              <a:rPr lang="ru-RU" sz="2800" dirty="0">
                <a:solidFill>
                  <a:schemeClr val="bg1"/>
                </a:solidFill>
              </a:rPr>
              <a:t>, а </a:t>
            </a:r>
            <a:r>
              <a:rPr lang="ru-RU" sz="2800" dirty="0" err="1">
                <a:solidFill>
                  <a:schemeClr val="bg1"/>
                </a:solidFill>
              </a:rPr>
              <a:t>потім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склади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з</a:t>
            </a:r>
            <a:r>
              <a:rPr lang="ru-RU" sz="2800" dirty="0">
                <a:solidFill>
                  <a:schemeClr val="bg1"/>
                </a:solidFill>
              </a:rPr>
              <a:t> них </a:t>
            </a:r>
            <a:r>
              <a:rPr lang="ru-RU" sz="2800" dirty="0" err="1">
                <a:solidFill>
                  <a:schemeClr val="bg1"/>
                </a:solidFill>
              </a:rPr>
              <a:t>трикутник</a:t>
            </a:r>
            <a:r>
              <a:rPr lang="ru-RU" sz="2800" dirty="0">
                <a:solidFill>
                  <a:schemeClr val="bg1"/>
                </a:solidFill>
              </a:rPr>
              <a:t>. Як </a:t>
            </a:r>
            <a:r>
              <a:rPr lang="ru-RU" sz="2800" dirty="0" err="1">
                <a:solidFill>
                  <a:schemeClr val="bg1"/>
                </a:solidFill>
              </a:rPr>
              <a:t>це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зробити</a:t>
            </a:r>
            <a:r>
              <a:rPr lang="ru-RU" sz="2800" dirty="0" smtClean="0">
                <a:solidFill>
                  <a:schemeClr val="bg1"/>
                </a:solidFill>
              </a:rPr>
              <a:t>?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>
                <a:solidFill>
                  <a:schemeClr val="bg1"/>
                </a:solidFill>
              </a:rPr>
              <a:t>Периметр </a:t>
            </a:r>
            <a:r>
              <a:rPr lang="ru-RU" sz="2800" dirty="0" err="1">
                <a:solidFill>
                  <a:schemeClr val="bg1"/>
                </a:solidFill>
              </a:rPr>
              <a:t>якого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прямокутника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можна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обчислити</a:t>
            </a:r>
            <a:r>
              <a:rPr lang="ru-RU" sz="2800" dirty="0">
                <a:solidFill>
                  <a:schemeClr val="bg1"/>
                </a:solidFill>
              </a:rPr>
              <a:t> за </a:t>
            </a:r>
            <a:r>
              <a:rPr lang="ru-RU" sz="2800" dirty="0" err="1">
                <a:solidFill>
                  <a:schemeClr val="bg1"/>
                </a:solidFill>
              </a:rPr>
              <a:t>допомогою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однієї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дії</a:t>
            </a:r>
            <a:r>
              <a:rPr lang="ru-RU" sz="2800" dirty="0">
                <a:solidFill>
                  <a:schemeClr val="bg1"/>
                </a:solidFill>
              </a:rPr>
              <a:t>?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osmos_zvzdy_siniy_fon_80369_1280x9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34" y="714356"/>
            <a:ext cx="7929618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6. У </a:t>
            </a:r>
            <a:r>
              <a:rPr lang="ru-RU" sz="3200" dirty="0" err="1" smtClean="0">
                <a:solidFill>
                  <a:schemeClr val="bg1"/>
                </a:solidFill>
              </a:rPr>
              <a:t>якої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фігури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немає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ні</a:t>
            </a:r>
            <a:r>
              <a:rPr lang="ru-RU" sz="3200" dirty="0" smtClean="0">
                <a:solidFill>
                  <a:schemeClr val="bg1"/>
                </a:solidFill>
              </a:rPr>
              <a:t> початку, </a:t>
            </a:r>
            <a:r>
              <a:rPr lang="ru-RU" sz="3200" dirty="0" err="1" smtClean="0">
                <a:solidFill>
                  <a:schemeClr val="bg1"/>
                </a:solidFill>
              </a:rPr>
              <a:t>ні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кінця</a:t>
            </a:r>
            <a:r>
              <a:rPr lang="ru-RU" sz="3200" dirty="0" smtClean="0">
                <a:solidFill>
                  <a:schemeClr val="bg1"/>
                </a:solidFill>
              </a:rPr>
              <a:t>? 7. На </a:t>
            </a:r>
            <a:r>
              <a:rPr lang="ru-RU" sz="3200" dirty="0" err="1" smtClean="0">
                <a:solidFill>
                  <a:schemeClr val="bg1"/>
                </a:solidFill>
              </a:rPr>
              <a:t>скільки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збільшиться</a:t>
            </a:r>
            <a:r>
              <a:rPr lang="ru-RU" sz="3200" dirty="0" smtClean="0">
                <a:solidFill>
                  <a:schemeClr val="bg1"/>
                </a:solidFill>
              </a:rPr>
              <a:t> периметр квадрата, </a:t>
            </a:r>
            <a:r>
              <a:rPr lang="ru-RU" sz="3200" dirty="0" err="1" smtClean="0">
                <a:solidFill>
                  <a:schemeClr val="bg1"/>
                </a:solidFill>
              </a:rPr>
              <a:t>якщо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кожну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його</a:t>
            </a:r>
            <a:r>
              <a:rPr lang="ru-RU" sz="3200" dirty="0" smtClean="0">
                <a:solidFill>
                  <a:schemeClr val="bg1"/>
                </a:solidFill>
              </a:rPr>
              <a:t> сторону </a:t>
            </a:r>
            <a:r>
              <a:rPr lang="ru-RU" sz="3200" dirty="0" err="1" smtClean="0">
                <a:solidFill>
                  <a:schemeClr val="bg1"/>
                </a:solidFill>
              </a:rPr>
              <a:t>збільшити</a:t>
            </a:r>
            <a:r>
              <a:rPr lang="ru-RU" sz="3200" dirty="0" smtClean="0">
                <a:solidFill>
                  <a:schemeClr val="bg1"/>
                </a:solidFill>
              </a:rPr>
              <a:t> на 5 см?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 8. </a:t>
            </a:r>
            <a:r>
              <a:rPr lang="ru-RU" sz="3200" dirty="0" err="1" smtClean="0">
                <a:solidFill>
                  <a:schemeClr val="bg1"/>
                </a:solidFill>
              </a:rPr>
              <a:t>Склади</a:t>
            </a:r>
            <a:r>
              <a:rPr lang="ru-RU" sz="3200" dirty="0" smtClean="0">
                <a:solidFill>
                  <a:schemeClr val="bg1"/>
                </a:solidFill>
              </a:rPr>
              <a:t> 2 </a:t>
            </a:r>
            <a:r>
              <a:rPr lang="ru-RU" sz="3200" dirty="0" err="1" smtClean="0">
                <a:solidFill>
                  <a:schemeClr val="bg1"/>
                </a:solidFill>
              </a:rPr>
              <a:t>трикутника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з</a:t>
            </a:r>
            <a:r>
              <a:rPr lang="ru-RU" sz="3200" dirty="0" smtClean="0">
                <a:solidFill>
                  <a:schemeClr val="bg1"/>
                </a:solidFill>
              </a:rPr>
              <a:t> 5 </a:t>
            </a:r>
            <a:r>
              <a:rPr lang="ru-RU" sz="3200" dirty="0" err="1" smtClean="0">
                <a:solidFill>
                  <a:schemeClr val="bg1"/>
                </a:solidFill>
              </a:rPr>
              <a:t>однакових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паличок</a:t>
            </a:r>
            <a:r>
              <a:rPr lang="ru-RU" sz="32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 9. З 5 </a:t>
            </a:r>
            <a:r>
              <a:rPr lang="ru-RU" sz="3200" dirty="0" err="1" smtClean="0">
                <a:solidFill>
                  <a:schemeClr val="bg1"/>
                </a:solidFill>
              </a:rPr>
              <a:t>однакових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паличок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склади</a:t>
            </a:r>
            <a:r>
              <a:rPr lang="ru-RU" sz="3200" dirty="0" smtClean="0">
                <a:solidFill>
                  <a:schemeClr val="bg1"/>
                </a:solidFill>
              </a:rPr>
              <a:t> 1 квадрат та 2 </a:t>
            </a:r>
            <a:r>
              <a:rPr lang="ru-RU" sz="3200" dirty="0" err="1" smtClean="0">
                <a:solidFill>
                  <a:schemeClr val="bg1"/>
                </a:solidFill>
              </a:rPr>
              <a:t>трикутники</a:t>
            </a:r>
            <a:r>
              <a:rPr lang="ru-RU" sz="32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osmos_zvzdy_siniy_fon_80369_1280x9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285728"/>
            <a:ext cx="82983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                               І тур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 «</a:t>
            </a:r>
            <a:r>
              <a:rPr lang="ru-RU" sz="3600" dirty="0" err="1" smtClean="0">
                <a:solidFill>
                  <a:schemeClr val="bg1"/>
                </a:solidFill>
              </a:rPr>
              <a:t>Країна</a:t>
            </a:r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600" dirty="0" err="1" smtClean="0">
                <a:solidFill>
                  <a:schemeClr val="bg1"/>
                </a:solidFill>
              </a:rPr>
              <a:t>запитань</a:t>
            </a:r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600" dirty="0" err="1" smtClean="0">
                <a:solidFill>
                  <a:schemeClr val="bg1"/>
                </a:solidFill>
              </a:rPr>
              <a:t>і</a:t>
            </a:r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600" dirty="0" err="1" smtClean="0">
                <a:solidFill>
                  <a:schemeClr val="bg1"/>
                </a:solidFill>
              </a:rPr>
              <a:t>відповідей</a:t>
            </a:r>
            <a:r>
              <a:rPr lang="ru-RU" sz="3600" dirty="0" smtClean="0">
                <a:solidFill>
                  <a:schemeClr val="bg1"/>
                </a:solidFill>
              </a:rPr>
              <a:t>»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143117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2800" dirty="0" err="1" smtClean="0">
                <a:solidFill>
                  <a:schemeClr val="bg1"/>
                </a:solidFill>
              </a:rPr>
              <a:t>Чи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може</a:t>
            </a:r>
            <a:r>
              <a:rPr lang="ru-RU" sz="2800" dirty="0">
                <a:solidFill>
                  <a:schemeClr val="bg1"/>
                </a:solidFill>
              </a:rPr>
              <a:t> сума </a:t>
            </a:r>
            <a:r>
              <a:rPr lang="ru-RU" sz="2800" dirty="0" err="1">
                <a:solidFill>
                  <a:schemeClr val="bg1"/>
                </a:solidFill>
              </a:rPr>
              <a:t>двох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різних</a:t>
            </a:r>
            <a:r>
              <a:rPr lang="ru-RU" sz="2800" dirty="0">
                <a:solidFill>
                  <a:schemeClr val="bg1"/>
                </a:solidFill>
              </a:rPr>
              <a:t> чисел </a:t>
            </a:r>
            <a:r>
              <a:rPr lang="ru-RU" sz="2800" dirty="0" err="1">
                <a:solidFill>
                  <a:schemeClr val="bg1"/>
                </a:solidFill>
              </a:rPr>
              <a:t>дорівнювати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їх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різниці</a:t>
            </a:r>
            <a:r>
              <a:rPr lang="ru-RU" sz="2800" dirty="0" smtClean="0">
                <a:solidFill>
                  <a:schemeClr val="bg1"/>
                </a:solidFill>
              </a:rPr>
              <a:t>?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/>
              <a:t> </a:t>
            </a:r>
            <a:r>
              <a:rPr lang="ru-RU" sz="2800" dirty="0" err="1" smtClean="0">
                <a:solidFill>
                  <a:schemeClr val="bg1"/>
                </a:solidFill>
              </a:rPr>
              <a:t>Назвіть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</a:rPr>
              <a:t>п’ять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</a:rPr>
              <a:t>днів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</a:rPr>
              <a:t>підряд</a:t>
            </a:r>
            <a:r>
              <a:rPr lang="ru-RU" sz="2800" dirty="0" smtClean="0">
                <a:solidFill>
                  <a:schemeClr val="bg1"/>
                </a:solidFill>
              </a:rPr>
              <a:t>, не </a:t>
            </a:r>
            <a:r>
              <a:rPr lang="ru-RU" sz="2800" dirty="0" err="1" smtClean="0">
                <a:solidFill>
                  <a:schemeClr val="bg1"/>
                </a:solidFill>
              </a:rPr>
              <a:t>вживаючи</a:t>
            </a:r>
            <a:r>
              <a:rPr lang="ru-RU" sz="2800" dirty="0" smtClean="0">
                <a:solidFill>
                  <a:schemeClr val="bg1"/>
                </a:solidFill>
              </a:rPr>
              <a:t> чисел та </a:t>
            </a:r>
            <a:r>
              <a:rPr lang="ru-RU" sz="2800" dirty="0" err="1" smtClean="0">
                <a:solidFill>
                  <a:schemeClr val="bg1"/>
                </a:solidFill>
              </a:rPr>
              <a:t>назв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</a:rPr>
              <a:t>днів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</a:rPr>
              <a:t>тижня</a:t>
            </a:r>
            <a:r>
              <a:rPr lang="ru-RU" sz="2800" dirty="0" smtClean="0">
                <a:solidFill>
                  <a:schemeClr val="bg1"/>
                </a:solidFill>
              </a:rPr>
              <a:t>.</a:t>
            </a:r>
          </a:p>
          <a:p>
            <a:pPr marL="514350" indent="-514350">
              <a:buAutoNum type="arabicPeriod"/>
            </a:pPr>
            <a:r>
              <a:rPr lang="ru-RU" sz="2800" dirty="0" err="1">
                <a:solidFill>
                  <a:schemeClr val="bg1"/>
                </a:solidFill>
              </a:rPr>
              <a:t>Що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легше</a:t>
            </a:r>
            <a:r>
              <a:rPr lang="ru-RU" sz="2800" dirty="0">
                <a:solidFill>
                  <a:schemeClr val="bg1"/>
                </a:solidFill>
              </a:rPr>
              <a:t>: 2 кг </a:t>
            </a:r>
            <a:r>
              <a:rPr lang="ru-RU" sz="2800" dirty="0" err="1">
                <a:solidFill>
                  <a:schemeClr val="bg1"/>
                </a:solidFill>
              </a:rPr>
              <a:t>заліза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чи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дві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пухові</a:t>
            </a:r>
            <a:r>
              <a:rPr lang="ru-RU" sz="2800" dirty="0">
                <a:solidFill>
                  <a:schemeClr val="bg1"/>
                </a:solidFill>
              </a:rPr>
              <a:t> подушки по </a:t>
            </a:r>
            <a:r>
              <a:rPr lang="ru-RU" sz="2800" dirty="0" err="1">
                <a:solidFill>
                  <a:schemeClr val="bg1"/>
                </a:solidFill>
              </a:rPr>
              <a:t>кілограму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кожна</a:t>
            </a:r>
            <a:r>
              <a:rPr lang="ru-RU" sz="2800" dirty="0">
                <a:solidFill>
                  <a:schemeClr val="bg1"/>
                </a:solidFill>
              </a:rPr>
              <a:t>? </a:t>
            </a:r>
            <a:endParaRPr lang="ru-RU" sz="2800" dirty="0" smtClean="0">
              <a:solidFill>
                <a:schemeClr val="bg1"/>
              </a:solidFill>
            </a:endParaRPr>
          </a:p>
          <a:p>
            <a:pPr marL="514350" indent="-514350">
              <a:buAutoNum type="arabicPeriod"/>
            </a:pPr>
            <a:r>
              <a:rPr lang="ru-RU" sz="2800" dirty="0" err="1">
                <a:solidFill>
                  <a:schemeClr val="bg1"/>
                </a:solidFill>
              </a:rPr>
              <a:t>Скільки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серед</a:t>
            </a:r>
            <a:r>
              <a:rPr lang="ru-RU" sz="2800" dirty="0">
                <a:solidFill>
                  <a:schemeClr val="bg1"/>
                </a:solidFill>
              </a:rPr>
              <a:t> чисел </a:t>
            </a:r>
            <a:r>
              <a:rPr lang="ru-RU" sz="2800" dirty="0" err="1">
                <a:solidFill>
                  <a:schemeClr val="bg1"/>
                </a:solidFill>
              </a:rPr>
              <a:t>від</a:t>
            </a:r>
            <a:r>
              <a:rPr lang="ru-RU" sz="2800" dirty="0">
                <a:solidFill>
                  <a:schemeClr val="bg1"/>
                </a:solidFill>
              </a:rPr>
              <a:t> 100 до 1000 </a:t>
            </a:r>
            <a:r>
              <a:rPr lang="ru-RU" sz="2800" dirty="0" err="1">
                <a:solidFill>
                  <a:schemeClr val="bg1"/>
                </a:solidFill>
              </a:rPr>
              <a:t>включно</a:t>
            </a:r>
            <a:r>
              <a:rPr lang="ru-RU" sz="2800" dirty="0">
                <a:solidFill>
                  <a:schemeClr val="bg1"/>
                </a:solidFill>
              </a:rPr>
              <a:t> таких, у </a:t>
            </a:r>
            <a:r>
              <a:rPr lang="ru-RU" sz="2800" dirty="0" err="1">
                <a:solidFill>
                  <a:schemeClr val="bg1"/>
                </a:solidFill>
              </a:rPr>
              <a:t>запису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яких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зустрічаються</a:t>
            </a:r>
            <a:r>
              <a:rPr lang="ru-RU" sz="2800" dirty="0">
                <a:solidFill>
                  <a:schemeClr val="bg1"/>
                </a:solidFill>
              </a:rPr>
              <a:t> три </a:t>
            </a:r>
            <a:r>
              <a:rPr lang="ru-RU" sz="2800" dirty="0" err="1">
                <a:solidFill>
                  <a:schemeClr val="bg1"/>
                </a:solidFill>
              </a:rPr>
              <a:t>однакові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цифри</a:t>
            </a:r>
            <a:r>
              <a:rPr lang="ru-RU" sz="2800" dirty="0">
                <a:solidFill>
                  <a:schemeClr val="bg1"/>
                </a:solidFill>
              </a:rPr>
              <a:t>? </a:t>
            </a:r>
            <a:endParaRPr lang="ru-RU" sz="2800" dirty="0" smtClean="0">
              <a:solidFill>
                <a:schemeClr val="bg1"/>
              </a:solidFill>
            </a:endParaRPr>
          </a:p>
          <a:p>
            <a:pPr marL="514350" indent="-514350">
              <a:buAutoNum type="arabicPeriod"/>
            </a:pPr>
            <a:r>
              <a:rPr lang="ru-RU" sz="2800" dirty="0" err="1">
                <a:solidFill>
                  <a:schemeClr val="bg1"/>
                </a:solidFill>
              </a:rPr>
              <a:t>Скільки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обертів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зробить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годинна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стрілка</a:t>
            </a:r>
            <a:r>
              <a:rPr lang="ru-RU" sz="2800" dirty="0">
                <a:solidFill>
                  <a:schemeClr val="bg1"/>
                </a:solidFill>
              </a:rPr>
              <a:t> за </a:t>
            </a:r>
            <a:r>
              <a:rPr lang="ru-RU" sz="2800" dirty="0" err="1">
                <a:solidFill>
                  <a:schemeClr val="bg1"/>
                </a:solidFill>
              </a:rPr>
              <a:t>січень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місяць</a:t>
            </a:r>
            <a:r>
              <a:rPr lang="ru-RU" sz="2800" dirty="0">
                <a:solidFill>
                  <a:schemeClr val="bg1"/>
                </a:solidFill>
              </a:rPr>
              <a:t>?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osmos_zvzdy_siniy_fon_80369_1280x9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428604"/>
            <a:ext cx="8429684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                                   ІІ тур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             «</a:t>
            </a:r>
            <a:r>
              <a:rPr lang="ru-RU" sz="3600" dirty="0">
                <a:solidFill>
                  <a:schemeClr val="bg1"/>
                </a:solidFill>
              </a:rPr>
              <a:t>В гостях у </a:t>
            </a:r>
            <a:r>
              <a:rPr lang="ru-RU" sz="3600" dirty="0" err="1">
                <a:solidFill>
                  <a:schemeClr val="bg1"/>
                </a:solidFill>
              </a:rPr>
              <a:t>казкових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err="1">
                <a:solidFill>
                  <a:schemeClr val="bg1"/>
                </a:solidFill>
              </a:rPr>
              <a:t>героїв</a:t>
            </a:r>
            <a:r>
              <a:rPr lang="ru-RU" sz="3600" dirty="0" smtClean="0">
                <a:solidFill>
                  <a:schemeClr val="bg1"/>
                </a:solidFill>
              </a:rPr>
              <a:t>»</a:t>
            </a: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pPr marL="514350" indent="-514350">
              <a:buAutoNum type="arabicPeriod"/>
            </a:pPr>
            <a:r>
              <a:rPr lang="ru-RU" sz="2800" dirty="0" err="1" smtClean="0">
                <a:solidFill>
                  <a:schemeClr val="bg1"/>
                </a:solidFill>
              </a:rPr>
              <a:t>Чебурашка</a:t>
            </a:r>
            <a:r>
              <a:rPr lang="ru-RU" sz="2800" dirty="0">
                <a:solidFill>
                  <a:schemeClr val="bg1"/>
                </a:solidFill>
              </a:rPr>
              <a:t>, крокодил Гена </a:t>
            </a:r>
            <a:r>
              <a:rPr lang="ru-RU" sz="2800" dirty="0" err="1">
                <a:solidFill>
                  <a:schemeClr val="bg1"/>
                </a:solidFill>
              </a:rPr>
              <a:t>і</a:t>
            </a:r>
            <a:r>
              <a:rPr lang="ru-RU" sz="2800" dirty="0">
                <a:solidFill>
                  <a:schemeClr val="bg1"/>
                </a:solidFill>
              </a:rPr>
              <a:t> Шапокляк </a:t>
            </a:r>
            <a:r>
              <a:rPr lang="ru-RU" sz="2800" dirty="0" err="1">
                <a:solidFill>
                  <a:schemeClr val="bg1"/>
                </a:solidFill>
              </a:rPr>
              <a:t>чекали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поїзда</a:t>
            </a:r>
            <a:r>
              <a:rPr lang="ru-RU" sz="2800" dirty="0">
                <a:solidFill>
                  <a:schemeClr val="bg1"/>
                </a:solidFill>
              </a:rPr>
              <a:t> 3 </a:t>
            </a:r>
            <a:r>
              <a:rPr lang="ru-RU" sz="2800" dirty="0" err="1">
                <a:solidFill>
                  <a:schemeClr val="bg1"/>
                </a:solidFill>
              </a:rPr>
              <a:t>години</a:t>
            </a:r>
            <a:r>
              <a:rPr lang="ru-RU" sz="2800" dirty="0">
                <a:solidFill>
                  <a:schemeClr val="bg1"/>
                </a:solidFill>
              </a:rPr>
              <a:t>. </a:t>
            </a:r>
            <a:r>
              <a:rPr lang="ru-RU" sz="2800" dirty="0" err="1">
                <a:solidFill>
                  <a:schemeClr val="bg1"/>
                </a:solidFill>
              </a:rPr>
              <a:t>Скільки</a:t>
            </a:r>
            <a:r>
              <a:rPr lang="ru-RU" sz="2800" dirty="0">
                <a:solidFill>
                  <a:schemeClr val="bg1"/>
                </a:solidFill>
              </a:rPr>
              <a:t> годин </a:t>
            </a:r>
            <a:r>
              <a:rPr lang="ru-RU" sz="2800" dirty="0" err="1">
                <a:solidFill>
                  <a:schemeClr val="bg1"/>
                </a:solidFill>
              </a:rPr>
              <a:t>чекав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поїзда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кожен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з</a:t>
            </a:r>
            <a:r>
              <a:rPr lang="ru-RU" sz="2800" dirty="0">
                <a:solidFill>
                  <a:schemeClr val="bg1"/>
                </a:solidFill>
              </a:rPr>
              <a:t> них? </a:t>
            </a:r>
            <a:endParaRPr lang="ru-RU" sz="2800" dirty="0" smtClean="0">
              <a:solidFill>
                <a:schemeClr val="bg1"/>
              </a:solidFill>
            </a:endParaRPr>
          </a:p>
          <a:p>
            <a:pPr marL="514350" indent="-514350">
              <a:buAutoNum type="arabicPeriod"/>
            </a:pPr>
            <a:r>
              <a:rPr lang="ru-RU" sz="2800" dirty="0">
                <a:solidFill>
                  <a:schemeClr val="bg1"/>
                </a:solidFill>
              </a:rPr>
              <a:t>7 </a:t>
            </a:r>
            <a:r>
              <a:rPr lang="ru-RU" sz="2800" dirty="0" err="1">
                <a:solidFill>
                  <a:schemeClr val="bg1"/>
                </a:solidFill>
              </a:rPr>
              <a:t>гномиків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вишикувались</a:t>
            </a:r>
            <a:r>
              <a:rPr lang="ru-RU" sz="2800" dirty="0">
                <a:solidFill>
                  <a:schemeClr val="bg1"/>
                </a:solidFill>
              </a:rPr>
              <a:t> для </a:t>
            </a:r>
            <a:r>
              <a:rPr lang="ru-RU" sz="2800" dirty="0" err="1">
                <a:solidFill>
                  <a:schemeClr val="bg1"/>
                </a:solidFill>
              </a:rPr>
              <a:t>гри</a:t>
            </a:r>
            <a:r>
              <a:rPr lang="ru-RU" sz="2800" dirty="0">
                <a:solidFill>
                  <a:schemeClr val="bg1"/>
                </a:solidFill>
              </a:rPr>
              <a:t>. </a:t>
            </a:r>
            <a:r>
              <a:rPr lang="ru-RU" sz="2800" dirty="0" err="1">
                <a:solidFill>
                  <a:schemeClr val="bg1"/>
                </a:solidFill>
              </a:rPr>
              <a:t>Білосніжка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викликала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третього</a:t>
            </a:r>
            <a:r>
              <a:rPr lang="ru-RU" sz="2800" dirty="0">
                <a:solidFill>
                  <a:schemeClr val="bg1"/>
                </a:solidFill>
              </a:rPr>
              <a:t> гномика. </a:t>
            </a:r>
            <a:r>
              <a:rPr lang="ru-RU" sz="2800" dirty="0" err="1">
                <a:solidFill>
                  <a:schemeClr val="bg1"/>
                </a:solidFill>
              </a:rPr>
              <a:t>Скільки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гномиків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залишилось</a:t>
            </a:r>
            <a:r>
              <a:rPr lang="ru-RU" sz="2800" dirty="0">
                <a:solidFill>
                  <a:schemeClr val="bg1"/>
                </a:solidFill>
              </a:rPr>
              <a:t> у </a:t>
            </a:r>
            <a:r>
              <a:rPr lang="ru-RU" sz="2800" dirty="0" err="1">
                <a:solidFill>
                  <a:schemeClr val="bg1"/>
                </a:solidFill>
              </a:rPr>
              <a:t>шерензі</a:t>
            </a:r>
            <a:r>
              <a:rPr lang="ru-RU" sz="2800" dirty="0">
                <a:solidFill>
                  <a:schemeClr val="bg1"/>
                </a:solidFill>
              </a:rPr>
              <a:t>? </a:t>
            </a:r>
            <a:endParaRPr lang="ru-RU" sz="2800" dirty="0" smtClean="0">
              <a:solidFill>
                <a:schemeClr val="bg1"/>
              </a:solidFill>
            </a:endParaRPr>
          </a:p>
          <a:p>
            <a:pPr marL="514350" indent="-514350">
              <a:buAutoNum type="arabicPeriod"/>
            </a:pPr>
            <a:r>
              <a:rPr lang="ru-RU" sz="2800" dirty="0">
                <a:solidFill>
                  <a:schemeClr val="bg1"/>
                </a:solidFill>
              </a:rPr>
              <a:t>У </a:t>
            </a:r>
            <a:r>
              <a:rPr lang="ru-RU" sz="2800" dirty="0" err="1">
                <a:solidFill>
                  <a:schemeClr val="bg1"/>
                </a:solidFill>
              </a:rPr>
              <a:t>кошику</a:t>
            </a:r>
            <a:r>
              <a:rPr lang="ru-RU" sz="2800" dirty="0">
                <a:solidFill>
                  <a:schemeClr val="bg1"/>
                </a:solidFill>
              </a:rPr>
              <a:t> лежали </a:t>
            </a:r>
            <a:r>
              <a:rPr lang="ru-RU" sz="2800" dirty="0" err="1">
                <a:solidFill>
                  <a:schemeClr val="bg1"/>
                </a:solidFill>
              </a:rPr>
              <a:t>цукерки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двох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сортів</a:t>
            </a:r>
            <a:r>
              <a:rPr lang="ru-RU" sz="2800" dirty="0">
                <a:solidFill>
                  <a:schemeClr val="bg1"/>
                </a:solidFill>
              </a:rPr>
              <a:t>. Задумалась </a:t>
            </a:r>
            <a:r>
              <a:rPr lang="ru-RU" sz="2800" dirty="0" err="1">
                <a:solidFill>
                  <a:schemeClr val="bg1"/>
                </a:solidFill>
              </a:rPr>
              <a:t>Червона</a:t>
            </a:r>
            <a:r>
              <a:rPr lang="ru-RU" sz="2800" dirty="0">
                <a:solidFill>
                  <a:schemeClr val="bg1"/>
                </a:solidFill>
              </a:rPr>
              <a:t> Шапочка : «Яке </a:t>
            </a:r>
            <a:r>
              <a:rPr lang="ru-RU" sz="2800" dirty="0" err="1">
                <a:solidFill>
                  <a:schemeClr val="bg1"/>
                </a:solidFill>
              </a:rPr>
              <a:t>найменше</a:t>
            </a:r>
            <a:r>
              <a:rPr lang="ru-RU" sz="2800" dirty="0">
                <a:solidFill>
                  <a:schemeClr val="bg1"/>
                </a:solidFill>
              </a:rPr>
              <a:t> число </a:t>
            </a:r>
            <a:r>
              <a:rPr lang="ru-RU" sz="2800" dirty="0" err="1">
                <a:solidFill>
                  <a:schemeClr val="bg1"/>
                </a:solidFill>
              </a:rPr>
              <a:t>цукерок</a:t>
            </a:r>
            <a:r>
              <a:rPr lang="ru-RU" sz="2800" dirty="0">
                <a:solidFill>
                  <a:schemeClr val="bg1"/>
                </a:solidFill>
              </a:rPr>
              <a:t> треба </a:t>
            </a:r>
            <a:r>
              <a:rPr lang="ru-RU" sz="2800" dirty="0" err="1">
                <a:solidFill>
                  <a:schemeClr val="bg1"/>
                </a:solidFill>
              </a:rPr>
              <a:t>взяти</a:t>
            </a:r>
            <a:r>
              <a:rPr lang="ru-RU" sz="2800" dirty="0">
                <a:solidFill>
                  <a:schemeClr val="bg1"/>
                </a:solidFill>
              </a:rPr>
              <a:t>, </a:t>
            </a:r>
            <a:r>
              <a:rPr lang="ru-RU" sz="2800" dirty="0" err="1">
                <a:solidFill>
                  <a:schemeClr val="bg1"/>
                </a:solidFill>
              </a:rPr>
              <a:t>щоб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серед</a:t>
            </a:r>
            <a:r>
              <a:rPr lang="ru-RU" sz="2800" dirty="0">
                <a:solidFill>
                  <a:schemeClr val="bg1"/>
                </a:solidFill>
              </a:rPr>
              <a:t> них </a:t>
            </a:r>
            <a:r>
              <a:rPr lang="ru-RU" sz="2800" dirty="0" err="1">
                <a:solidFill>
                  <a:schemeClr val="bg1"/>
                </a:solidFill>
              </a:rPr>
              <a:t>було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дві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цукерки</a:t>
            </a:r>
            <a:r>
              <a:rPr lang="ru-RU" sz="2800" dirty="0">
                <a:solidFill>
                  <a:schemeClr val="bg1"/>
                </a:solidFill>
              </a:rPr>
              <a:t> одного сорту?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osmos_zvzdy_siniy_fon_80369_1280x9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928670"/>
            <a:ext cx="81439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 startAt="4"/>
            </a:pPr>
            <a:r>
              <a:rPr lang="ru-RU" sz="2800" dirty="0" err="1" smtClean="0">
                <a:solidFill>
                  <a:schemeClr val="bg1"/>
                </a:solidFill>
              </a:rPr>
              <a:t>Вінні-Пух</a:t>
            </a:r>
            <a:r>
              <a:rPr lang="ru-RU" sz="2800" dirty="0">
                <a:solidFill>
                  <a:schemeClr val="bg1"/>
                </a:solidFill>
              </a:rPr>
              <a:t>, Кролик </a:t>
            </a:r>
            <a:r>
              <a:rPr lang="ru-RU" sz="2800" dirty="0" err="1">
                <a:solidFill>
                  <a:schemeClr val="bg1"/>
                </a:solidFill>
              </a:rPr>
              <a:t>і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П’ятачок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вирізали</a:t>
            </a:r>
            <a:r>
              <a:rPr lang="ru-RU" sz="2800" dirty="0">
                <a:solidFill>
                  <a:schemeClr val="bg1"/>
                </a:solidFill>
              </a:rPr>
              <a:t> три </a:t>
            </a:r>
            <a:r>
              <a:rPr lang="ru-RU" sz="2800" dirty="0" err="1">
                <a:solidFill>
                  <a:schemeClr val="bg1"/>
                </a:solidFill>
              </a:rPr>
              <a:t>прапорці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різного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кольору</a:t>
            </a:r>
            <a:r>
              <a:rPr lang="ru-RU" sz="2800" dirty="0">
                <a:solidFill>
                  <a:schemeClr val="bg1"/>
                </a:solidFill>
              </a:rPr>
              <a:t>: </a:t>
            </a:r>
            <a:r>
              <a:rPr lang="ru-RU" sz="2800" dirty="0" err="1">
                <a:solidFill>
                  <a:schemeClr val="bg1"/>
                </a:solidFill>
              </a:rPr>
              <a:t>синій</a:t>
            </a:r>
            <a:r>
              <a:rPr lang="ru-RU" sz="2800" dirty="0">
                <a:solidFill>
                  <a:schemeClr val="bg1"/>
                </a:solidFill>
              </a:rPr>
              <a:t>, </a:t>
            </a:r>
            <a:r>
              <a:rPr lang="ru-RU" sz="2800" dirty="0" err="1">
                <a:solidFill>
                  <a:schemeClr val="bg1"/>
                </a:solidFill>
              </a:rPr>
              <a:t>зелений</a:t>
            </a:r>
            <a:r>
              <a:rPr lang="ru-RU" sz="2800" dirty="0">
                <a:solidFill>
                  <a:schemeClr val="bg1"/>
                </a:solidFill>
              </a:rPr>
              <a:t>, </a:t>
            </a:r>
            <a:r>
              <a:rPr lang="ru-RU" sz="2800" dirty="0" err="1">
                <a:solidFill>
                  <a:schemeClr val="bg1"/>
                </a:solidFill>
              </a:rPr>
              <a:t>червоний</a:t>
            </a:r>
            <a:r>
              <a:rPr lang="ru-RU" sz="2800" dirty="0">
                <a:solidFill>
                  <a:schemeClr val="bg1"/>
                </a:solidFill>
              </a:rPr>
              <a:t>. Кролик </a:t>
            </a:r>
            <a:r>
              <a:rPr lang="ru-RU" sz="2800" dirty="0" err="1">
                <a:solidFill>
                  <a:schemeClr val="bg1"/>
                </a:solidFill>
              </a:rPr>
              <a:t>вирізав</a:t>
            </a:r>
            <a:r>
              <a:rPr lang="ru-RU" sz="2800" dirty="0">
                <a:solidFill>
                  <a:schemeClr val="bg1"/>
                </a:solidFill>
              </a:rPr>
              <a:t> не </a:t>
            </a:r>
            <a:r>
              <a:rPr lang="ru-RU" sz="2800" dirty="0" err="1">
                <a:solidFill>
                  <a:schemeClr val="bg1"/>
                </a:solidFill>
              </a:rPr>
              <a:t>червоний</a:t>
            </a:r>
            <a:r>
              <a:rPr lang="ru-RU" sz="2800" dirty="0">
                <a:solidFill>
                  <a:schemeClr val="bg1"/>
                </a:solidFill>
              </a:rPr>
              <a:t>, а </a:t>
            </a:r>
            <a:r>
              <a:rPr lang="ru-RU" sz="2800" dirty="0" err="1">
                <a:solidFill>
                  <a:schemeClr val="bg1"/>
                </a:solidFill>
              </a:rPr>
              <a:t>Вінні-Пух</a:t>
            </a:r>
            <a:r>
              <a:rPr lang="ru-RU" sz="2800" dirty="0">
                <a:solidFill>
                  <a:schemeClr val="bg1"/>
                </a:solidFill>
              </a:rPr>
              <a:t> – не </a:t>
            </a:r>
            <a:r>
              <a:rPr lang="ru-RU" sz="2800" dirty="0" err="1">
                <a:solidFill>
                  <a:schemeClr val="bg1"/>
                </a:solidFill>
              </a:rPr>
              <a:t>червоний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і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не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синій</a:t>
            </a:r>
            <a:r>
              <a:rPr lang="ru-RU" sz="2800" dirty="0">
                <a:solidFill>
                  <a:schemeClr val="bg1"/>
                </a:solidFill>
              </a:rPr>
              <a:t>. </a:t>
            </a:r>
            <a:r>
              <a:rPr lang="ru-RU" sz="2800" dirty="0" err="1">
                <a:solidFill>
                  <a:schemeClr val="bg1"/>
                </a:solidFill>
              </a:rPr>
              <a:t>Якого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кольору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прапорець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вирізав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кожен</a:t>
            </a:r>
            <a:r>
              <a:rPr lang="ru-RU" sz="2800" dirty="0">
                <a:solidFill>
                  <a:schemeClr val="bg1"/>
                </a:solidFill>
              </a:rPr>
              <a:t>? </a:t>
            </a:r>
            <a:endParaRPr lang="ru-RU" sz="28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 startAt="4"/>
            </a:pPr>
            <a:endParaRPr lang="ru-RU" sz="28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 startAt="4"/>
            </a:pPr>
            <a:r>
              <a:rPr lang="ru-RU" sz="2800" dirty="0">
                <a:solidFill>
                  <a:schemeClr val="bg1"/>
                </a:solidFill>
              </a:rPr>
              <a:t>Перед </a:t>
            </a:r>
            <a:r>
              <a:rPr lang="ru-RU" sz="2800" dirty="0" err="1">
                <a:solidFill>
                  <a:schemeClr val="bg1"/>
                </a:solidFill>
              </a:rPr>
              <a:t>Котигорошком</a:t>
            </a:r>
            <a:r>
              <a:rPr lang="ru-RU" sz="2800" dirty="0">
                <a:solidFill>
                  <a:schemeClr val="bg1"/>
                </a:solidFill>
              </a:rPr>
              <a:t> стоять </a:t>
            </a:r>
            <a:r>
              <a:rPr lang="ru-RU" sz="2800" dirty="0" err="1">
                <a:solidFill>
                  <a:schemeClr val="bg1"/>
                </a:solidFill>
              </a:rPr>
              <a:t>предмети</a:t>
            </a:r>
            <a:r>
              <a:rPr lang="ru-RU" sz="2800" dirty="0">
                <a:solidFill>
                  <a:schemeClr val="bg1"/>
                </a:solidFill>
              </a:rPr>
              <a:t>: </a:t>
            </a:r>
            <a:r>
              <a:rPr lang="ru-RU" sz="2800" dirty="0" err="1">
                <a:solidFill>
                  <a:schemeClr val="bg1"/>
                </a:solidFill>
              </a:rPr>
              <a:t>відро</a:t>
            </a:r>
            <a:r>
              <a:rPr lang="ru-RU" sz="2800" dirty="0">
                <a:solidFill>
                  <a:schemeClr val="bg1"/>
                </a:solidFill>
              </a:rPr>
              <a:t>, лопата, </a:t>
            </a:r>
            <a:r>
              <a:rPr lang="ru-RU" sz="2800" dirty="0" err="1">
                <a:solidFill>
                  <a:schemeClr val="bg1"/>
                </a:solidFill>
              </a:rPr>
              <a:t>лійка</a:t>
            </a:r>
            <a:r>
              <a:rPr lang="ru-RU" sz="2800" dirty="0">
                <a:solidFill>
                  <a:schemeClr val="bg1"/>
                </a:solidFill>
              </a:rPr>
              <a:t>. Як </a:t>
            </a:r>
            <a:r>
              <a:rPr lang="ru-RU" sz="2800" dirty="0" err="1">
                <a:solidFill>
                  <a:schemeClr val="bg1"/>
                </a:solidFill>
              </a:rPr>
              <a:t>зробити</a:t>
            </a:r>
            <a:r>
              <a:rPr lang="ru-RU" sz="2800" dirty="0">
                <a:solidFill>
                  <a:schemeClr val="bg1"/>
                </a:solidFill>
              </a:rPr>
              <a:t>, </a:t>
            </a:r>
            <a:r>
              <a:rPr lang="ru-RU" sz="2800" dirty="0" err="1">
                <a:solidFill>
                  <a:schemeClr val="bg1"/>
                </a:solidFill>
              </a:rPr>
              <a:t>щоб</a:t>
            </a:r>
            <a:r>
              <a:rPr lang="ru-RU" sz="2800" dirty="0">
                <a:solidFill>
                  <a:schemeClr val="bg1"/>
                </a:solidFill>
              </a:rPr>
              <a:t> лопата стала </a:t>
            </a:r>
            <a:r>
              <a:rPr lang="ru-RU" sz="2800" dirty="0" err="1">
                <a:solidFill>
                  <a:schemeClr val="bg1"/>
                </a:solidFill>
              </a:rPr>
              <a:t>крайньою</a:t>
            </a:r>
            <a:r>
              <a:rPr lang="ru-RU" sz="2800" dirty="0">
                <a:solidFill>
                  <a:schemeClr val="bg1"/>
                </a:solidFill>
              </a:rPr>
              <a:t>, не </a:t>
            </a:r>
            <a:r>
              <a:rPr lang="ru-RU" sz="2800" dirty="0" err="1">
                <a:solidFill>
                  <a:schemeClr val="bg1"/>
                </a:solidFill>
              </a:rPr>
              <a:t>переставляючи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її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з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місця</a:t>
            </a:r>
            <a:r>
              <a:rPr lang="ru-RU" sz="2800" dirty="0">
                <a:solidFill>
                  <a:schemeClr val="bg1"/>
                </a:solidFill>
              </a:rPr>
              <a:t>?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osmos_zvzdy_siniy_fon_80369_1280x9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14480" y="285728"/>
            <a:ext cx="64294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</a:rPr>
              <a:t>      </a:t>
            </a:r>
            <a:r>
              <a:rPr lang="ru-RU" sz="5400" dirty="0" err="1" smtClean="0">
                <a:solidFill>
                  <a:schemeClr val="bg1"/>
                </a:solidFill>
              </a:rPr>
              <a:t>Гра</a:t>
            </a:r>
            <a:r>
              <a:rPr lang="ru-RU" sz="5400" dirty="0" smtClean="0">
                <a:solidFill>
                  <a:schemeClr val="bg1"/>
                </a:solidFill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</a:rPr>
              <a:t>з</a:t>
            </a:r>
            <a:r>
              <a:rPr lang="ru-RU" sz="5400" dirty="0" smtClean="0">
                <a:solidFill>
                  <a:schemeClr val="bg1"/>
                </a:solidFill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</a:rPr>
              <a:t>глядачами</a:t>
            </a:r>
            <a:endParaRPr lang="ru-RU" sz="5400" dirty="0" smtClean="0">
              <a:solidFill>
                <a:schemeClr val="bg1"/>
              </a:solidFill>
            </a:endParaRPr>
          </a:p>
          <a:p>
            <a:r>
              <a:rPr lang="uk-UA" sz="5400" dirty="0" smtClean="0">
                <a:solidFill>
                  <a:schemeClr val="bg1"/>
                </a:solidFill>
              </a:rPr>
              <a:t>        Цікаві задачі</a:t>
            </a:r>
          </a:p>
          <a:p>
            <a:endParaRPr lang="ru-RU" sz="5400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1928802"/>
            <a:ext cx="8358246" cy="5580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3200" dirty="0" err="1" smtClean="0">
                <a:solidFill>
                  <a:schemeClr val="bg1"/>
                </a:solidFill>
              </a:rPr>
              <a:t>Півень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голосно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кричить</a:t>
            </a:r>
            <a:r>
              <a:rPr lang="ru-RU" sz="3200" dirty="0">
                <a:solidFill>
                  <a:schemeClr val="bg1"/>
                </a:solidFill>
              </a:rPr>
              <a:t>, Сто душ </a:t>
            </a:r>
            <a:r>
              <a:rPr lang="ru-RU" sz="3200" dirty="0" err="1">
                <a:solidFill>
                  <a:schemeClr val="bg1"/>
                </a:solidFill>
              </a:rPr>
              <a:t>може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розбудить</a:t>
            </a:r>
            <a:r>
              <a:rPr lang="ru-RU" sz="3200" dirty="0">
                <a:solidFill>
                  <a:schemeClr val="bg1"/>
                </a:solidFill>
              </a:rPr>
              <a:t>. </a:t>
            </a:r>
            <a:r>
              <a:rPr lang="ru-RU" sz="3200" dirty="0" err="1">
                <a:solidFill>
                  <a:schemeClr val="bg1"/>
                </a:solidFill>
              </a:rPr>
              <a:t>Скільки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півнів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посадити</a:t>
            </a:r>
            <a:r>
              <a:rPr lang="ru-RU" sz="3200" dirty="0">
                <a:solidFill>
                  <a:schemeClr val="bg1"/>
                </a:solidFill>
              </a:rPr>
              <a:t>, </a:t>
            </a:r>
            <a:r>
              <a:rPr lang="ru-RU" sz="3200" dirty="0" err="1">
                <a:solidFill>
                  <a:schemeClr val="bg1"/>
                </a:solidFill>
              </a:rPr>
              <a:t>Щоб</a:t>
            </a:r>
            <a:r>
              <a:rPr lang="ru-RU" sz="3200" dirty="0">
                <a:solidFill>
                  <a:schemeClr val="bg1"/>
                </a:solidFill>
              </a:rPr>
              <a:t> душ </a:t>
            </a:r>
            <a:r>
              <a:rPr lang="ru-RU" sz="3200" dirty="0" err="1">
                <a:solidFill>
                  <a:schemeClr val="bg1"/>
                </a:solidFill>
              </a:rPr>
              <a:t>двісті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розбудити</a:t>
            </a:r>
            <a:r>
              <a:rPr lang="ru-RU" sz="3200" dirty="0" smtClean="0">
                <a:solidFill>
                  <a:schemeClr val="bg1"/>
                </a:solidFill>
              </a:rPr>
              <a:t>?</a:t>
            </a:r>
          </a:p>
          <a:p>
            <a:pPr marL="514350" indent="-514350">
              <a:buAutoNum type="arabicPeriod"/>
            </a:pPr>
            <a:endParaRPr lang="ru-RU" sz="3200" dirty="0" smtClean="0">
              <a:solidFill>
                <a:schemeClr val="bg1"/>
              </a:solidFill>
            </a:endParaRPr>
          </a:p>
          <a:p>
            <a:pPr marL="514350" indent="-514350">
              <a:buAutoNum type="arabicPeriod"/>
            </a:pPr>
            <a:r>
              <a:rPr lang="ru-RU" sz="3200" dirty="0">
                <a:solidFill>
                  <a:schemeClr val="bg1"/>
                </a:solidFill>
              </a:rPr>
              <a:t>Над </a:t>
            </a:r>
            <a:r>
              <a:rPr lang="ru-RU" sz="3200" dirty="0" err="1">
                <a:solidFill>
                  <a:schemeClr val="bg1"/>
                </a:solidFill>
              </a:rPr>
              <a:t>річкою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летіли</a:t>
            </a:r>
            <a:r>
              <a:rPr lang="ru-RU" sz="3200" dirty="0">
                <a:solidFill>
                  <a:schemeClr val="bg1"/>
                </a:solidFill>
              </a:rPr>
              <a:t>: голуб, щука, </a:t>
            </a:r>
            <a:r>
              <a:rPr lang="ru-RU" sz="3200" dirty="0" err="1">
                <a:solidFill>
                  <a:schemeClr val="bg1"/>
                </a:solidFill>
              </a:rPr>
              <a:t>дві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синиці</a:t>
            </a:r>
            <a:r>
              <a:rPr lang="ru-RU" sz="3200" dirty="0">
                <a:solidFill>
                  <a:schemeClr val="bg1"/>
                </a:solidFill>
              </a:rPr>
              <a:t>, два </a:t>
            </a:r>
            <a:r>
              <a:rPr lang="ru-RU" sz="3200" dirty="0" err="1">
                <a:solidFill>
                  <a:schemeClr val="bg1"/>
                </a:solidFill>
              </a:rPr>
              <a:t>стрижі</a:t>
            </a:r>
            <a:r>
              <a:rPr lang="ru-RU" sz="3200" dirty="0">
                <a:solidFill>
                  <a:schemeClr val="bg1"/>
                </a:solidFill>
              </a:rPr>
              <a:t>, </a:t>
            </a:r>
            <a:r>
              <a:rPr lang="ru-RU" sz="3200" dirty="0" err="1">
                <a:solidFill>
                  <a:schemeClr val="bg1"/>
                </a:solidFill>
              </a:rPr>
              <a:t>п’ять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чайок</a:t>
            </a:r>
            <a:r>
              <a:rPr lang="ru-RU" sz="3200" dirty="0">
                <a:solidFill>
                  <a:schemeClr val="bg1"/>
                </a:solidFill>
              </a:rPr>
              <a:t>. </a:t>
            </a:r>
            <a:r>
              <a:rPr lang="ru-RU" sz="3200" dirty="0" err="1">
                <a:solidFill>
                  <a:schemeClr val="bg1"/>
                </a:solidFill>
              </a:rPr>
              <a:t>Скільки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птиць</a:t>
            </a:r>
            <a:r>
              <a:rPr lang="ru-RU" sz="3200" dirty="0" smtClean="0">
                <a:solidFill>
                  <a:schemeClr val="bg1"/>
                </a:solidFill>
              </a:rPr>
              <a:t>?</a:t>
            </a:r>
          </a:p>
          <a:p>
            <a:pPr marL="514350" indent="-514350">
              <a:buAutoNum type="arabicPeriod"/>
            </a:pPr>
            <a:endParaRPr lang="ru-RU" sz="3200" dirty="0" smtClean="0">
              <a:solidFill>
                <a:schemeClr val="bg1"/>
              </a:solidFill>
            </a:endParaRPr>
          </a:p>
          <a:p>
            <a:pPr marL="514350" indent="-514350">
              <a:buAutoNum type="arabicPeriod"/>
            </a:pPr>
            <a:r>
              <a:rPr lang="ru-RU" sz="3200" dirty="0" err="1">
                <a:solidFill>
                  <a:schemeClr val="bg1"/>
                </a:solidFill>
              </a:rPr>
              <a:t>Якщо</a:t>
            </a:r>
            <a:r>
              <a:rPr lang="ru-RU" sz="3200" dirty="0">
                <a:solidFill>
                  <a:schemeClr val="bg1"/>
                </a:solidFill>
              </a:rPr>
              <a:t> о </a:t>
            </a:r>
            <a:r>
              <a:rPr lang="ru-RU" sz="3200" dirty="0" err="1">
                <a:solidFill>
                  <a:schemeClr val="bg1"/>
                </a:solidFill>
              </a:rPr>
              <a:t>дванадцятій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годині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ночі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іде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дощ</a:t>
            </a:r>
            <a:r>
              <a:rPr lang="ru-RU" sz="3200" dirty="0">
                <a:solidFill>
                  <a:schemeClr val="bg1"/>
                </a:solidFill>
              </a:rPr>
              <a:t>, то </a:t>
            </a:r>
            <a:r>
              <a:rPr lang="ru-RU" sz="3200" dirty="0" err="1">
                <a:solidFill>
                  <a:schemeClr val="bg1"/>
                </a:solidFill>
              </a:rPr>
              <a:t>чи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можна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чекати</a:t>
            </a:r>
            <a:r>
              <a:rPr lang="ru-RU" sz="3200" dirty="0">
                <a:solidFill>
                  <a:schemeClr val="bg1"/>
                </a:solidFill>
              </a:rPr>
              <a:t>, </a:t>
            </a:r>
            <a:r>
              <a:rPr lang="ru-RU" sz="3200" dirty="0" err="1">
                <a:solidFill>
                  <a:schemeClr val="bg1"/>
                </a:solidFill>
              </a:rPr>
              <a:t>що</a:t>
            </a:r>
            <a:r>
              <a:rPr lang="ru-RU" sz="3200" dirty="0">
                <a:solidFill>
                  <a:schemeClr val="bg1"/>
                </a:solidFill>
              </a:rPr>
              <a:t> через 72 </a:t>
            </a:r>
            <a:r>
              <a:rPr lang="ru-RU" sz="3200" dirty="0" err="1">
                <a:solidFill>
                  <a:schemeClr val="bg1"/>
                </a:solidFill>
              </a:rPr>
              <a:t>години</a:t>
            </a:r>
            <a:r>
              <a:rPr lang="ru-RU" sz="3200" dirty="0">
                <a:solidFill>
                  <a:schemeClr val="bg1"/>
                </a:solidFill>
              </a:rPr>
              <a:t> буде </a:t>
            </a:r>
            <a:r>
              <a:rPr lang="ru-RU" sz="3200" dirty="0" err="1">
                <a:solidFill>
                  <a:schemeClr val="bg1"/>
                </a:solidFill>
              </a:rPr>
              <a:t>сонячна</a:t>
            </a:r>
            <a:r>
              <a:rPr lang="ru-RU" sz="3200" dirty="0">
                <a:solidFill>
                  <a:schemeClr val="bg1"/>
                </a:solidFill>
              </a:rPr>
              <a:t> погода? </a:t>
            </a:r>
            <a:endParaRPr lang="ru-RU" sz="3200" dirty="0" smtClean="0">
              <a:solidFill>
                <a:schemeClr val="bg1"/>
              </a:solidFill>
            </a:endParaRPr>
          </a:p>
          <a:p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osmos_zvzdy_siniy_fon_80369_1280x9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785794"/>
            <a:ext cx="792961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4. В один </a:t>
            </a:r>
            <a:r>
              <a:rPr lang="ru-RU" sz="3200" dirty="0" err="1" smtClean="0">
                <a:solidFill>
                  <a:schemeClr val="bg1"/>
                </a:solidFill>
              </a:rPr>
              <a:t>кінець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літак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долетів</a:t>
            </a:r>
            <a:r>
              <a:rPr lang="ru-RU" sz="3200" dirty="0" smtClean="0">
                <a:solidFill>
                  <a:schemeClr val="bg1"/>
                </a:solidFill>
              </a:rPr>
              <a:t> за 80 </a:t>
            </a:r>
            <a:r>
              <a:rPr lang="ru-RU" sz="3200" dirty="0" err="1" smtClean="0">
                <a:solidFill>
                  <a:schemeClr val="bg1"/>
                </a:solidFill>
              </a:rPr>
              <a:t>хвилин</a:t>
            </a:r>
            <a:r>
              <a:rPr lang="ru-RU" sz="3200" dirty="0" smtClean="0">
                <a:solidFill>
                  <a:schemeClr val="bg1"/>
                </a:solidFill>
              </a:rPr>
              <a:t>, а назад – за 1 год 20 </a:t>
            </a:r>
            <a:r>
              <a:rPr lang="ru-RU" sz="3200" dirty="0" err="1" smtClean="0">
                <a:solidFill>
                  <a:schemeClr val="bg1"/>
                </a:solidFill>
              </a:rPr>
              <a:t>хв</a:t>
            </a:r>
            <a:r>
              <a:rPr lang="ru-RU" sz="3200" dirty="0" smtClean="0">
                <a:solidFill>
                  <a:schemeClr val="bg1"/>
                </a:solidFill>
              </a:rPr>
              <a:t>. </a:t>
            </a:r>
            <a:r>
              <a:rPr lang="ru-RU" sz="3200" dirty="0" err="1" smtClean="0">
                <a:solidFill>
                  <a:schemeClr val="bg1"/>
                </a:solidFill>
              </a:rPr>
              <a:t>Чому</a:t>
            </a:r>
            <a:r>
              <a:rPr lang="ru-RU" sz="3200" dirty="0" smtClean="0">
                <a:solidFill>
                  <a:schemeClr val="bg1"/>
                </a:solidFill>
              </a:rPr>
              <a:t>?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 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785926"/>
            <a:ext cx="75009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 5. На </a:t>
            </a:r>
            <a:r>
              <a:rPr lang="ru-RU" sz="3200" dirty="0" err="1">
                <a:solidFill>
                  <a:schemeClr val="bg1"/>
                </a:solidFill>
              </a:rPr>
              <a:t>вулиці</a:t>
            </a:r>
            <a:r>
              <a:rPr lang="ru-RU" sz="3200" dirty="0">
                <a:solidFill>
                  <a:schemeClr val="bg1"/>
                </a:solidFill>
              </a:rPr>
              <a:t> ходили гуси. </a:t>
            </a:r>
            <a:r>
              <a:rPr lang="ru-RU" sz="3200" dirty="0" err="1">
                <a:solidFill>
                  <a:schemeClr val="bg1"/>
                </a:solidFill>
              </a:rPr>
              <a:t>Всього</a:t>
            </a:r>
            <a:r>
              <a:rPr lang="ru-RU" sz="3200" dirty="0">
                <a:solidFill>
                  <a:schemeClr val="bg1"/>
                </a:solidFill>
              </a:rPr>
              <a:t> у них </a:t>
            </a:r>
            <a:r>
              <a:rPr lang="ru-RU" sz="3200" dirty="0" err="1">
                <a:solidFill>
                  <a:schemeClr val="bg1"/>
                </a:solidFill>
              </a:rPr>
              <a:t>було</a:t>
            </a:r>
            <a:r>
              <a:rPr lang="ru-RU" sz="3200" dirty="0">
                <a:solidFill>
                  <a:schemeClr val="bg1"/>
                </a:solidFill>
              </a:rPr>
              <a:t> 22 </a:t>
            </a:r>
            <a:r>
              <a:rPr lang="ru-RU" sz="3200" dirty="0" smtClean="0">
                <a:solidFill>
                  <a:schemeClr val="bg1"/>
                </a:solidFill>
              </a:rPr>
              <a:t>    </a:t>
            </a:r>
            <a:r>
              <a:rPr lang="ru-RU" sz="3200" dirty="0" err="1" smtClean="0">
                <a:solidFill>
                  <a:schemeClr val="bg1"/>
                </a:solidFill>
              </a:rPr>
              <a:t>лапи</a:t>
            </a:r>
            <a:r>
              <a:rPr lang="ru-RU" sz="3200" dirty="0">
                <a:solidFill>
                  <a:schemeClr val="bg1"/>
                </a:solidFill>
              </a:rPr>
              <a:t>. </a:t>
            </a:r>
            <a:r>
              <a:rPr lang="ru-RU" sz="3200" dirty="0" err="1">
                <a:solidFill>
                  <a:schemeClr val="bg1"/>
                </a:solidFill>
              </a:rPr>
              <a:t>Підійшли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двоє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козенят</a:t>
            </a:r>
            <a:r>
              <a:rPr lang="ru-RU" sz="3200" dirty="0">
                <a:solidFill>
                  <a:schemeClr val="bg1"/>
                </a:solidFill>
              </a:rPr>
              <a:t>. </a:t>
            </a:r>
            <a:r>
              <a:rPr lang="ru-RU" sz="3200" dirty="0" err="1">
                <a:solidFill>
                  <a:schemeClr val="bg1"/>
                </a:solidFill>
              </a:rPr>
              <a:t>Скільки</a:t>
            </a:r>
            <a:r>
              <a:rPr lang="ru-RU" sz="3200" dirty="0">
                <a:solidFill>
                  <a:schemeClr val="bg1"/>
                </a:solidFill>
              </a:rPr>
              <a:t> лап у гусей </a:t>
            </a:r>
            <a:r>
              <a:rPr lang="ru-RU" sz="3200" dirty="0" err="1">
                <a:solidFill>
                  <a:schemeClr val="bg1"/>
                </a:solidFill>
              </a:rPr>
              <a:t>і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козенят</a:t>
            </a:r>
            <a:r>
              <a:rPr lang="ru-RU" sz="3200" dirty="0">
                <a:solidFill>
                  <a:schemeClr val="bg1"/>
                </a:solidFill>
              </a:rPr>
              <a:t> разом?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4348" y="3357562"/>
            <a:ext cx="256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71472" y="3286124"/>
            <a:ext cx="77867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6</a:t>
            </a:r>
            <a:r>
              <a:rPr lang="ru-RU" sz="3200" dirty="0" smtClean="0">
                <a:solidFill>
                  <a:schemeClr val="bg1"/>
                </a:solidFill>
              </a:rPr>
              <a:t>. </a:t>
            </a:r>
            <a:r>
              <a:rPr lang="ru-RU" sz="3200" dirty="0" err="1" smtClean="0">
                <a:solidFill>
                  <a:schemeClr val="bg1"/>
                </a:solidFill>
              </a:rPr>
              <a:t>Заспівати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пісню</a:t>
            </a:r>
            <a:r>
              <a:rPr lang="ru-RU" sz="3200" dirty="0">
                <a:solidFill>
                  <a:schemeClr val="bg1"/>
                </a:solidFill>
              </a:rPr>
              <a:t>, в словах </a:t>
            </a:r>
            <a:r>
              <a:rPr lang="ru-RU" sz="3200" dirty="0" err="1">
                <a:solidFill>
                  <a:schemeClr val="bg1"/>
                </a:solidFill>
              </a:rPr>
              <a:t>якої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будуть</a:t>
            </a:r>
            <a:r>
              <a:rPr lang="ru-RU" sz="3200" dirty="0">
                <a:solidFill>
                  <a:schemeClr val="bg1"/>
                </a:solidFill>
              </a:rPr>
              <a:t> числа.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osmos_zvzdy_siniy_fon_80369_1280x9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728" y="357166"/>
            <a:ext cx="664919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                             ІІІ тур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 </a:t>
            </a:r>
            <a:r>
              <a:rPr lang="ru-RU" sz="3200" b="1" dirty="0">
                <a:solidFill>
                  <a:schemeClr val="bg1"/>
                </a:solidFill>
              </a:rPr>
              <a:t>«</a:t>
            </a:r>
            <a:r>
              <a:rPr lang="ru-RU" sz="3200" b="1" dirty="0" err="1">
                <a:solidFill>
                  <a:schemeClr val="bg1"/>
                </a:solidFill>
              </a:rPr>
              <a:t>Подорож</a:t>
            </a:r>
            <a:r>
              <a:rPr lang="ru-RU" sz="3200" b="1" dirty="0">
                <a:solidFill>
                  <a:schemeClr val="bg1"/>
                </a:solidFill>
              </a:rPr>
              <a:t> в </a:t>
            </a:r>
            <a:r>
              <a:rPr lang="ru-RU" sz="3200" b="1" dirty="0" err="1">
                <a:solidFill>
                  <a:schemeClr val="bg1"/>
                </a:solidFill>
              </a:rPr>
              <a:t>країну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логічних</a:t>
            </a:r>
            <a:r>
              <a:rPr lang="ru-RU" sz="3200" b="1" dirty="0">
                <a:solidFill>
                  <a:schemeClr val="bg1"/>
                </a:solidFill>
              </a:rPr>
              <a:t> задач»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597" y="1714488"/>
            <a:ext cx="842968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>
                <a:solidFill>
                  <a:schemeClr val="bg1"/>
                </a:solidFill>
              </a:rPr>
              <a:t>Гусак </a:t>
            </a:r>
            <a:r>
              <a:rPr lang="ru-RU" sz="2800" dirty="0" err="1">
                <a:solidFill>
                  <a:schemeClr val="bg1"/>
                </a:solidFill>
              </a:rPr>
              <a:t>важить</a:t>
            </a:r>
            <a:r>
              <a:rPr lang="ru-RU" sz="2800" dirty="0">
                <a:solidFill>
                  <a:schemeClr val="bg1"/>
                </a:solidFill>
              </a:rPr>
              <a:t> два </a:t>
            </a:r>
            <a:r>
              <a:rPr lang="ru-RU" sz="2800" dirty="0" err="1">
                <a:solidFill>
                  <a:schemeClr val="bg1"/>
                </a:solidFill>
              </a:rPr>
              <a:t>кілограми</a:t>
            </a:r>
            <a:r>
              <a:rPr lang="ru-RU" sz="2800" dirty="0">
                <a:solidFill>
                  <a:schemeClr val="bg1"/>
                </a:solidFill>
              </a:rPr>
              <a:t>. </a:t>
            </a:r>
            <a:r>
              <a:rPr lang="ru-RU" sz="2800" dirty="0" err="1">
                <a:solidFill>
                  <a:schemeClr val="bg1"/>
                </a:solidFill>
              </a:rPr>
              <a:t>Скільки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він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важитиме</a:t>
            </a:r>
            <a:r>
              <a:rPr lang="ru-RU" sz="2800" dirty="0">
                <a:solidFill>
                  <a:schemeClr val="bg1"/>
                </a:solidFill>
              </a:rPr>
              <a:t>, </a:t>
            </a:r>
            <a:r>
              <a:rPr lang="ru-RU" sz="2800" dirty="0" err="1">
                <a:solidFill>
                  <a:schemeClr val="bg1"/>
                </a:solidFill>
              </a:rPr>
              <a:t>якщо</a:t>
            </a:r>
            <a:r>
              <a:rPr lang="ru-RU" sz="2800" dirty="0">
                <a:solidFill>
                  <a:schemeClr val="bg1"/>
                </a:solidFill>
              </a:rPr>
              <a:t> стане на одну ногу</a:t>
            </a:r>
            <a:r>
              <a:rPr lang="ru-RU" sz="2800" dirty="0" smtClean="0">
                <a:solidFill>
                  <a:schemeClr val="bg1"/>
                </a:solidFill>
              </a:rPr>
              <a:t>?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Сашко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і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Сергійко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гралися</a:t>
            </a:r>
            <a:r>
              <a:rPr lang="ru-RU" sz="2800" dirty="0">
                <a:solidFill>
                  <a:schemeClr val="bg1"/>
                </a:solidFill>
              </a:rPr>
              <a:t> у </a:t>
            </a:r>
            <a:r>
              <a:rPr lang="ru-RU" sz="2800" dirty="0" err="1">
                <a:solidFill>
                  <a:schemeClr val="bg1"/>
                </a:solidFill>
              </a:rPr>
              <a:t>дворі</a:t>
            </a:r>
            <a:r>
              <a:rPr lang="ru-RU" sz="2800" dirty="0">
                <a:solidFill>
                  <a:schemeClr val="bg1"/>
                </a:solidFill>
              </a:rPr>
              <a:t>. </a:t>
            </a:r>
            <a:r>
              <a:rPr lang="ru-RU" sz="2800" dirty="0" err="1">
                <a:solidFill>
                  <a:schemeClr val="bg1"/>
                </a:solidFill>
              </a:rPr>
              <a:t>Під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цеглиною</a:t>
            </a:r>
            <a:r>
              <a:rPr lang="ru-RU" sz="2800" dirty="0">
                <a:solidFill>
                  <a:schemeClr val="bg1"/>
                </a:solidFill>
              </a:rPr>
              <a:t> вони </a:t>
            </a:r>
            <a:r>
              <a:rPr lang="ru-RU" sz="2800" dirty="0" err="1">
                <a:solidFill>
                  <a:schemeClr val="bg1"/>
                </a:solidFill>
              </a:rPr>
              <a:t>знайшли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дві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копійки</a:t>
            </a:r>
            <a:r>
              <a:rPr lang="ru-RU" sz="2800" dirty="0">
                <a:solidFill>
                  <a:schemeClr val="bg1"/>
                </a:solidFill>
              </a:rPr>
              <a:t>. </a:t>
            </a:r>
            <a:r>
              <a:rPr lang="ru-RU" sz="2800" dirty="0" err="1">
                <a:solidFill>
                  <a:schemeClr val="bg1"/>
                </a:solidFill>
              </a:rPr>
              <a:t>Скільки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копійок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знайшов</a:t>
            </a:r>
            <a:r>
              <a:rPr lang="ru-RU" sz="2800" dirty="0">
                <a:solidFill>
                  <a:schemeClr val="bg1"/>
                </a:solidFill>
              </a:rPr>
              <a:t> один хлопчик? </a:t>
            </a:r>
            <a:endParaRPr lang="ru-RU" sz="2800" dirty="0" smtClean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>
                <a:solidFill>
                  <a:schemeClr val="bg1"/>
                </a:solidFill>
              </a:rPr>
              <a:t>У </a:t>
            </a:r>
            <a:r>
              <a:rPr lang="ru-RU" sz="2800" dirty="0" err="1">
                <a:solidFill>
                  <a:schemeClr val="bg1"/>
                </a:solidFill>
              </a:rPr>
              <a:t>тварини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дві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праві</a:t>
            </a:r>
            <a:r>
              <a:rPr lang="ru-RU" sz="2800" dirty="0">
                <a:solidFill>
                  <a:schemeClr val="bg1"/>
                </a:solidFill>
              </a:rPr>
              <a:t> ноги, </a:t>
            </a:r>
            <a:r>
              <a:rPr lang="ru-RU" sz="2800" dirty="0" err="1">
                <a:solidFill>
                  <a:schemeClr val="bg1"/>
                </a:solidFill>
              </a:rPr>
              <a:t>дві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ліві</a:t>
            </a:r>
            <a:r>
              <a:rPr lang="ru-RU" sz="2800" dirty="0">
                <a:solidFill>
                  <a:schemeClr val="bg1"/>
                </a:solidFill>
              </a:rPr>
              <a:t> ноги, </a:t>
            </a:r>
            <a:r>
              <a:rPr lang="ru-RU" sz="2800" dirty="0" err="1">
                <a:solidFill>
                  <a:schemeClr val="bg1"/>
                </a:solidFill>
              </a:rPr>
              <a:t>дві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задні</a:t>
            </a:r>
            <a:r>
              <a:rPr lang="ru-RU" sz="2800" dirty="0">
                <a:solidFill>
                  <a:schemeClr val="bg1"/>
                </a:solidFill>
              </a:rPr>
              <a:t> та </a:t>
            </a:r>
            <a:r>
              <a:rPr lang="ru-RU" sz="2800" dirty="0" err="1">
                <a:solidFill>
                  <a:schemeClr val="bg1"/>
                </a:solidFill>
              </a:rPr>
              <a:t>дві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передні</a:t>
            </a:r>
            <a:r>
              <a:rPr lang="ru-RU" sz="2800" dirty="0">
                <a:solidFill>
                  <a:schemeClr val="bg1"/>
                </a:solidFill>
              </a:rPr>
              <a:t>. </a:t>
            </a:r>
            <a:r>
              <a:rPr lang="ru-RU" sz="2800" dirty="0" err="1">
                <a:solidFill>
                  <a:schemeClr val="bg1"/>
                </a:solidFill>
              </a:rPr>
              <a:t>Скільки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ніг</a:t>
            </a:r>
            <a:r>
              <a:rPr lang="ru-RU" sz="2800" dirty="0">
                <a:solidFill>
                  <a:schemeClr val="bg1"/>
                </a:solidFill>
              </a:rPr>
              <a:t> разом</a:t>
            </a:r>
            <a:r>
              <a:rPr lang="ru-RU" sz="2800" dirty="0" smtClean="0">
                <a:solidFill>
                  <a:schemeClr val="bg1"/>
                </a:solidFill>
              </a:rPr>
              <a:t>?</a:t>
            </a:r>
          </a:p>
          <a:p>
            <a:pPr marL="342900" indent="-342900">
              <a:buAutoNum type="arabicPeriod"/>
            </a:pPr>
            <a:r>
              <a:rPr lang="ru-RU" sz="2800" dirty="0" err="1">
                <a:solidFill>
                  <a:schemeClr val="bg1"/>
                </a:solidFill>
              </a:rPr>
              <a:t>Матуся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розрізала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шоколадний</a:t>
            </a:r>
            <a:r>
              <a:rPr lang="ru-RU" sz="2800" dirty="0">
                <a:solidFill>
                  <a:schemeClr val="bg1"/>
                </a:solidFill>
              </a:rPr>
              <a:t> батончик на три </a:t>
            </a:r>
            <a:r>
              <a:rPr lang="ru-RU" sz="2800" dirty="0" err="1">
                <a:solidFill>
                  <a:schemeClr val="bg1"/>
                </a:solidFill>
              </a:rPr>
              <a:t>частини</a:t>
            </a:r>
            <a:r>
              <a:rPr lang="ru-RU" sz="2800" dirty="0">
                <a:solidFill>
                  <a:schemeClr val="bg1"/>
                </a:solidFill>
              </a:rPr>
              <a:t>. </a:t>
            </a:r>
            <a:r>
              <a:rPr lang="ru-RU" sz="2800" dirty="0" err="1">
                <a:solidFill>
                  <a:schemeClr val="bg1"/>
                </a:solidFill>
              </a:rPr>
              <a:t>Скільки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розрізів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їй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довелося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зробити</a:t>
            </a:r>
            <a:r>
              <a:rPr lang="ru-RU" sz="2800" dirty="0">
                <a:solidFill>
                  <a:schemeClr val="bg1"/>
                </a:solidFill>
              </a:rPr>
              <a:t>? </a:t>
            </a:r>
            <a:endParaRPr lang="ru-RU" sz="2800" dirty="0" smtClean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ru-RU" sz="2800" dirty="0" err="1">
                <a:solidFill>
                  <a:schemeClr val="bg1"/>
                </a:solidFill>
              </a:rPr>
              <a:t>Що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станеться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з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білою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хусткою</a:t>
            </a:r>
            <a:r>
              <a:rPr lang="ru-RU" sz="2800" dirty="0">
                <a:solidFill>
                  <a:schemeClr val="bg1"/>
                </a:solidFill>
              </a:rPr>
              <a:t>, </a:t>
            </a:r>
            <a:r>
              <a:rPr lang="ru-RU" sz="2800" dirty="0" err="1">
                <a:solidFill>
                  <a:schemeClr val="bg1"/>
                </a:solidFill>
              </a:rPr>
              <a:t>якщо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її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>
                <a:solidFill>
                  <a:schemeClr val="bg1"/>
                </a:solidFill>
              </a:rPr>
              <a:t>занурити</a:t>
            </a:r>
            <a:r>
              <a:rPr lang="ru-RU" sz="2800" dirty="0">
                <a:solidFill>
                  <a:schemeClr val="bg1"/>
                </a:solidFill>
              </a:rPr>
              <a:t> в </a:t>
            </a:r>
            <a:r>
              <a:rPr lang="ru-RU" sz="2800" dirty="0" err="1">
                <a:solidFill>
                  <a:schemeClr val="bg1"/>
                </a:solidFill>
              </a:rPr>
              <a:t>Чорне</a:t>
            </a:r>
            <a:r>
              <a:rPr lang="ru-RU" sz="2800" dirty="0">
                <a:solidFill>
                  <a:schemeClr val="bg1"/>
                </a:solidFill>
              </a:rPr>
              <a:t> море?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osmos_zvzdy_siniy_fon_80369_1280x9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579358"/>
            <a:ext cx="8572561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 6. На ганку </a:t>
            </a:r>
            <a:r>
              <a:rPr lang="ru-RU" sz="3200" dirty="0" err="1" smtClean="0">
                <a:solidFill>
                  <a:schemeClr val="bg1"/>
                </a:solidFill>
              </a:rPr>
              <a:t>гралися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п’ять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мишенят</a:t>
            </a:r>
            <a:r>
              <a:rPr lang="ru-RU" sz="3200" dirty="0" smtClean="0">
                <a:solidFill>
                  <a:schemeClr val="bg1"/>
                </a:solidFill>
              </a:rPr>
              <a:t>. </a:t>
            </a:r>
            <a:r>
              <a:rPr lang="ru-RU" sz="3200" dirty="0" err="1" smtClean="0">
                <a:solidFill>
                  <a:schemeClr val="bg1"/>
                </a:solidFill>
              </a:rPr>
              <a:t>Прибігла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кішка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і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сіла</a:t>
            </a:r>
            <a:r>
              <a:rPr lang="ru-RU" sz="3200" dirty="0" smtClean="0">
                <a:solidFill>
                  <a:schemeClr val="bg1"/>
                </a:solidFill>
              </a:rPr>
              <a:t> на ганку. </a:t>
            </a:r>
            <a:r>
              <a:rPr lang="ru-RU" sz="3200" dirty="0" err="1" smtClean="0">
                <a:solidFill>
                  <a:schemeClr val="bg1"/>
                </a:solidFill>
              </a:rPr>
              <a:t>Скільки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звірів</a:t>
            </a:r>
            <a:r>
              <a:rPr lang="ru-RU" sz="3200" dirty="0" smtClean="0">
                <a:solidFill>
                  <a:schemeClr val="bg1"/>
                </a:solidFill>
              </a:rPr>
              <a:t> стало на ганку? 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7</a:t>
            </a:r>
            <a:r>
              <a:rPr lang="ru-RU" sz="3200" dirty="0">
                <a:solidFill>
                  <a:schemeClr val="bg1"/>
                </a:solidFill>
              </a:rPr>
              <a:t>. </a:t>
            </a:r>
            <a:r>
              <a:rPr lang="ru-RU" sz="3200" dirty="0" err="1">
                <a:solidFill>
                  <a:schemeClr val="bg1"/>
                </a:solidFill>
              </a:rPr>
              <a:t>Із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якого</a:t>
            </a:r>
            <a:r>
              <a:rPr lang="ru-RU" sz="3200" dirty="0">
                <a:solidFill>
                  <a:schemeClr val="bg1"/>
                </a:solidFill>
              </a:rPr>
              <a:t> посуду </a:t>
            </a:r>
            <a:r>
              <a:rPr lang="ru-RU" sz="3200" dirty="0" err="1">
                <a:solidFill>
                  <a:schemeClr val="bg1"/>
                </a:solidFill>
              </a:rPr>
              <a:t>неможливо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нічого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з’їсти</a:t>
            </a:r>
            <a:r>
              <a:rPr lang="ru-RU" sz="3200" dirty="0" smtClean="0">
                <a:solidFill>
                  <a:schemeClr val="bg1"/>
                </a:solidFill>
              </a:rPr>
              <a:t>?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>
                <a:solidFill>
                  <a:schemeClr val="bg1"/>
                </a:solidFill>
              </a:rPr>
              <a:t>8. </a:t>
            </a:r>
            <a:r>
              <a:rPr lang="ru-RU" sz="3200" dirty="0" err="1">
                <a:solidFill>
                  <a:schemeClr val="bg1"/>
                </a:solidFill>
              </a:rPr>
              <a:t>Андрійко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зсипав</a:t>
            </a:r>
            <a:r>
              <a:rPr lang="ru-RU" sz="3200" dirty="0">
                <a:solidFill>
                  <a:schemeClr val="bg1"/>
                </a:solidFill>
              </a:rPr>
              <a:t> разом три </a:t>
            </a:r>
            <a:r>
              <a:rPr lang="ru-RU" sz="3200" dirty="0" err="1">
                <a:solidFill>
                  <a:schemeClr val="bg1"/>
                </a:solidFill>
              </a:rPr>
              <a:t>купки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піску</a:t>
            </a:r>
            <a:r>
              <a:rPr lang="ru-RU" sz="3200" dirty="0">
                <a:solidFill>
                  <a:schemeClr val="bg1"/>
                </a:solidFill>
              </a:rPr>
              <a:t>, а </a:t>
            </a:r>
            <a:r>
              <a:rPr lang="ru-RU" sz="3200" dirty="0" err="1">
                <a:solidFill>
                  <a:schemeClr val="bg1"/>
                </a:solidFill>
              </a:rPr>
              <a:t>потім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висипав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туди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ще</a:t>
            </a:r>
            <a:r>
              <a:rPr lang="ru-RU" sz="3200" dirty="0">
                <a:solidFill>
                  <a:schemeClr val="bg1"/>
                </a:solidFill>
              </a:rPr>
              <a:t> одну. </a:t>
            </a:r>
            <a:r>
              <a:rPr lang="ru-RU" sz="3200" dirty="0" err="1">
                <a:solidFill>
                  <a:schemeClr val="bg1"/>
                </a:solidFill>
              </a:rPr>
              <a:t>Скільки</a:t>
            </a:r>
            <a:r>
              <a:rPr lang="ru-RU" sz="3200" dirty="0">
                <a:solidFill>
                  <a:schemeClr val="bg1"/>
                </a:solidFill>
              </a:rPr>
              <a:t> стало </a:t>
            </a:r>
            <a:r>
              <a:rPr lang="ru-RU" sz="3200" dirty="0" err="1">
                <a:solidFill>
                  <a:schemeClr val="bg1"/>
                </a:solidFill>
              </a:rPr>
              <a:t>купок</a:t>
            </a:r>
            <a:r>
              <a:rPr lang="ru-RU" sz="3200" dirty="0" smtClean="0">
                <a:solidFill>
                  <a:schemeClr val="bg1"/>
                </a:solidFill>
              </a:rPr>
              <a:t>?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>
                <a:solidFill>
                  <a:schemeClr val="bg1"/>
                </a:solidFill>
              </a:rPr>
              <a:t>9. Бабуся </a:t>
            </a:r>
            <a:r>
              <a:rPr lang="ru-RU" sz="3200" dirty="0" err="1">
                <a:solidFill>
                  <a:schemeClr val="bg1"/>
                </a:solidFill>
              </a:rPr>
              <a:t>зв’язала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онукам</a:t>
            </a:r>
            <a:r>
              <a:rPr lang="ru-RU" sz="3200" dirty="0">
                <a:solidFill>
                  <a:schemeClr val="bg1"/>
                </a:solidFill>
              </a:rPr>
              <a:t> на зиму </a:t>
            </a:r>
            <a:r>
              <a:rPr lang="ru-RU" sz="3200" dirty="0" err="1">
                <a:solidFill>
                  <a:schemeClr val="bg1"/>
                </a:solidFill>
              </a:rPr>
              <a:t>шарфи</a:t>
            </a:r>
            <a:r>
              <a:rPr lang="ru-RU" sz="3200" dirty="0">
                <a:solidFill>
                  <a:schemeClr val="bg1"/>
                </a:solidFill>
              </a:rPr>
              <a:t> та рукавички – </a:t>
            </a:r>
            <a:r>
              <a:rPr lang="ru-RU" sz="3200" dirty="0" err="1">
                <a:solidFill>
                  <a:schemeClr val="bg1"/>
                </a:solidFill>
              </a:rPr>
              <a:t>всього</a:t>
            </a:r>
            <a:r>
              <a:rPr lang="ru-RU" sz="3200" dirty="0">
                <a:solidFill>
                  <a:schemeClr val="bg1"/>
                </a:solidFill>
              </a:rPr>
              <a:t> три </a:t>
            </a:r>
            <a:r>
              <a:rPr lang="ru-RU" sz="3200" dirty="0" err="1">
                <a:solidFill>
                  <a:schemeClr val="bg1"/>
                </a:solidFill>
              </a:rPr>
              <a:t>шарфи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і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шість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рукавичок</a:t>
            </a:r>
            <a:r>
              <a:rPr lang="ru-RU" sz="3200" dirty="0">
                <a:solidFill>
                  <a:schemeClr val="bg1"/>
                </a:solidFill>
              </a:rPr>
              <a:t>. </a:t>
            </a:r>
            <a:r>
              <a:rPr lang="ru-RU" sz="3200" dirty="0" err="1">
                <a:solidFill>
                  <a:schemeClr val="bg1"/>
                </a:solidFill>
              </a:rPr>
              <a:t>Скільки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онуків</a:t>
            </a:r>
            <a:r>
              <a:rPr lang="ru-RU" sz="3200" dirty="0">
                <a:solidFill>
                  <a:schemeClr val="bg1"/>
                </a:solidFill>
              </a:rPr>
              <a:t> у </a:t>
            </a:r>
            <a:r>
              <a:rPr lang="ru-RU" sz="3200" dirty="0" err="1">
                <a:solidFill>
                  <a:schemeClr val="bg1"/>
                </a:solidFill>
              </a:rPr>
              <a:t>бабусі</a:t>
            </a:r>
            <a:r>
              <a:rPr lang="ru-RU" sz="3200" dirty="0">
                <a:solidFill>
                  <a:schemeClr val="bg1"/>
                </a:solidFill>
              </a:rPr>
              <a:t>? </a:t>
            </a:r>
            <a:endParaRPr lang="ru-RU" sz="3200" dirty="0" smtClean="0">
              <a:solidFill>
                <a:schemeClr val="bg1"/>
              </a:solidFill>
            </a:endParaRPr>
          </a:p>
          <a:p>
            <a:r>
              <a:rPr lang="ru-RU" sz="3200" dirty="0" smtClean="0">
                <a:solidFill>
                  <a:schemeClr val="bg1"/>
                </a:solidFill>
              </a:rPr>
              <a:t>10</a:t>
            </a:r>
            <a:r>
              <a:rPr lang="ru-RU" sz="3200" dirty="0">
                <a:solidFill>
                  <a:schemeClr val="bg1"/>
                </a:solidFill>
              </a:rPr>
              <a:t>. </a:t>
            </a:r>
            <a:r>
              <a:rPr lang="ru-RU" sz="3200" dirty="0" err="1">
                <a:solidFill>
                  <a:schemeClr val="bg1"/>
                </a:solidFill>
              </a:rPr>
              <a:t>Скільки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кінців</a:t>
            </a:r>
            <a:r>
              <a:rPr lang="ru-RU" sz="3200" dirty="0">
                <a:solidFill>
                  <a:schemeClr val="bg1"/>
                </a:solidFill>
              </a:rPr>
              <a:t> у </a:t>
            </a:r>
            <a:r>
              <a:rPr lang="ru-RU" sz="3200" dirty="0" err="1">
                <a:solidFill>
                  <a:schemeClr val="bg1"/>
                </a:solidFill>
              </a:rPr>
              <a:t>однієї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палиці</a:t>
            </a:r>
            <a:r>
              <a:rPr lang="ru-RU" sz="3200" dirty="0">
                <a:solidFill>
                  <a:schemeClr val="bg1"/>
                </a:solidFill>
              </a:rPr>
              <a:t>? А в </a:t>
            </a:r>
            <a:r>
              <a:rPr lang="ru-RU" sz="3200" dirty="0" err="1">
                <a:solidFill>
                  <a:schemeClr val="bg1"/>
                </a:solidFill>
              </a:rPr>
              <a:t>половини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палиці</a:t>
            </a:r>
            <a:r>
              <a:rPr lang="ru-RU" sz="3200" dirty="0">
                <a:solidFill>
                  <a:schemeClr val="bg1"/>
                </a:solidFill>
              </a:rPr>
              <a:t>? </a:t>
            </a:r>
            <a:endParaRPr lang="ru-RU" sz="3200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osmos_zvzdy_siniy_fon_80369_1280x9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43042" y="714356"/>
            <a:ext cx="5762988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 </a:t>
            </a:r>
            <a:r>
              <a:rPr lang="ru-RU" sz="4400" dirty="0" smtClean="0">
                <a:solidFill>
                  <a:schemeClr val="bg1"/>
                </a:solidFill>
              </a:rPr>
              <a:t>                 </a:t>
            </a:r>
            <a:r>
              <a:rPr lang="ru-RU" sz="4400" dirty="0" err="1" smtClean="0">
                <a:solidFill>
                  <a:schemeClr val="bg1"/>
                </a:solidFill>
              </a:rPr>
              <a:t>Гра</a:t>
            </a:r>
            <a:r>
              <a:rPr lang="ru-RU" sz="4400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4400" dirty="0" smtClean="0">
                <a:solidFill>
                  <a:schemeClr val="bg1"/>
                </a:solidFill>
              </a:rPr>
              <a:t>“</a:t>
            </a:r>
            <a:r>
              <a:rPr lang="ru-RU" sz="4400" dirty="0">
                <a:solidFill>
                  <a:schemeClr val="bg1"/>
                </a:solidFill>
              </a:rPr>
              <a:t>Один, два, не </a:t>
            </a:r>
            <a:r>
              <a:rPr lang="ru-RU" sz="4400" dirty="0" err="1">
                <a:solidFill>
                  <a:schemeClr val="bg1"/>
                </a:solidFill>
              </a:rPr>
              <a:t>зіб’юсь</a:t>
            </a:r>
            <a:r>
              <a:rPr lang="ru-RU" sz="4400" dirty="0">
                <a:solidFill>
                  <a:schemeClr val="bg1"/>
                </a:solidFill>
              </a:rPr>
              <a:t>”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357422" y="2428868"/>
            <a:ext cx="322876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600" dirty="0" smtClean="0">
                <a:solidFill>
                  <a:schemeClr val="bg1"/>
                </a:solidFill>
              </a:rPr>
              <a:t>1…3…6…</a:t>
            </a:r>
            <a:endParaRPr lang="ru-RU" sz="6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1402</TotalTime>
  <Words>688</Words>
  <Application>Microsoft Office PowerPoint</Application>
  <PresentationFormat>Экран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25</cp:revision>
  <dcterms:created xsi:type="dcterms:W3CDTF">2018-11-28T12:48:19Z</dcterms:created>
  <dcterms:modified xsi:type="dcterms:W3CDTF">2018-11-29T12:11:37Z</dcterms:modified>
</cp:coreProperties>
</file>