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51"/>
  </p:notesMasterIdLst>
  <p:sldIdLst>
    <p:sldId id="278" r:id="rId2"/>
    <p:sldId id="387" r:id="rId3"/>
    <p:sldId id="388" r:id="rId4"/>
    <p:sldId id="389" r:id="rId5"/>
    <p:sldId id="359" r:id="rId6"/>
    <p:sldId id="358" r:id="rId7"/>
    <p:sldId id="391" r:id="rId8"/>
    <p:sldId id="392" r:id="rId9"/>
    <p:sldId id="385" r:id="rId10"/>
    <p:sldId id="390" r:id="rId11"/>
    <p:sldId id="393" r:id="rId12"/>
    <p:sldId id="394" r:id="rId13"/>
    <p:sldId id="396" r:id="rId14"/>
    <p:sldId id="395" r:id="rId15"/>
    <p:sldId id="398" r:id="rId16"/>
    <p:sldId id="399" r:id="rId17"/>
    <p:sldId id="400" r:id="rId18"/>
    <p:sldId id="401" r:id="rId19"/>
    <p:sldId id="402" r:id="rId20"/>
    <p:sldId id="403" r:id="rId21"/>
    <p:sldId id="404" r:id="rId22"/>
    <p:sldId id="405" r:id="rId23"/>
    <p:sldId id="406" r:id="rId24"/>
    <p:sldId id="407" r:id="rId25"/>
    <p:sldId id="408" r:id="rId26"/>
    <p:sldId id="409" r:id="rId27"/>
    <p:sldId id="410" r:id="rId28"/>
    <p:sldId id="411" r:id="rId29"/>
    <p:sldId id="284" r:id="rId30"/>
    <p:sldId id="412" r:id="rId31"/>
    <p:sldId id="314" r:id="rId32"/>
    <p:sldId id="315" r:id="rId33"/>
    <p:sldId id="316" r:id="rId34"/>
    <p:sldId id="318" r:id="rId35"/>
    <p:sldId id="319" r:id="rId36"/>
    <p:sldId id="322" r:id="rId37"/>
    <p:sldId id="413" r:id="rId38"/>
    <p:sldId id="326" r:id="rId39"/>
    <p:sldId id="331" r:id="rId40"/>
    <p:sldId id="414" r:id="rId41"/>
    <p:sldId id="352" r:id="rId42"/>
    <p:sldId id="350" r:id="rId43"/>
    <p:sldId id="346" r:id="rId44"/>
    <p:sldId id="345" r:id="rId45"/>
    <p:sldId id="347" r:id="rId46"/>
    <p:sldId id="354" r:id="rId47"/>
    <p:sldId id="384" r:id="rId48"/>
    <p:sldId id="416" r:id="rId49"/>
    <p:sldId id="415" r:id="rId5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55" autoAdjust="0"/>
    <p:restoredTop sz="94660"/>
  </p:normalViewPr>
  <p:slideViewPr>
    <p:cSldViewPr>
      <p:cViewPr varScale="1">
        <p:scale>
          <a:sx n="110" d="100"/>
          <a:sy n="110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43AB6B-4264-48F6-99D4-828710451EC6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B28CE8-DF32-4AFB-BB9F-BB062BDEAE8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BZ" altLang="ru-RU" smtClean="0"/>
              <a:t>http://www.bibliotekar.ru/china1/54.htm</a:t>
            </a:r>
            <a:endParaRPr lang="ru-RU" altLang="ru-RU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1C51A93-91BA-4848-98D9-245C99199D02}" type="slidenum">
              <a:rPr lang="ru-RU" altLang="ru-RU"/>
              <a:pPr/>
              <a:t>6</a:t>
            </a:fld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0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21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0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</p:spPr>
        <p:txBody>
          <a:bodyPr/>
          <a:lstStyle>
            <a:lvl1pPr>
              <a:defRPr sz="1400" smtClean="0"/>
            </a:lvl1pPr>
          </a:lstStyle>
          <a:p>
            <a:pPr>
              <a:defRPr/>
            </a:pPr>
            <a:fld id="{773A59FD-F376-4809-805F-F07AA078B1BE}" type="datetimeFigureOut">
              <a:rPr lang="ru-RU"/>
              <a:pPr>
                <a:defRPr/>
              </a:pPr>
              <a:t>17.12.2018</a:t>
            </a:fld>
            <a:endParaRPr lang="ru-RU"/>
          </a:p>
        </p:txBody>
      </p:sp>
      <p:sp>
        <p:nvSpPr>
          <p:cNvPr id="11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3028A0-CFE8-4EEC-9AB9-B4A4CFD8ED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A75623-5854-4880-8F7C-31BA7CD633CC}" type="datetimeFigureOut">
              <a:rPr lang="ru-RU"/>
              <a:pPr>
                <a:defRPr/>
              </a:pPr>
              <a:t>17.12.2018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6A53B-06D7-4351-9B93-044C9C746F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2F1E96-6C3A-445C-94E8-F00CC496D6AD}" type="datetimeFigureOut">
              <a:rPr lang="ru-RU"/>
              <a:pPr>
                <a:defRPr/>
              </a:pPr>
              <a:t>17.12.2018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0416F-A1E6-4B1C-9FEE-EEBAC13500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290B0F-9193-415B-96D8-482D2E87F46C}" type="datetimeFigureOut">
              <a:rPr lang="ru-RU"/>
              <a:pPr>
                <a:defRPr/>
              </a:pPr>
              <a:t>17.12.2018</a:t>
            </a:fld>
            <a:endParaRPr lang="ru-RU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2D637E-F634-42D6-B6F7-363E1DEC9D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46A847-A7CA-40C4-86FD-B78B742C17E2}" type="datetimeFigureOut">
              <a:rPr lang="ru-RU"/>
              <a:pPr>
                <a:defRPr/>
              </a:pPr>
              <a:t>17.12.2018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63DF9-1DBE-47A0-AC32-D1191CD2BF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7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736C20-2190-4E42-AB65-94935781B030}" type="datetimeFigureOut">
              <a:rPr lang="ru-RU"/>
              <a:pPr>
                <a:defRPr/>
              </a:pPr>
              <a:t>17.12.2018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5BA06B-5879-435B-9F82-DF5AF06E21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FCAD3D-55B5-4C6B-A0B1-E980BD1AE7ED}" type="datetimeFigureOut">
              <a:rPr lang="ru-RU"/>
              <a:pPr>
                <a:defRPr/>
              </a:pPr>
              <a:t>17.12.2018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59FF7E-634C-47B8-AD88-5510D542BA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E43F9B-EB8B-41AF-B417-99BA64485F5C}" type="datetimeFigureOut">
              <a:rPr lang="ru-RU"/>
              <a:pPr>
                <a:defRPr/>
              </a:pPr>
              <a:t>17.12.2018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481D5-F899-4994-B62E-681A9FFBFE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0EDDC-6885-4034-A54F-BA73CFCB8263}" type="datetimeFigureOut">
              <a:rPr lang="ru-RU"/>
              <a:pPr>
                <a:defRPr/>
              </a:pPr>
              <a:t>17.12.2018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646F2-09F4-4038-A857-13F732D9A6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2F38E0-6381-444A-8E97-03CE2E220596}" type="datetimeFigureOut">
              <a:rPr lang="ru-RU"/>
              <a:pPr>
                <a:defRPr/>
              </a:pPr>
              <a:t>17.12.2018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D43836-14C4-407C-8947-7C5D7FB29C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7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70E83-F026-4BFE-A6B0-2154CCD71E42}" type="datetimeFigureOut">
              <a:rPr lang="ru-RU"/>
              <a:pPr>
                <a:defRPr/>
              </a:pPr>
              <a:t>17.12.2018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2CE61A-4172-49E9-B6D6-AB5CB43A8F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9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EC2678-2506-4F0B-A55D-54DA44026A84}" type="datetimeFigureOut">
              <a:rPr lang="ru-RU"/>
              <a:pPr>
                <a:defRPr/>
              </a:pPr>
              <a:t>17.12.2018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49BC96-C242-47F8-996A-0C8C708DAC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alphaModFix amt="50000"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CB181BE-330C-4AF0-BD9E-89D46C3E38BD}" type="datetimeFigureOut">
              <a:rPr lang="ru-RU"/>
              <a:pPr>
                <a:defRPr/>
              </a:pPr>
              <a:t>17.12.2018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464B82C-131D-43C4-AEBD-C4822DEB9C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19" r:id="rId2"/>
    <p:sldLayoutId id="2147483721" r:id="rId3"/>
    <p:sldLayoutId id="2147483718" r:id="rId4"/>
    <p:sldLayoutId id="2147483717" r:id="rId5"/>
    <p:sldLayoutId id="2147483722" r:id="rId6"/>
    <p:sldLayoutId id="2147483723" r:id="rId7"/>
    <p:sldLayoutId id="2147483724" r:id="rId8"/>
    <p:sldLayoutId id="2147483725" r:id="rId9"/>
    <p:sldLayoutId id="2147483716" r:id="rId10"/>
    <p:sldLayoutId id="2147483726" r:id="rId11"/>
    <p:sldLayoutId id="2147483727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mbria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mbria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mbria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mbr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mbr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mbr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mbr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mbria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fontAlgn="base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fontAlgn="base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fontAlgn="base">
        <a:spcBef>
          <a:spcPts val="400"/>
        </a:spcBef>
        <a:spcAft>
          <a:spcPct val="0"/>
        </a:spcAft>
        <a:buClr>
          <a:srgbClr val="C9004D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microsoft.com/office/2007/relationships/hdphoto" Target="../media/hdphoto1.wdp"/><Relationship Id="rId7" Type="http://schemas.openxmlformats.org/officeDocument/2006/relationships/image" Target="../media/image36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17.wdp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5.wdp"/><Relationship Id="rId4" Type="http://schemas.openxmlformats.org/officeDocument/2006/relationships/image" Target="../media/image75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8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hyperlink" Target="http://images.yandex.ru/yandsearch?text=%D1%8F%D0%BF%D0%BE%D0%BD%D1%81%D0%BA%D0%B8%D0%B9%20%D0%B2%D0%B5%D0%B5%D1%80" TargetMode="Externa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lum bright="-20000"/>
          </a:blip>
          <a:srcRect/>
          <a:stretch>
            <a:fillRect/>
          </a:stretch>
        </p:blipFill>
        <p:spPr bwMode="auto">
          <a:xfrm>
            <a:off x="346504" y="476672"/>
            <a:ext cx="4009472" cy="2610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4499992" y="548680"/>
            <a:ext cx="4214860" cy="2499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539552" y="3573016"/>
            <a:ext cx="82089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uk-UA" sz="3600" b="1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Китайський живопис – синтез зображення, поезії, каліграфії, друку. </a:t>
            </a:r>
          </a:p>
          <a:p>
            <a:pPr lvl="0" indent="180975" algn="ctr"/>
            <a:r>
              <a:rPr lang="uk-UA" sz="3600" b="1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Японське мистецтво гравюри.</a:t>
            </a:r>
            <a:endParaRPr lang="uk-UA" sz="3600" dirty="0" smtClean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altLang="ru-RU" sz="4800" b="1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Передача простору і часу</a:t>
            </a:r>
            <a:endParaRPr lang="ru-RU" altLang="ru-RU" sz="4800" b="1" dirty="0" smtClean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2467" name="Объект 2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4525962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uk-UA" altLang="ru-RU" b="1" dirty="0" smtClean="0">
                <a:solidFill>
                  <a:schemeClr val="accent3">
                    <a:lumMod val="75000"/>
                  </a:schemeClr>
                </a:solidFill>
              </a:rPr>
              <a:t>Горизонтальні і вертикальні сувої поступово розкручували, занурюючи глядача в сюжет.</a:t>
            </a:r>
            <a:endParaRPr lang="ru-RU" altLang="ru-RU" b="1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6246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272503"/>
            <a:ext cx="7417294" cy="4585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990600"/>
          </a:xfrm>
        </p:spPr>
        <p:txBody>
          <a:bodyPr/>
          <a:lstStyle/>
          <a:p>
            <a:pPr algn="ctr"/>
            <a:r>
              <a:rPr lang="uk-UA" sz="3600" b="1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ГОЛОВНІ ЖАНРИ КИТАЙСЬКОГО ЖИВОПИСУ</a:t>
            </a:r>
            <a:endParaRPr lang="ru-RU" sz="3600" b="1" dirty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412776"/>
            <a:ext cx="8568952" cy="4937760"/>
          </a:xfrm>
        </p:spPr>
        <p:txBody>
          <a:bodyPr/>
          <a:lstStyle/>
          <a:p>
            <a:pPr>
              <a:buNone/>
            </a:pPr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1. Анімалістичний - </a:t>
            </a:r>
            <a:r>
              <a:rPr lang="uk-UA" sz="2800" b="1" dirty="0" err="1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“Квіти</a:t>
            </a:r>
            <a:r>
              <a:rPr lang="uk-UA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і </a:t>
            </a:r>
            <a:r>
              <a:rPr lang="uk-UA" sz="2800" b="1" dirty="0" err="1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птахи”</a:t>
            </a:r>
            <a:r>
              <a:rPr lang="uk-UA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uk-UA" sz="2800" b="1" dirty="0" err="1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“Рослини</a:t>
            </a:r>
            <a:r>
              <a:rPr lang="uk-UA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і </a:t>
            </a:r>
            <a:r>
              <a:rPr lang="uk-UA" sz="2800" b="1" dirty="0" err="1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комахи”-</a:t>
            </a:r>
            <a:r>
              <a:rPr lang="uk-UA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символізм. </a:t>
            </a:r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Лев</a:t>
            </a:r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сила, </a:t>
            </a:r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Тигр</a:t>
            </a:r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-захисник, </a:t>
            </a:r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Журавель, Черепаха </a:t>
            </a:r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– довголіття, </a:t>
            </a:r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Півень</a:t>
            </a:r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краса, добра слава, дві квітки чи дві тварини – подружнє щастя.  </a:t>
            </a:r>
            <a:r>
              <a:rPr lang="uk-UA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None/>
            </a:pPr>
            <a:r>
              <a:rPr lang="uk-UA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2.  Побутовий - </a:t>
            </a:r>
            <a:r>
              <a:rPr lang="uk-UA" sz="2800" b="1" dirty="0" err="1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“Люди</a:t>
            </a:r>
            <a:r>
              <a:rPr lang="uk-UA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і </a:t>
            </a:r>
            <a:r>
              <a:rPr lang="uk-UA" sz="2800" b="1" dirty="0" err="1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предмети”</a:t>
            </a:r>
            <a:r>
              <a:rPr lang="uk-UA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– </a:t>
            </a:r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зображували невеликі фрагменти природи </a:t>
            </a:r>
          </a:p>
          <a:p>
            <a:pPr>
              <a:buNone/>
            </a:pPr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 (гілочка, бутон, листя).</a:t>
            </a:r>
          </a:p>
          <a:p>
            <a:pPr>
              <a:buNone/>
            </a:pPr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3. Пейзажний - </a:t>
            </a:r>
            <a:r>
              <a:rPr lang="uk-UA" sz="2800" b="1" dirty="0" err="1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“Гори</a:t>
            </a:r>
            <a:r>
              <a:rPr lang="uk-UA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і </a:t>
            </a:r>
            <a:r>
              <a:rPr lang="uk-UA" sz="2800" b="1" dirty="0" err="1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води”</a:t>
            </a:r>
            <a:r>
              <a:rPr lang="uk-UA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- </a:t>
            </a:r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важливі не</a:t>
            </a:r>
          </a:p>
          <a:p>
            <a:pPr>
              <a:buNone/>
            </a:pPr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   деталі, а загальний настрій, не писали з</a:t>
            </a:r>
          </a:p>
          <a:p>
            <a:pPr>
              <a:buNone/>
            </a:pPr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   натури, символи </a:t>
            </a:r>
            <a:r>
              <a:rPr lang="uk-UA" sz="2800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інь</a:t>
            </a:r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і </a:t>
            </a:r>
            <a:r>
              <a:rPr lang="uk-UA" sz="2800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янь</a:t>
            </a:r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    </a:t>
            </a:r>
          </a:p>
          <a:p>
            <a:endParaRPr lang="ru-RU" sz="2800" b="1" dirty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Заголовок 1"/>
          <p:cNvSpPr>
            <a:spLocks noGrp="1"/>
          </p:cNvSpPr>
          <p:nvPr>
            <p:ph type="title"/>
          </p:nvPr>
        </p:nvSpPr>
        <p:spPr>
          <a:xfrm>
            <a:off x="251520" y="980728"/>
            <a:ext cx="8229600" cy="990600"/>
          </a:xfrm>
        </p:spPr>
        <p:txBody>
          <a:bodyPr/>
          <a:lstStyle/>
          <a:p>
            <a:r>
              <a:rPr lang="uk-UA" altLang="ru-RU" sz="36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ЖАНР “КВІТИ І ПТАХИ”</a:t>
            </a:r>
            <a:br>
              <a:rPr lang="uk-UA" altLang="ru-RU" sz="36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uk-UA" altLang="ru-RU" sz="36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br>
              <a:rPr lang="uk-UA" altLang="ru-RU" sz="36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uk-UA" altLang="ru-RU" sz="36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Сюй</a:t>
            </a:r>
            <a:r>
              <a:rPr lang="uk-UA" altLang="ru-RU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Сі (886-975 рр.)</a:t>
            </a:r>
            <a:endParaRPr lang="ru-RU" altLang="ru-RU" sz="3600" b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8371" name="Объект 2"/>
          <p:cNvSpPr>
            <a:spLocks noGrp="1"/>
          </p:cNvSpPr>
          <p:nvPr>
            <p:ph idx="1"/>
          </p:nvPr>
        </p:nvSpPr>
        <p:spPr>
          <a:xfrm>
            <a:off x="293688" y="2276475"/>
            <a:ext cx="4710112" cy="2441575"/>
          </a:xfrm>
        </p:spPr>
        <p:txBody>
          <a:bodyPr/>
          <a:lstStyle/>
          <a:p>
            <a:pPr marL="0" indent="0">
              <a:spcBef>
                <a:spcPct val="0"/>
              </a:spcBef>
              <a:buFontTx/>
              <a:buNone/>
            </a:pPr>
            <a:r>
              <a:rPr lang="ru-RU" altLang="ru-RU" sz="2400" b="1" dirty="0" err="1" smtClean="0">
                <a:solidFill>
                  <a:srgbClr val="002060"/>
                </a:solidFill>
              </a:rPr>
              <a:t>Улюблена</a:t>
            </a:r>
            <a:r>
              <a:rPr lang="ru-RU" altLang="ru-RU" sz="2400" b="1" dirty="0" smtClean="0">
                <a:solidFill>
                  <a:srgbClr val="002060"/>
                </a:solidFill>
              </a:rPr>
              <a:t> тема – </a:t>
            </a:r>
            <a:r>
              <a:rPr lang="ru-RU" altLang="ru-RU" sz="2400" b="1" dirty="0" err="1" smtClean="0">
                <a:solidFill>
                  <a:srgbClr val="002060"/>
                </a:solidFill>
              </a:rPr>
              <a:t>квіти</a:t>
            </a:r>
            <a:r>
              <a:rPr lang="ru-RU" altLang="ru-RU" sz="2400" b="1" dirty="0" smtClean="0">
                <a:solidFill>
                  <a:srgbClr val="002060"/>
                </a:solidFill>
              </a:rPr>
              <a:t>, </a:t>
            </a:r>
            <a:r>
              <a:rPr lang="ru-RU" altLang="ru-RU" sz="2400" b="1" dirty="0" err="1" smtClean="0">
                <a:solidFill>
                  <a:srgbClr val="002060"/>
                </a:solidFill>
              </a:rPr>
              <a:t>метелики</a:t>
            </a:r>
            <a:r>
              <a:rPr lang="ru-RU" altLang="ru-RU" sz="2400" b="1" dirty="0" smtClean="0">
                <a:solidFill>
                  <a:srgbClr val="002060"/>
                </a:solidFill>
              </a:rPr>
              <a:t>, птахи. </a:t>
            </a:r>
            <a:r>
              <a:rPr lang="ru-RU" altLang="ru-RU" sz="2400" b="1" dirty="0" err="1" smtClean="0">
                <a:solidFill>
                  <a:srgbClr val="002060"/>
                </a:solidFill>
              </a:rPr>
              <a:t>Контури</a:t>
            </a:r>
            <a:r>
              <a:rPr lang="ru-RU" altLang="ru-RU" sz="2400" b="1" dirty="0" smtClean="0">
                <a:solidFill>
                  <a:srgbClr val="002060"/>
                </a:solidFill>
              </a:rPr>
              <a:t> </a:t>
            </a:r>
            <a:r>
              <a:rPr lang="ru-RU" altLang="ru-RU" sz="2400" b="1" dirty="0" err="1" smtClean="0">
                <a:solidFill>
                  <a:srgbClr val="002060"/>
                </a:solidFill>
              </a:rPr>
              <a:t>робив</a:t>
            </a:r>
            <a:r>
              <a:rPr lang="ru-RU" altLang="ru-RU" sz="2400" b="1" dirty="0" smtClean="0">
                <a:solidFill>
                  <a:srgbClr val="002060"/>
                </a:solidFill>
              </a:rPr>
              <a:t> </a:t>
            </a:r>
            <a:r>
              <a:rPr lang="ru-RU" altLang="ru-RU" sz="2400" b="1" dirty="0" err="1" smtClean="0">
                <a:solidFill>
                  <a:srgbClr val="002060"/>
                </a:solidFill>
              </a:rPr>
              <a:t>тушшю</a:t>
            </a:r>
            <a:r>
              <a:rPr lang="ru-RU" altLang="ru-RU" sz="2400" b="1" dirty="0" smtClean="0">
                <a:solidFill>
                  <a:srgbClr val="002060"/>
                </a:solidFill>
              </a:rPr>
              <a:t>, а </a:t>
            </a:r>
            <a:r>
              <a:rPr lang="ru-RU" altLang="ru-RU" sz="2400" b="1" dirty="0" err="1" smtClean="0">
                <a:solidFill>
                  <a:srgbClr val="002060"/>
                </a:solidFill>
              </a:rPr>
              <a:t>зображення</a:t>
            </a:r>
            <a:r>
              <a:rPr lang="ru-RU" altLang="ru-RU" sz="2400" b="1" dirty="0" smtClean="0">
                <a:solidFill>
                  <a:srgbClr val="002060"/>
                </a:solidFill>
              </a:rPr>
              <a:t>  </a:t>
            </a:r>
            <a:r>
              <a:rPr lang="ru-RU" altLang="ru-RU" sz="2400" b="1" dirty="0" err="1" smtClean="0">
                <a:solidFill>
                  <a:srgbClr val="002060"/>
                </a:solidFill>
              </a:rPr>
              <a:t>розфарбовував</a:t>
            </a:r>
            <a:r>
              <a:rPr lang="ru-RU" altLang="ru-RU" sz="2400" b="1" dirty="0" smtClean="0">
                <a:solidFill>
                  <a:srgbClr val="002060"/>
                </a:solidFill>
              </a:rPr>
              <a:t> </a:t>
            </a:r>
            <a:r>
              <a:rPr lang="ru-RU" altLang="ru-RU" sz="2400" b="1" dirty="0" err="1" smtClean="0">
                <a:solidFill>
                  <a:srgbClr val="002060"/>
                </a:solidFill>
              </a:rPr>
              <a:t>ніжними</a:t>
            </a:r>
            <a:r>
              <a:rPr lang="ru-RU" altLang="ru-RU" sz="2400" b="1" dirty="0" smtClean="0">
                <a:solidFill>
                  <a:srgbClr val="002060"/>
                </a:solidFill>
              </a:rPr>
              <a:t>  </a:t>
            </a:r>
            <a:r>
              <a:rPr lang="ru-RU" altLang="ru-RU" sz="2400" b="1" dirty="0" err="1" smtClean="0">
                <a:solidFill>
                  <a:srgbClr val="002060"/>
                </a:solidFill>
              </a:rPr>
              <a:t>відтінками</a:t>
            </a:r>
            <a:r>
              <a:rPr lang="ru-RU" altLang="ru-RU" sz="2400" b="1" dirty="0" smtClean="0">
                <a:solidFill>
                  <a:srgbClr val="002060"/>
                </a:solidFill>
              </a:rPr>
              <a:t> </a:t>
            </a:r>
            <a:r>
              <a:rPr lang="ru-RU" altLang="ru-RU" sz="2400" b="1" dirty="0" err="1" smtClean="0">
                <a:solidFill>
                  <a:srgbClr val="002060"/>
                </a:solidFill>
              </a:rPr>
              <a:t>кольорів</a:t>
            </a:r>
            <a:r>
              <a:rPr lang="ru-RU" altLang="ru-RU" sz="2400" b="1" dirty="0" smtClean="0">
                <a:solidFill>
                  <a:srgbClr val="002060"/>
                </a:solidFill>
              </a:rPr>
              <a:t>.</a:t>
            </a:r>
            <a:r>
              <a:rPr lang="ru-RU" altLang="ru-RU" dirty="0" smtClean="0">
                <a:solidFill>
                  <a:srgbClr val="002060"/>
                </a:solidFill>
              </a:rPr>
              <a:t> </a:t>
            </a:r>
          </a:p>
        </p:txBody>
      </p:sp>
      <p:pic>
        <p:nvPicPr>
          <p:cNvPr id="58372" name="Picture 2"/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5068888" y="1268760"/>
            <a:ext cx="4075112" cy="525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483768" y="5517232"/>
            <a:ext cx="4140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</a:rPr>
              <a:t>Метелики та квіти гліцинії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E:\загрузки\Урок\КИТАЙСКАЯ ЖИВОПИСЬ. КАЛЛИГРАФИЯ\Цветы и птицы\_2F_images_2F_origs_2F_1299_2F_lotus_pond_by_jinghua_gao_dalia.jpg"/>
          <p:cNvPicPr>
            <a:picLocks noChangeAspect="1" noChangeArrowheads="1"/>
          </p:cNvPicPr>
          <p:nvPr/>
        </p:nvPicPr>
        <p:blipFill>
          <a:blip r:embed="rId2" cstate="print">
            <a:lum bright="-10000"/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60648"/>
            <a:ext cx="4475649" cy="33449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E:\загрузки\Урок\КИТАЙСКАЯ ЖИВОПИСЬ. КАЛЛИГРАФИЯ\Цветы и птицы\0_11b26_adb8385f_orig.jpg"/>
          <p:cNvPicPr>
            <a:picLocks noChangeAspect="1" noChangeArrowheads="1"/>
          </p:cNvPicPr>
          <p:nvPr/>
        </p:nvPicPr>
        <p:blipFill>
          <a:blip r:embed="rId4" cstate="print">
            <a:lum bright="-1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3672407" cy="361733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E:\загрузки\Урок\КИТАЙСКАЯ ЖИВОПИСЬ. КАЛЛИГРАФИЯ\Цветы и птицы\китайская живопись-22.jpg"/>
          <p:cNvPicPr>
            <a:picLocks noChangeAspect="1" noChangeArrowheads="1"/>
          </p:cNvPicPr>
          <p:nvPr/>
        </p:nvPicPr>
        <p:blipFill>
          <a:blip r:embed="rId5" cstate="print">
            <a:lum bright="-10000"/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790491"/>
            <a:ext cx="3057238" cy="30675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E:\загрузки\Урок\КИТАЙСКАЯ ЖИВОПИСЬ. КАЛЛИГРАФИЯ\Цветы и птицы\китайская живопись-2.jpg"/>
          <p:cNvPicPr>
            <a:picLocks noChangeAspect="1" noChangeArrowheads="1"/>
          </p:cNvPicPr>
          <p:nvPr/>
        </p:nvPicPr>
        <p:blipFill>
          <a:blip r:embed="rId7" cstate="print">
            <a:lum bright="-10000"/>
            <a:extLst>
              <a:ext uri="{BEBA8EAE-BF5A-486C-A8C5-ECC9F3942E4B}">
                <a14:imgProps xmlns=""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920620"/>
            <a:ext cx="3909417" cy="29373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565211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загрузки\Урок\КИТАЙСКАЯ ЖИВОПИСЬ. КАЛЛИГРАФИЯ\Цветы и птицы\0_50745_3c2c8c82_XL.jpg"/>
          <p:cNvPicPr>
            <a:picLocks noChangeAspect="1" noChangeArrowheads="1"/>
          </p:cNvPicPr>
          <p:nvPr/>
        </p:nvPicPr>
        <p:blipFill>
          <a:blip r:embed="rId2" cstate="print">
            <a:lum bright="-1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27984" cy="68777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E:\загрузки\Урок\КИТАЙСКАЯ ЖИВОПИСЬ. КАЛЛИГРАФИЯ\Цветы и птицы\_________________51656b93c6d6e.jpg"/>
          <p:cNvPicPr>
            <a:picLocks noChangeAspect="1" noChangeArrowheads="1"/>
          </p:cNvPicPr>
          <p:nvPr/>
        </p:nvPicPr>
        <p:blipFill>
          <a:blip r:embed="rId3" cstate="print">
            <a:lum bright="-1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0"/>
            <a:ext cx="4355976" cy="691584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E:\загрузки\Урок\КИТАЙСКАЯ ЖИВОПИСЬ. КАЛЛИГРАФИЯ\Цветы и птицы\китайская живопись-2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lum bright="-10000"/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700808"/>
            <a:ext cx="4953711" cy="4937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lum bright="-20000"/>
          </a:blip>
          <a:srcRect/>
          <a:stretch>
            <a:fillRect/>
          </a:stretch>
        </p:blipFill>
        <p:spPr bwMode="auto">
          <a:xfrm>
            <a:off x="0" y="-315416"/>
            <a:ext cx="6041898" cy="393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 cstate="print">
            <a:lum bright="-10000"/>
          </a:blip>
          <a:srcRect/>
          <a:stretch>
            <a:fillRect/>
          </a:stretch>
        </p:blipFill>
        <p:spPr bwMode="auto">
          <a:xfrm>
            <a:off x="539552" y="3645024"/>
            <a:ext cx="1864653" cy="3551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90600"/>
          </a:xfrm>
        </p:spPr>
        <p:txBody>
          <a:bodyPr/>
          <a:lstStyle/>
          <a:p>
            <a:r>
              <a:rPr lang="uk-UA" sz="36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        ЖАНР “ГОРИ І ВОДИ”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E:\загрузки\Урок\КИТАЙСКАЯ ЖИВОПИСЬ. КАЛЛИГРАФИЯ\Горы и воды\1227370829_1211184852_0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24744"/>
            <a:ext cx="7092280" cy="53303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E:\загрузки\Урок\КИТАЙСКАЯ ЖИВОПИСЬ. КАЛЛИГРАФИЯ\Горы и воды\zhao-wu-chao13.jpg"/>
          <p:cNvPicPr>
            <a:picLocks noChangeAspect="1" noChangeArrowheads="1"/>
          </p:cNvPicPr>
          <p:nvPr/>
        </p:nvPicPr>
        <p:blipFill>
          <a:blip r:embed="rId2" cstate="print">
            <a:lum bright="-1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98178"/>
            <a:ext cx="6618928" cy="325982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E:\загрузки\Урок\КИТАЙСКАЯ ЖИВОПИСЬ. КАЛЛИГРАФИЯ\Горы и воды\1354986071-0653857-www.nevsepic.com.u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60648"/>
            <a:ext cx="4609364" cy="42210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E:\загрузки\Урок\КИТАЙСКАЯ ЖИВОПИСЬ. КАЛЛИГРАФИЯ\Горы и воды\1298561057_www.nevseoboi.com.ua_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656"/>
            <a:ext cx="4088567" cy="30689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E:\загрузки\Урок\КИТАЙСКАЯ ЖИВОПИСЬ. КАЛЛИГРАФИЯ\Горы и воды\1201056488_shor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0"/>
            <a:ext cx="4536504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E:\загрузки\Урок\КИТАЙСКАЯ ЖИВОПИСЬ. КАЛЛИГРАФИЯ\Горы и воды\Ма_Юань._Напевая_в_пути.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-30654"/>
            <a:ext cx="3922037" cy="688865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15888"/>
            <a:ext cx="3082925" cy="66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6" name="Объект 5"/>
          <p:cNvSpPr>
            <a:spLocks noGrp="1"/>
          </p:cNvSpPr>
          <p:nvPr>
            <p:ph idx="1"/>
          </p:nvPr>
        </p:nvSpPr>
        <p:spPr>
          <a:xfrm>
            <a:off x="3419475" y="1546225"/>
            <a:ext cx="5545138" cy="3744913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altLang="ru-RU" b="1" smtClean="0"/>
              <a:t>Спробуйте визначити, які філософські думки відобразив у цьому пейзажі Ван Вей</a:t>
            </a:r>
            <a:r>
              <a:rPr lang="ru-RU" altLang="ru-RU" smtClean="0"/>
              <a:t>.</a:t>
            </a:r>
          </a:p>
          <a:p>
            <a:pPr marL="0" indent="0">
              <a:buFontTx/>
              <a:buNone/>
            </a:pPr>
            <a:endParaRPr lang="uk-UA" altLang="ru-RU" b="1" smtClean="0">
              <a:solidFill>
                <a:srgbClr val="0070C0"/>
              </a:solidFill>
            </a:endParaRPr>
          </a:p>
          <a:p>
            <a:pPr marL="0" indent="0">
              <a:buFontTx/>
              <a:buNone/>
            </a:pPr>
            <a:r>
              <a:rPr lang="uk-UA" altLang="ru-RU" b="1" smtClean="0">
                <a:solidFill>
                  <a:srgbClr val="0070C0"/>
                </a:solidFill>
              </a:rPr>
              <a:t>Підказки: дороги, гори, будинок, сосни</a:t>
            </a:r>
            <a:endParaRPr lang="ru-RU" altLang="ru-RU" b="1" smtClean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07904" y="476672"/>
            <a:ext cx="31486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</a:rPr>
              <a:t>Ван </a:t>
            </a:r>
            <a:r>
              <a:rPr lang="uk-UA" sz="2800" b="1" dirty="0" err="1" smtClean="0">
                <a:solidFill>
                  <a:schemeClr val="accent2">
                    <a:lumMod val="75000"/>
                  </a:schemeClr>
                </a:solidFill>
              </a:rPr>
              <a:t>Вей</a:t>
            </a:r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</a:rPr>
              <a:t>. Пейзаж</a:t>
            </a:r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4930" name="Picture 2" descr="C:\Users\user\Desktop\karta_azii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lum bright="-10000"/>
          </a:blip>
          <a:srcRect t="28715"/>
          <a:stretch>
            <a:fillRect/>
          </a:stretch>
        </p:blipFill>
        <p:spPr bwMode="auto">
          <a:xfrm>
            <a:off x="410522" y="404664"/>
            <a:ext cx="8392408" cy="5976664"/>
          </a:xfrm>
          <a:prstGeom prst="rect">
            <a:avLst/>
          </a:prstGeom>
          <a:noFill/>
        </p:spPr>
      </p:pic>
      <p:pic>
        <p:nvPicPr>
          <p:cNvPr id="5" name="Picture 1" descr="C:\Users\user\Desktop\Geisha-fullheigh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76672"/>
            <a:ext cx="3387131" cy="60204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7904" y="228600"/>
            <a:ext cx="4978896" cy="914400"/>
          </a:xfrm>
        </p:spPr>
        <p:txBody>
          <a:bodyPr/>
          <a:lstStyle/>
          <a:p>
            <a:r>
              <a:rPr lang="uk-UA" sz="40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ЖАНР “ЛЮДИ”</a:t>
            </a:r>
            <a:endParaRPr lang="ru-RU" sz="4000" b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40290" name="Picture 2" descr="ÐÐ°ÑÑÐ¸Ð½ÐºÐ¸ Ð¿Ð¾ Ð·Ð°Ð¿ÑÐ¾ÑÑ Ð§Ð¶Ð¾Ñ Ð¤Ð°Ð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69165"/>
            <a:ext cx="3036565" cy="648376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563888" y="5877272"/>
            <a:ext cx="3510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err="1" smtClean="0">
                <a:solidFill>
                  <a:srgbClr val="002060"/>
                </a:solidFill>
              </a:rPr>
              <a:t>Чжоу</a:t>
            </a:r>
            <a:r>
              <a:rPr lang="uk-UA" b="1" dirty="0" smtClean="0">
                <a:solidFill>
                  <a:srgbClr val="002060"/>
                </a:solidFill>
              </a:rPr>
              <a:t> </a:t>
            </a:r>
            <a:r>
              <a:rPr lang="uk-UA" b="1" dirty="0" err="1" smtClean="0">
                <a:solidFill>
                  <a:srgbClr val="002060"/>
                </a:solidFill>
              </a:rPr>
              <a:t>Фан</a:t>
            </a:r>
            <a:r>
              <a:rPr lang="uk-UA" b="1" dirty="0" smtClean="0">
                <a:solidFill>
                  <a:srgbClr val="002060"/>
                </a:solidFill>
              </a:rPr>
              <a:t>. Придворне життя.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E:\загрузки\Урок\КИТАЙСКАЯ ЖИВОПИСЬ. КАЛЛИГРАФИЯ\Портрет\0d8766fd44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E:\загрузки\Урок\КИТАЙСКАЯ ЖИВОПИСЬ. КАЛЛИГРАФИЯ\Портрет\8dcbc94db70fe9b2ab1150644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743"/>
            <a:ext cx="9144000" cy="69006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E:\загрузки\Урок\КИТАЙСКАЯ ЖИВОПИСЬ. КАЛЛИГРАФИЯ\Портрет\0_4e0be_e1bbade4_XXXL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0"/>
            <a:ext cx="4728675" cy="60212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E:\загрузки\Урок\КИТАЙСКАЯ ЖИВОПИСЬ. КАЛЛИГРАФИЯ\Портрет\c5e2c7dc336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620688"/>
            <a:ext cx="4632497" cy="54532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E:\загрузки\Урок\КИТАЙСКАЯ ЖИВОПИСЬ. КАЛЛИГРАФИЯ\Портрет\d50d10908192.jpg"/>
          <p:cNvPicPr>
            <a:picLocks noChangeAspect="1" noChangeArrowheads="1"/>
          </p:cNvPicPr>
          <p:nvPr/>
        </p:nvPicPr>
        <p:blipFill>
          <a:blip r:embed="rId2" cstate="print">
            <a:lum bright="-1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5219911" cy="63093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E:\загрузки\Урок\КИТАЙСКАЯ ЖИВОПИСЬ. КАЛЛИГРАФИЯ\Портрет\d9881bfcbac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2494" y="764704"/>
            <a:ext cx="3991506" cy="4937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E:\загрузки\Урок\КИТАЙСКАЯ ЖИВОПИСЬ. КАЛЛИГРАФИЯ\Портрет\1352939528-jysu-wchscan-chineseart-penglianxu-0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493"/>
            <a:ext cx="9144000" cy="68634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80112" y="1268760"/>
            <a:ext cx="3312368" cy="990600"/>
          </a:xfrm>
        </p:spPr>
        <p:txBody>
          <a:bodyPr/>
          <a:lstStyle/>
          <a:p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</a:rPr>
              <a:t>Ксилографія (1892 р.). Японія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1" descr="C:\Users\user\Desktop\ttt.png"/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 b="4669"/>
          <a:stretch>
            <a:fillRect/>
          </a:stretch>
        </p:blipFill>
        <p:spPr bwMode="auto">
          <a:xfrm>
            <a:off x="323528" y="0"/>
            <a:ext cx="515511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642350" cy="1143000"/>
          </a:xfrm>
        </p:spPr>
        <p:txBody>
          <a:bodyPr/>
          <a:lstStyle/>
          <a:p>
            <a:r>
              <a:rPr lang="uk-UA" altLang="ru-RU" b="1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Утамаро</a:t>
            </a:r>
            <a:r>
              <a:rPr lang="uk-UA" altLang="ru-RU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altLang="ru-RU" b="1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Кітагава</a:t>
            </a:r>
            <a:r>
              <a:rPr lang="uk-UA" altLang="ru-RU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(1753—1806) </a:t>
            </a:r>
            <a:endParaRPr lang="ru-RU" altLang="ru-RU" b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9875" name="Объект 2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16129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ru-RU" altLang="ru-RU" sz="2600" b="1" dirty="0" err="1" smtClean="0"/>
              <a:t>Улюбленими</a:t>
            </a:r>
            <a:r>
              <a:rPr lang="ru-RU" altLang="ru-RU" sz="2600" b="1" dirty="0" smtClean="0"/>
              <a:t> мотивами автора стали </a:t>
            </a:r>
            <a:r>
              <a:rPr lang="ru-RU" altLang="ru-RU" sz="2600" b="1" dirty="0" err="1" smtClean="0"/>
              <a:t>повсякденні</a:t>
            </a:r>
            <a:r>
              <a:rPr lang="ru-RU" altLang="ru-RU" sz="2600" b="1" dirty="0" smtClean="0"/>
              <a:t> </a:t>
            </a:r>
            <a:r>
              <a:rPr lang="ru-RU" altLang="ru-RU" sz="2600" b="1" dirty="0" err="1" smtClean="0"/>
              <a:t>справи</a:t>
            </a:r>
            <a:r>
              <a:rPr lang="ru-RU" altLang="ru-RU" sz="2600" b="1" dirty="0" smtClean="0"/>
              <a:t> </a:t>
            </a:r>
            <a:r>
              <a:rPr lang="ru-RU" altLang="ru-RU" sz="2600" b="1" dirty="0" err="1" smtClean="0"/>
              <a:t>жінок</a:t>
            </a:r>
            <a:r>
              <a:rPr lang="ru-RU" altLang="ru-RU" sz="2600" b="1" dirty="0" smtClean="0"/>
              <a:t>, </a:t>
            </a:r>
            <a:r>
              <a:rPr lang="ru-RU" altLang="ru-RU" sz="2600" b="1" dirty="0" err="1" smtClean="0"/>
              <a:t>що</a:t>
            </a:r>
            <a:r>
              <a:rPr lang="ru-RU" altLang="ru-RU" sz="2600" b="1" dirty="0" smtClean="0"/>
              <a:t> </a:t>
            </a:r>
            <a:r>
              <a:rPr lang="ru-RU" altLang="ru-RU" sz="2600" b="1" dirty="0" err="1" smtClean="0"/>
              <a:t>роблять</a:t>
            </a:r>
            <a:r>
              <a:rPr lang="ru-RU" altLang="ru-RU" sz="2600" b="1" dirty="0" smtClean="0"/>
              <a:t> </a:t>
            </a:r>
            <a:r>
              <a:rPr lang="ru-RU" altLang="ru-RU" sz="2600" b="1" dirty="0" err="1" smtClean="0"/>
              <a:t>зачіску</a:t>
            </a:r>
            <a:r>
              <a:rPr lang="ru-RU" altLang="ru-RU" sz="2600" b="1" dirty="0" smtClean="0"/>
              <a:t>, </a:t>
            </a:r>
            <a:r>
              <a:rPr lang="ru-RU" altLang="ru-RU" sz="2600" b="1" dirty="0" err="1" smtClean="0"/>
              <a:t>милуються</a:t>
            </a:r>
            <a:r>
              <a:rPr lang="ru-RU" altLang="ru-RU" sz="2600" b="1" dirty="0" smtClean="0"/>
              <a:t> собою в </a:t>
            </a:r>
            <a:r>
              <a:rPr lang="ru-RU" altLang="ru-RU" sz="2600" b="1" dirty="0" err="1" smtClean="0"/>
              <a:t>дзеркалі</a:t>
            </a:r>
            <a:r>
              <a:rPr lang="ru-RU" altLang="ru-RU" sz="2600" b="1" dirty="0" smtClean="0"/>
              <a:t>, </a:t>
            </a:r>
            <a:r>
              <a:rPr lang="ru-RU" altLang="ru-RU" sz="2600" b="1" dirty="0" err="1" smtClean="0"/>
              <a:t>гуляють</a:t>
            </a:r>
            <a:r>
              <a:rPr lang="ru-RU" altLang="ru-RU" sz="2600" b="1" dirty="0" smtClean="0"/>
              <a:t> на </a:t>
            </a:r>
            <a:r>
              <a:rPr lang="ru-RU" altLang="ru-RU" sz="2600" b="1" dirty="0" err="1" smtClean="0"/>
              <a:t>вулиці</a:t>
            </a:r>
            <a:r>
              <a:rPr lang="ru-RU" altLang="ru-RU" sz="2600" b="1" dirty="0" smtClean="0"/>
              <a:t> </a:t>
            </a:r>
            <a:r>
              <a:rPr lang="ru-RU" altLang="ru-RU" sz="2600" b="1" dirty="0" err="1" smtClean="0"/>
              <a:t>або</a:t>
            </a:r>
            <a:r>
              <a:rPr lang="ru-RU" altLang="ru-RU" sz="2600" b="1" dirty="0" smtClean="0"/>
              <a:t> просто </a:t>
            </a:r>
            <a:r>
              <a:rPr lang="ru-RU" altLang="ru-RU" sz="2600" b="1" dirty="0" err="1" smtClean="0"/>
              <a:t>думають</a:t>
            </a:r>
            <a:r>
              <a:rPr lang="ru-RU" altLang="ru-RU" sz="2600" b="1" dirty="0" smtClean="0"/>
              <a:t> про </a:t>
            </a:r>
            <a:r>
              <a:rPr lang="ru-RU" altLang="ru-RU" sz="2600" b="1" dirty="0" err="1" smtClean="0"/>
              <a:t>своє</a:t>
            </a:r>
            <a:r>
              <a:rPr lang="ru-RU" altLang="ru-RU" sz="2600" b="1" dirty="0" smtClean="0"/>
              <a:t> </a:t>
            </a:r>
            <a:r>
              <a:rPr lang="ru-RU" altLang="ru-RU" sz="2600" b="1" dirty="0" err="1" smtClean="0"/>
              <a:t>життя</a:t>
            </a:r>
            <a:r>
              <a:rPr lang="ru-RU" altLang="ru-RU" sz="2600" b="1" dirty="0" smtClean="0"/>
              <a:t>.</a:t>
            </a:r>
          </a:p>
        </p:txBody>
      </p:sp>
      <p:pic>
        <p:nvPicPr>
          <p:cNvPr id="7987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64250" y="3187700"/>
            <a:ext cx="2497138" cy="349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987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8175" y="3213100"/>
            <a:ext cx="2503488" cy="349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987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32175" y="3187700"/>
            <a:ext cx="2279650" cy="349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Заголовок 1"/>
          <p:cNvSpPr>
            <a:spLocks noGrp="1"/>
          </p:cNvSpPr>
          <p:nvPr>
            <p:ph type="title"/>
          </p:nvPr>
        </p:nvSpPr>
        <p:spPr>
          <a:xfrm>
            <a:off x="1043608" y="476672"/>
            <a:ext cx="4969247" cy="580926"/>
          </a:xfrm>
        </p:spPr>
        <p:txBody>
          <a:bodyPr/>
          <a:lstStyle/>
          <a:p>
            <a:r>
              <a:rPr lang="uk-UA" altLang="ru-RU" b="1" dirty="0" err="1" smtClean="0">
                <a:solidFill>
                  <a:schemeClr val="accent2">
                    <a:lumMod val="75000"/>
                  </a:schemeClr>
                </a:solidFill>
              </a:rPr>
              <a:t>Утамаро</a:t>
            </a:r>
            <a:r>
              <a:rPr lang="uk-UA" altLang="ru-RU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altLang="ru-RU" b="1" dirty="0" err="1" smtClean="0">
                <a:solidFill>
                  <a:schemeClr val="accent2">
                    <a:lumMod val="75000"/>
                  </a:schemeClr>
                </a:solidFill>
              </a:rPr>
              <a:t>Кітагава</a:t>
            </a:r>
            <a:endParaRPr lang="ru-RU" altLang="ru-RU" b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8851" name="Объект 2"/>
          <p:cNvSpPr>
            <a:spLocks noGrp="1"/>
          </p:cNvSpPr>
          <p:nvPr>
            <p:ph idx="1"/>
          </p:nvPr>
        </p:nvSpPr>
        <p:spPr>
          <a:xfrm>
            <a:off x="468313" y="1341438"/>
            <a:ext cx="5194300" cy="5480050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altLang="ru-RU" sz="2400" b="1" dirty="0" err="1" smtClean="0">
                <a:solidFill>
                  <a:srgbClr val="002060"/>
                </a:solidFill>
              </a:rPr>
              <a:t>Японський</a:t>
            </a:r>
            <a:r>
              <a:rPr lang="ru-RU" altLang="ru-RU" sz="2400" b="1" dirty="0" smtClean="0">
                <a:solidFill>
                  <a:srgbClr val="002060"/>
                </a:solidFill>
              </a:rPr>
              <a:t> художник, </a:t>
            </a:r>
            <a:r>
              <a:rPr lang="ru-RU" altLang="ru-RU" sz="2400" b="1" dirty="0" err="1" smtClean="0">
                <a:solidFill>
                  <a:srgbClr val="002060"/>
                </a:solidFill>
              </a:rPr>
              <a:t>прославився</a:t>
            </a:r>
            <a:r>
              <a:rPr lang="ru-RU" altLang="ru-RU" sz="2400" b="1" dirty="0" smtClean="0">
                <a:solidFill>
                  <a:srgbClr val="002060"/>
                </a:solidFill>
              </a:rPr>
              <a:t> </a:t>
            </a:r>
            <a:r>
              <a:rPr lang="ru-RU" altLang="ru-RU" sz="2400" b="1" dirty="0" err="1" smtClean="0">
                <a:solidFill>
                  <a:srgbClr val="002060"/>
                </a:solidFill>
              </a:rPr>
              <a:t>творами</a:t>
            </a:r>
            <a:r>
              <a:rPr lang="ru-RU" altLang="ru-RU" sz="2400" b="1" dirty="0" smtClean="0">
                <a:solidFill>
                  <a:srgbClr val="002060"/>
                </a:solidFill>
              </a:rPr>
              <a:t>, </a:t>
            </a:r>
            <a:r>
              <a:rPr lang="ru-RU" altLang="ru-RU" sz="2400" b="1" dirty="0" err="1" smtClean="0">
                <a:solidFill>
                  <a:srgbClr val="002060"/>
                </a:solidFill>
              </a:rPr>
              <a:t>присвяченими</a:t>
            </a:r>
            <a:r>
              <a:rPr lang="ru-RU" altLang="ru-RU" sz="2400" b="1" dirty="0" smtClean="0">
                <a:solidFill>
                  <a:srgbClr val="002060"/>
                </a:solidFill>
              </a:rPr>
              <a:t> гейшам, образ </a:t>
            </a:r>
            <a:r>
              <a:rPr lang="ru-RU" altLang="ru-RU" sz="2400" b="1" dirty="0" err="1" smtClean="0">
                <a:solidFill>
                  <a:srgbClr val="002060"/>
                </a:solidFill>
              </a:rPr>
              <a:t>яких</a:t>
            </a:r>
            <a:r>
              <a:rPr lang="ru-RU" altLang="ru-RU" sz="2400" b="1" dirty="0" smtClean="0">
                <a:solidFill>
                  <a:srgbClr val="002060"/>
                </a:solidFill>
              </a:rPr>
              <a:t> </a:t>
            </a:r>
            <a:r>
              <a:rPr lang="ru-RU" altLang="ru-RU" sz="2400" b="1" dirty="0" err="1" smtClean="0">
                <a:solidFill>
                  <a:srgbClr val="002060"/>
                </a:solidFill>
              </a:rPr>
              <a:t>він</a:t>
            </a:r>
            <a:r>
              <a:rPr lang="ru-RU" altLang="ru-RU" sz="2400" b="1" dirty="0" smtClean="0">
                <a:solidFill>
                  <a:srgbClr val="002060"/>
                </a:solidFill>
              </a:rPr>
              <a:t> </a:t>
            </a:r>
            <a:r>
              <a:rPr lang="ru-RU" altLang="ru-RU" sz="2400" b="1" dirty="0" err="1" smtClean="0">
                <a:solidFill>
                  <a:srgbClr val="002060"/>
                </a:solidFill>
              </a:rPr>
              <a:t>передає</a:t>
            </a:r>
            <a:r>
              <a:rPr lang="ru-RU" altLang="ru-RU" sz="2400" b="1" dirty="0" smtClean="0">
                <a:solidFill>
                  <a:srgbClr val="002060"/>
                </a:solidFill>
              </a:rPr>
              <a:t> у </a:t>
            </a:r>
            <a:r>
              <a:rPr lang="ru-RU" altLang="ru-RU" sz="2400" b="1" dirty="0" err="1" smtClean="0">
                <a:solidFill>
                  <a:srgbClr val="002060"/>
                </a:solidFill>
              </a:rPr>
              <a:t>вишуканій</a:t>
            </a:r>
            <a:r>
              <a:rPr lang="ru-RU" altLang="ru-RU" sz="2400" b="1" dirty="0" smtClean="0">
                <a:solidFill>
                  <a:srgbClr val="002060"/>
                </a:solidFill>
              </a:rPr>
              <a:t> </a:t>
            </a:r>
            <a:r>
              <a:rPr lang="ru-RU" altLang="ru-RU" sz="2400" b="1" dirty="0" err="1" smtClean="0">
                <a:solidFill>
                  <a:srgbClr val="002060"/>
                </a:solidFill>
              </a:rPr>
              <a:t>ліричній</a:t>
            </a:r>
            <a:r>
              <a:rPr lang="ru-RU" altLang="ru-RU" sz="2400" b="1" dirty="0" smtClean="0">
                <a:solidFill>
                  <a:srgbClr val="002060"/>
                </a:solidFill>
              </a:rPr>
              <a:t> </a:t>
            </a:r>
            <a:r>
              <a:rPr lang="ru-RU" altLang="ru-RU" sz="2400" b="1" dirty="0" err="1" smtClean="0">
                <a:solidFill>
                  <a:srgbClr val="002060"/>
                </a:solidFill>
              </a:rPr>
              <a:t>манері</a:t>
            </a:r>
            <a:r>
              <a:rPr lang="ru-RU" altLang="ru-RU" sz="2400" b="1" dirty="0" smtClean="0">
                <a:solidFill>
                  <a:srgbClr val="002060"/>
                </a:solidFill>
              </a:rPr>
              <a:t>. </a:t>
            </a:r>
            <a:r>
              <a:rPr lang="ru-RU" altLang="ru-RU" sz="2400" b="1" dirty="0" err="1" smtClean="0">
                <a:solidFill>
                  <a:srgbClr val="002060"/>
                </a:solidFill>
              </a:rPr>
              <a:t>Концентрує</a:t>
            </a:r>
            <a:r>
              <a:rPr lang="ru-RU" altLang="ru-RU" sz="2400" b="1" dirty="0" smtClean="0">
                <a:solidFill>
                  <a:srgbClr val="002060"/>
                </a:solidFill>
              </a:rPr>
              <a:t> </a:t>
            </a:r>
            <a:r>
              <a:rPr lang="ru-RU" altLang="ru-RU" sz="2400" b="1" dirty="0" err="1" smtClean="0">
                <a:solidFill>
                  <a:srgbClr val="002060"/>
                </a:solidFill>
              </a:rPr>
              <a:t>увагу</a:t>
            </a:r>
            <a:r>
              <a:rPr lang="ru-RU" altLang="ru-RU" sz="2400" b="1" dirty="0" smtClean="0">
                <a:solidFill>
                  <a:srgbClr val="002060"/>
                </a:solidFill>
              </a:rPr>
              <a:t> на </a:t>
            </a:r>
            <a:r>
              <a:rPr lang="ru-RU" altLang="ru-RU" sz="2400" b="1" dirty="0" err="1" smtClean="0">
                <a:solidFill>
                  <a:srgbClr val="002060"/>
                </a:solidFill>
              </a:rPr>
              <a:t>обличчі</a:t>
            </a:r>
            <a:r>
              <a:rPr lang="ru-RU" altLang="ru-RU" sz="2400" b="1" dirty="0" smtClean="0">
                <a:solidFill>
                  <a:srgbClr val="002060"/>
                </a:solidFill>
              </a:rPr>
              <a:t>, </a:t>
            </a:r>
            <a:r>
              <a:rPr lang="ru-RU" altLang="ru-RU" sz="2400" b="1" dirty="0" err="1" smtClean="0">
                <a:solidFill>
                  <a:srgbClr val="002060"/>
                </a:solidFill>
              </a:rPr>
              <a:t>позі</a:t>
            </a:r>
            <a:r>
              <a:rPr lang="ru-RU" altLang="ru-RU" sz="2400" b="1" dirty="0" smtClean="0">
                <a:solidFill>
                  <a:srgbClr val="002060"/>
                </a:solidFill>
              </a:rPr>
              <a:t> </a:t>
            </a:r>
            <a:r>
              <a:rPr lang="ru-RU" altLang="ru-RU" sz="2400" b="1" dirty="0" err="1" smtClean="0">
                <a:solidFill>
                  <a:srgbClr val="002060"/>
                </a:solidFill>
              </a:rPr>
              <a:t>і</a:t>
            </a:r>
            <a:r>
              <a:rPr lang="ru-RU" altLang="ru-RU" sz="2400" b="1" dirty="0" smtClean="0">
                <a:solidFill>
                  <a:srgbClr val="002060"/>
                </a:solidFill>
              </a:rPr>
              <a:t> жестах.</a:t>
            </a:r>
          </a:p>
          <a:p>
            <a:pPr marL="0" indent="0">
              <a:buFontTx/>
              <a:buNone/>
            </a:pPr>
            <a:r>
              <a:rPr lang="ru-RU" altLang="ru-RU" sz="2400" b="1" dirty="0" err="1" smtClean="0">
                <a:solidFill>
                  <a:srgbClr val="0070C0"/>
                </a:solidFill>
              </a:rPr>
              <a:t>Типова</a:t>
            </a:r>
            <a:r>
              <a:rPr lang="ru-RU" altLang="ru-RU" sz="2400" b="1" dirty="0" smtClean="0">
                <a:solidFill>
                  <a:srgbClr val="0070C0"/>
                </a:solidFill>
              </a:rPr>
              <a:t> </a:t>
            </a:r>
            <a:r>
              <a:rPr lang="ru-RU" altLang="ru-RU" sz="2400" b="1" dirty="0" err="1" smtClean="0">
                <a:solidFill>
                  <a:srgbClr val="0070C0"/>
                </a:solidFill>
              </a:rPr>
              <a:t>красуня</a:t>
            </a:r>
            <a:r>
              <a:rPr lang="ru-RU" altLang="ru-RU" sz="2400" b="1" dirty="0" smtClean="0">
                <a:solidFill>
                  <a:srgbClr val="0070C0"/>
                </a:solidFill>
              </a:rPr>
              <a:t> </a:t>
            </a:r>
            <a:r>
              <a:rPr lang="ru-RU" altLang="ru-RU" sz="2400" b="1" dirty="0" err="1" smtClean="0">
                <a:solidFill>
                  <a:srgbClr val="0070C0"/>
                </a:solidFill>
              </a:rPr>
              <a:t>кисті</a:t>
            </a:r>
            <a:r>
              <a:rPr lang="ru-RU" altLang="ru-RU" sz="2400" b="1" dirty="0" smtClean="0">
                <a:solidFill>
                  <a:srgbClr val="0070C0"/>
                </a:solidFill>
              </a:rPr>
              <a:t> </a:t>
            </a:r>
            <a:r>
              <a:rPr lang="ru-RU" altLang="ru-RU" sz="2400" b="1" dirty="0" err="1" smtClean="0">
                <a:solidFill>
                  <a:srgbClr val="0070C0"/>
                </a:solidFill>
              </a:rPr>
              <a:t>Утамаро</a:t>
            </a:r>
            <a:r>
              <a:rPr lang="ru-RU" altLang="ru-RU" sz="2400" b="1" dirty="0" smtClean="0">
                <a:solidFill>
                  <a:srgbClr val="0070C0"/>
                </a:solidFill>
              </a:rPr>
              <a:t>: маленький рот, модна на той час </a:t>
            </a:r>
            <a:r>
              <a:rPr lang="ru-RU" altLang="ru-RU" sz="2400" b="1" dirty="0" err="1" smtClean="0">
                <a:solidFill>
                  <a:srgbClr val="0070C0"/>
                </a:solidFill>
              </a:rPr>
              <a:t>зачіска</a:t>
            </a:r>
            <a:r>
              <a:rPr lang="ru-RU" altLang="ru-RU" sz="2400" b="1" dirty="0" smtClean="0">
                <a:solidFill>
                  <a:srgbClr val="0070C0"/>
                </a:solidFill>
              </a:rPr>
              <a:t> </a:t>
            </a:r>
            <a:r>
              <a:rPr lang="ru-RU" altLang="ru-RU" sz="2400" b="1" dirty="0" err="1" smtClean="0">
                <a:solidFill>
                  <a:srgbClr val="0070C0"/>
                </a:solidFill>
              </a:rPr>
              <a:t>шімада</a:t>
            </a:r>
            <a:r>
              <a:rPr lang="ru-RU" altLang="ru-RU" sz="2400" b="1" dirty="0" smtClean="0">
                <a:solidFill>
                  <a:srgbClr val="0070C0"/>
                </a:solidFill>
              </a:rPr>
              <a:t> </a:t>
            </a:r>
            <a:r>
              <a:rPr lang="ru-RU" altLang="ru-RU" sz="2400" b="1" dirty="0" err="1" smtClean="0">
                <a:solidFill>
                  <a:srgbClr val="0070C0"/>
                </a:solidFill>
              </a:rPr>
              <a:t>з</a:t>
            </a:r>
            <a:r>
              <a:rPr lang="ru-RU" altLang="ru-RU" sz="2400" b="1" dirty="0" smtClean="0">
                <a:solidFill>
                  <a:srgbClr val="0070C0"/>
                </a:solidFill>
              </a:rPr>
              <a:t> </a:t>
            </a:r>
            <a:r>
              <a:rPr lang="ru-RU" altLang="ru-RU" sz="2400" b="1" dirty="0" err="1" smtClean="0">
                <a:solidFill>
                  <a:srgbClr val="0070C0"/>
                </a:solidFill>
              </a:rPr>
              <a:t>безліччю</a:t>
            </a:r>
            <a:r>
              <a:rPr lang="ru-RU" altLang="ru-RU" sz="2400" b="1" dirty="0" smtClean="0">
                <a:solidFill>
                  <a:srgbClr val="0070C0"/>
                </a:solidFill>
              </a:rPr>
              <a:t> </a:t>
            </a:r>
            <a:r>
              <a:rPr lang="ru-RU" altLang="ru-RU" sz="2400" b="1" dirty="0" err="1" smtClean="0">
                <a:solidFill>
                  <a:srgbClr val="0070C0"/>
                </a:solidFill>
              </a:rPr>
              <a:t>шпильок</a:t>
            </a:r>
            <a:r>
              <a:rPr lang="ru-RU" altLang="ru-RU" sz="2400" b="1" dirty="0" smtClean="0">
                <a:solidFill>
                  <a:srgbClr val="0070C0"/>
                </a:solidFill>
              </a:rPr>
              <a:t>, </a:t>
            </a:r>
            <a:r>
              <a:rPr lang="ru-RU" altLang="ru-RU" sz="2400" b="1" dirty="0" err="1" smtClean="0">
                <a:solidFill>
                  <a:srgbClr val="0070C0"/>
                </a:solidFill>
              </a:rPr>
              <a:t>тонкі</a:t>
            </a:r>
            <a:r>
              <a:rPr lang="ru-RU" altLang="ru-RU" sz="2400" b="1" dirty="0" smtClean="0">
                <a:solidFill>
                  <a:srgbClr val="0070C0"/>
                </a:solidFill>
              </a:rPr>
              <a:t> </a:t>
            </a:r>
            <a:r>
              <a:rPr lang="ru-RU" altLang="ru-RU" sz="2400" b="1" dirty="0" err="1" smtClean="0">
                <a:solidFill>
                  <a:srgbClr val="0070C0"/>
                </a:solidFill>
              </a:rPr>
              <a:t>підняті</a:t>
            </a:r>
            <a:r>
              <a:rPr lang="ru-RU" altLang="ru-RU" sz="2400" b="1" dirty="0" smtClean="0">
                <a:solidFill>
                  <a:srgbClr val="0070C0"/>
                </a:solidFill>
              </a:rPr>
              <a:t> брови.</a:t>
            </a:r>
          </a:p>
          <a:p>
            <a:pPr marL="0" indent="0" algn="ctr">
              <a:buFontTx/>
              <a:buNone/>
            </a:pPr>
            <a:endParaRPr lang="uk-UA" altLang="ru-RU" sz="2400" b="1" u="sng" dirty="0" smtClean="0">
              <a:solidFill>
                <a:srgbClr val="00B050"/>
              </a:solidFill>
            </a:endParaRPr>
          </a:p>
          <a:p>
            <a:pPr marL="0" indent="0" algn="ctr">
              <a:buFontTx/>
              <a:buNone/>
            </a:pPr>
            <a:r>
              <a:rPr lang="uk-UA" altLang="ru-RU" sz="2400" b="1" u="sng" dirty="0" smtClean="0">
                <a:solidFill>
                  <a:srgbClr val="002060"/>
                </a:solidFill>
              </a:rPr>
              <a:t>Опишіть настрій, одяг і зачіску жінки.</a:t>
            </a:r>
            <a:endParaRPr lang="ru-RU" altLang="ru-RU" sz="2400" b="1" u="sng" dirty="0" smtClean="0">
              <a:solidFill>
                <a:srgbClr val="002060"/>
              </a:solidFill>
            </a:endParaRPr>
          </a:p>
        </p:txBody>
      </p:sp>
      <p:pic>
        <p:nvPicPr>
          <p:cNvPr id="7885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1863" y="1133475"/>
            <a:ext cx="2552700" cy="568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1196752"/>
            <a:ext cx="1872208" cy="468288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К.Хокусай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334" y="260648"/>
            <a:ext cx="4785882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200722"/>
            <a:ext cx="2376264" cy="33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3861048"/>
            <a:ext cx="475511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467544" y="5473005"/>
            <a:ext cx="37079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Кацусика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Хокусай. </a:t>
            </a:r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Білий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дощ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під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горою. ХІХ ст.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56320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Пекін. Національний художній музей</a:t>
            </a:r>
            <a:endParaRPr lang="ru-RU" b="1" dirty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5954" name="Picture 2" descr="ÐÐ°ÑÑÐ¸Ð½ÐºÐ¸ Ð¿Ð¾ Ð·Ð°Ð¿ÑÐ¾ÑÑ ÐÐµÐºÐ¸Ð½ ÑÑÐ´Ð¾Ð¶Ð½ÑÐ¹ Ð¼ÑÐ·ÐµÐ¹"/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 b="13384"/>
          <a:stretch>
            <a:fillRect/>
          </a:stretch>
        </p:blipFill>
        <p:spPr bwMode="auto">
          <a:xfrm>
            <a:off x="323528" y="1124743"/>
            <a:ext cx="8500847" cy="53704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Заголовок 1"/>
          <p:cNvSpPr>
            <a:spLocks noGrp="1"/>
          </p:cNvSpPr>
          <p:nvPr>
            <p:ph type="title"/>
          </p:nvPr>
        </p:nvSpPr>
        <p:spPr>
          <a:xfrm>
            <a:off x="179388" y="274638"/>
            <a:ext cx="8856662" cy="993775"/>
          </a:xfrm>
        </p:spPr>
        <p:txBody>
          <a:bodyPr/>
          <a:lstStyle/>
          <a:p>
            <a:r>
              <a:rPr lang="ru-RU" altLang="ru-RU" sz="35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К. Хокусай. «Велика </a:t>
            </a:r>
            <a:r>
              <a:rPr lang="ru-RU" altLang="ru-RU" sz="3500" b="1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хвиля</a:t>
            </a:r>
            <a:r>
              <a:rPr lang="ru-RU" altLang="ru-RU" sz="35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в </a:t>
            </a:r>
            <a:r>
              <a:rPr lang="ru-RU" altLang="ru-RU" sz="3500" b="1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Канагаві</a:t>
            </a:r>
            <a:r>
              <a:rPr lang="ru-RU" altLang="ru-RU" sz="35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1268413"/>
            <a:ext cx="8229600" cy="4525962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ru-RU" altLang="ru-RU" sz="2000" b="1" dirty="0" smtClean="0">
                <a:solidFill>
                  <a:srgbClr val="002060"/>
                </a:solidFill>
              </a:rPr>
              <a:t>Гравюра на </a:t>
            </a:r>
            <a:r>
              <a:rPr lang="ru-RU" altLang="ru-RU" sz="2000" b="1" dirty="0" err="1" smtClean="0">
                <a:solidFill>
                  <a:srgbClr val="002060"/>
                </a:solidFill>
              </a:rPr>
              <a:t>дереві</a:t>
            </a:r>
            <a:r>
              <a:rPr lang="ru-RU" altLang="ru-RU" sz="2000" b="1" dirty="0" smtClean="0">
                <a:solidFill>
                  <a:srgbClr val="002060"/>
                </a:solidFill>
              </a:rPr>
              <a:t>. На </a:t>
            </a:r>
            <a:r>
              <a:rPr lang="ru-RU" altLang="ru-RU" sz="2000" b="1" dirty="0" err="1" smtClean="0">
                <a:solidFill>
                  <a:srgbClr val="002060"/>
                </a:solidFill>
              </a:rPr>
              <a:t>передньому</a:t>
            </a:r>
            <a:r>
              <a:rPr lang="ru-RU" altLang="ru-RU" sz="2000" b="1" dirty="0" smtClean="0">
                <a:solidFill>
                  <a:srgbClr val="002060"/>
                </a:solidFill>
              </a:rPr>
              <a:t> </a:t>
            </a:r>
            <a:r>
              <a:rPr lang="ru-RU" altLang="ru-RU" sz="2000" b="1" dirty="0" err="1" smtClean="0">
                <a:solidFill>
                  <a:srgbClr val="002060"/>
                </a:solidFill>
              </a:rPr>
              <a:t>плані</a:t>
            </a:r>
            <a:r>
              <a:rPr lang="ru-RU" altLang="ru-RU" sz="2000" b="1" dirty="0" smtClean="0">
                <a:solidFill>
                  <a:srgbClr val="002060"/>
                </a:solidFill>
              </a:rPr>
              <a:t> </a:t>
            </a:r>
            <a:r>
              <a:rPr lang="ru-RU" altLang="ru-RU" sz="2000" b="1" dirty="0" err="1" smtClean="0">
                <a:solidFill>
                  <a:srgbClr val="002060"/>
                </a:solidFill>
              </a:rPr>
              <a:t>величезна</a:t>
            </a:r>
            <a:r>
              <a:rPr lang="ru-RU" altLang="ru-RU" sz="2000" b="1" dirty="0" smtClean="0">
                <a:solidFill>
                  <a:srgbClr val="002060"/>
                </a:solidFill>
              </a:rPr>
              <a:t> </a:t>
            </a:r>
            <a:r>
              <a:rPr lang="ru-RU" altLang="ru-RU" sz="2000" b="1" dirty="0" err="1" smtClean="0">
                <a:solidFill>
                  <a:srgbClr val="002060"/>
                </a:solidFill>
              </a:rPr>
              <a:t>хвиля</a:t>
            </a:r>
            <a:r>
              <a:rPr lang="ru-RU" altLang="ru-RU" sz="2000" b="1" dirty="0" smtClean="0">
                <a:solidFill>
                  <a:srgbClr val="002060"/>
                </a:solidFill>
              </a:rPr>
              <a:t> нависла над </a:t>
            </a:r>
            <a:r>
              <a:rPr lang="ru-RU" altLang="ru-RU" sz="2000" b="1" dirty="0" err="1" smtClean="0">
                <a:solidFill>
                  <a:srgbClr val="002060"/>
                </a:solidFill>
              </a:rPr>
              <a:t>човном</a:t>
            </a:r>
            <a:r>
              <a:rPr lang="ru-RU" altLang="ru-RU" sz="2000" b="1" dirty="0" smtClean="0">
                <a:solidFill>
                  <a:srgbClr val="002060"/>
                </a:solidFill>
              </a:rPr>
              <a:t>; в </a:t>
            </a:r>
            <a:r>
              <a:rPr lang="ru-RU" altLang="ru-RU" sz="2000" b="1" dirty="0" err="1" smtClean="0">
                <a:solidFill>
                  <a:srgbClr val="002060"/>
                </a:solidFill>
              </a:rPr>
              <a:t>центрі</a:t>
            </a:r>
            <a:r>
              <a:rPr lang="ru-RU" altLang="ru-RU" sz="2000" b="1" dirty="0" smtClean="0">
                <a:solidFill>
                  <a:srgbClr val="002060"/>
                </a:solidFill>
              </a:rPr>
              <a:t> </a:t>
            </a:r>
            <a:r>
              <a:rPr lang="ru-RU" altLang="ru-RU" sz="2000" b="1" dirty="0" err="1" smtClean="0">
                <a:solidFill>
                  <a:srgbClr val="002060"/>
                </a:solidFill>
              </a:rPr>
              <a:t>заднього</a:t>
            </a:r>
            <a:r>
              <a:rPr lang="ru-RU" altLang="ru-RU" sz="2000" b="1" dirty="0" smtClean="0">
                <a:solidFill>
                  <a:srgbClr val="002060"/>
                </a:solidFill>
              </a:rPr>
              <a:t> плану – гора </a:t>
            </a:r>
            <a:r>
              <a:rPr lang="ru-RU" altLang="ru-RU" sz="2000" b="1" dirty="0" err="1" smtClean="0">
                <a:solidFill>
                  <a:srgbClr val="002060"/>
                </a:solidFill>
              </a:rPr>
              <a:t>Фудзіяма</a:t>
            </a:r>
            <a:r>
              <a:rPr lang="ru-RU" altLang="ru-RU" sz="2000" b="1" dirty="0" smtClean="0">
                <a:solidFill>
                  <a:srgbClr val="002060"/>
                </a:solidFill>
              </a:rPr>
              <a:t>. </a:t>
            </a:r>
            <a:r>
              <a:rPr lang="ru-RU" altLang="ru-RU" sz="2000" b="1" dirty="0" err="1" smtClean="0">
                <a:solidFill>
                  <a:srgbClr val="002060"/>
                </a:solidFill>
              </a:rPr>
              <a:t>Нещасні</a:t>
            </a:r>
            <a:r>
              <a:rPr lang="ru-RU" altLang="ru-RU" sz="2000" b="1" dirty="0" smtClean="0">
                <a:solidFill>
                  <a:srgbClr val="002060"/>
                </a:solidFill>
              </a:rPr>
              <a:t> моряки, </a:t>
            </a:r>
            <a:r>
              <a:rPr lang="ru-RU" altLang="ru-RU" sz="2000" b="1" dirty="0" err="1" smtClean="0">
                <a:solidFill>
                  <a:srgbClr val="002060"/>
                </a:solidFill>
              </a:rPr>
              <a:t>що</a:t>
            </a:r>
            <a:r>
              <a:rPr lang="ru-RU" altLang="ru-RU" sz="2000" b="1" dirty="0" smtClean="0">
                <a:solidFill>
                  <a:srgbClr val="002060"/>
                </a:solidFill>
              </a:rPr>
              <a:t> </a:t>
            </a:r>
            <a:r>
              <a:rPr lang="ru-RU" altLang="ru-RU" sz="2000" b="1" dirty="0" err="1" smtClean="0">
                <a:solidFill>
                  <a:srgbClr val="002060"/>
                </a:solidFill>
              </a:rPr>
              <a:t>чіпляються</a:t>
            </a:r>
            <a:r>
              <a:rPr lang="ru-RU" altLang="ru-RU" sz="2000" b="1" dirty="0" smtClean="0">
                <a:solidFill>
                  <a:srgbClr val="002060"/>
                </a:solidFill>
              </a:rPr>
              <a:t> за борти </a:t>
            </a:r>
            <a:r>
              <a:rPr lang="ru-RU" altLang="ru-RU" sz="2000" b="1" dirty="0" err="1" smtClean="0">
                <a:solidFill>
                  <a:srgbClr val="002060"/>
                </a:solidFill>
              </a:rPr>
              <a:t>кволих</a:t>
            </a:r>
            <a:r>
              <a:rPr lang="ru-RU" altLang="ru-RU" sz="2000" b="1" dirty="0" smtClean="0">
                <a:solidFill>
                  <a:srgbClr val="002060"/>
                </a:solidFill>
              </a:rPr>
              <a:t> </a:t>
            </a:r>
            <a:r>
              <a:rPr lang="ru-RU" altLang="ru-RU" sz="2000" b="1" dirty="0" err="1" smtClean="0">
                <a:solidFill>
                  <a:srgbClr val="002060"/>
                </a:solidFill>
              </a:rPr>
              <a:t>човнів</a:t>
            </a:r>
            <a:r>
              <a:rPr lang="ru-RU" altLang="ru-RU" sz="2000" b="1" dirty="0" smtClean="0">
                <a:solidFill>
                  <a:srgbClr val="002060"/>
                </a:solidFill>
              </a:rPr>
              <a:t>, </a:t>
            </a:r>
            <a:r>
              <a:rPr lang="ru-RU" altLang="ru-RU" sz="2000" b="1" dirty="0" err="1" smtClean="0">
                <a:solidFill>
                  <a:srgbClr val="002060"/>
                </a:solidFill>
              </a:rPr>
              <a:t>придатних</a:t>
            </a:r>
            <a:r>
              <a:rPr lang="ru-RU" altLang="ru-RU" sz="2000" b="1" dirty="0" smtClean="0">
                <a:solidFill>
                  <a:srgbClr val="002060"/>
                </a:solidFill>
              </a:rPr>
              <a:t> </a:t>
            </a:r>
            <a:r>
              <a:rPr lang="ru-RU" altLang="ru-RU" sz="2000" b="1" dirty="0" err="1" smtClean="0">
                <a:solidFill>
                  <a:srgbClr val="002060"/>
                </a:solidFill>
              </a:rPr>
              <a:t>тільки</a:t>
            </a:r>
            <a:r>
              <a:rPr lang="ru-RU" altLang="ru-RU" sz="2000" b="1" dirty="0" smtClean="0">
                <a:solidFill>
                  <a:srgbClr val="002060"/>
                </a:solidFill>
              </a:rPr>
              <a:t> для прибережного </a:t>
            </a:r>
            <a:r>
              <a:rPr lang="ru-RU" altLang="ru-RU" sz="2000" b="1" dirty="0" err="1" smtClean="0">
                <a:solidFill>
                  <a:srgbClr val="002060"/>
                </a:solidFill>
              </a:rPr>
              <a:t>плавання</a:t>
            </a:r>
            <a:r>
              <a:rPr lang="ru-RU" altLang="ru-RU" sz="2000" b="1" dirty="0" smtClean="0">
                <a:solidFill>
                  <a:srgbClr val="002060"/>
                </a:solidFill>
              </a:rPr>
              <a:t>, </a:t>
            </a:r>
            <a:r>
              <a:rPr lang="ru-RU" altLang="ru-RU" sz="2000" b="1" dirty="0" err="1" smtClean="0">
                <a:solidFill>
                  <a:srgbClr val="002060"/>
                </a:solidFill>
              </a:rPr>
              <a:t>можуть</a:t>
            </a:r>
            <a:r>
              <a:rPr lang="ru-RU" altLang="ru-RU" sz="2000" b="1" dirty="0" smtClean="0">
                <a:solidFill>
                  <a:srgbClr val="002060"/>
                </a:solidFill>
              </a:rPr>
              <a:t> </a:t>
            </a:r>
            <a:r>
              <a:rPr lang="ru-RU" altLang="ru-RU" sz="2000" b="1" dirty="0" err="1" smtClean="0">
                <a:solidFill>
                  <a:srgbClr val="002060"/>
                </a:solidFill>
              </a:rPr>
              <a:t>уособлювати</a:t>
            </a:r>
            <a:r>
              <a:rPr lang="ru-RU" altLang="ru-RU" sz="2000" b="1" dirty="0" smtClean="0">
                <a:solidFill>
                  <a:srgbClr val="002060"/>
                </a:solidFill>
              </a:rPr>
              <a:t> </a:t>
            </a:r>
            <a:r>
              <a:rPr lang="ru-RU" altLang="ru-RU" sz="2000" b="1" dirty="0" err="1" smtClean="0">
                <a:solidFill>
                  <a:srgbClr val="002060"/>
                </a:solidFill>
              </a:rPr>
              <a:t>людство</a:t>
            </a:r>
            <a:r>
              <a:rPr lang="ru-RU" altLang="ru-RU" sz="2000" b="1" dirty="0" smtClean="0">
                <a:solidFill>
                  <a:srgbClr val="002060"/>
                </a:solidFill>
              </a:rPr>
              <a:t>. </a:t>
            </a:r>
            <a:r>
              <a:rPr lang="ru-RU" altLang="ru-RU" sz="2000" b="1" dirty="0" err="1" smtClean="0">
                <a:solidFill>
                  <a:srgbClr val="002060"/>
                </a:solidFill>
              </a:rPr>
              <a:t>Копії</a:t>
            </a:r>
            <a:r>
              <a:rPr lang="ru-RU" altLang="ru-RU" sz="2000" b="1" dirty="0" smtClean="0">
                <a:solidFill>
                  <a:srgbClr val="002060"/>
                </a:solidFill>
              </a:rPr>
              <a:t> </a:t>
            </a:r>
            <a:r>
              <a:rPr lang="ru-RU" altLang="ru-RU" sz="2000" b="1" dirty="0" err="1" smtClean="0">
                <a:solidFill>
                  <a:srgbClr val="002060"/>
                </a:solidFill>
              </a:rPr>
              <a:t>гравюри</a:t>
            </a:r>
            <a:r>
              <a:rPr lang="ru-RU" altLang="ru-RU" sz="2000" b="1" dirty="0" smtClean="0">
                <a:solidFill>
                  <a:srgbClr val="002060"/>
                </a:solidFill>
              </a:rPr>
              <a:t> в Нью-Йорку, </a:t>
            </a:r>
            <a:r>
              <a:rPr lang="ru-RU" altLang="ru-RU" sz="2000" b="1" dirty="0" err="1" smtClean="0">
                <a:solidFill>
                  <a:srgbClr val="002060"/>
                </a:solidFill>
              </a:rPr>
              <a:t>Лондоні</a:t>
            </a:r>
            <a:r>
              <a:rPr lang="ru-RU" altLang="ru-RU" sz="2000" b="1" dirty="0" smtClean="0">
                <a:solidFill>
                  <a:srgbClr val="002060"/>
                </a:solidFill>
              </a:rPr>
              <a:t>. </a:t>
            </a:r>
          </a:p>
        </p:txBody>
      </p:sp>
      <p:pic>
        <p:nvPicPr>
          <p:cNvPr id="7782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775" y="2970213"/>
            <a:ext cx="6221413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41275" y="3573463"/>
            <a:ext cx="2736850" cy="1825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u="sng" dirty="0">
                <a:solidFill>
                  <a:srgbClr val="002060"/>
                </a:solidFill>
              </a:rPr>
              <a:t>Опишіть зображення на гравюрі. Назвіть символи вічності.</a:t>
            </a:r>
            <a:endParaRPr lang="ru-RU" sz="2400" b="1" u="sng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загрузки\Урок\КИТАЙСКАЯ ЖИВОПИСЬ. КАЛЛИГРАФИЯ\Анималистический жанр\0_84f62_c8c3b690_X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99"/>
            <a:ext cx="9144000" cy="68555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355976" y="188640"/>
            <a:ext cx="45508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</a:rPr>
              <a:t>Анімалістичний жанр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загрузки\Урок\КИТАЙСКАЯ ЖИВОПИСЬ. КАЛЛИГРАФИЯ\Анималистический жанр\0a01bddb56449c318e1737788323fc7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загрузки\Урок\КИТАЙСКАЯ ЖИВОПИСЬ. КАЛЛИГРАФИЯ\Анималистический жанр\0_129ce_285324ed_X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332656"/>
            <a:ext cx="6012160" cy="61653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E:\загрузки\Урок\КИТАЙСКАЯ ЖИВОПИСЬ. КАЛЛИГРАФИЯ\Анималистический жанр\51b2728b057b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0"/>
            <a:ext cx="3563888" cy="6869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E:\загрузки\Урок\КИТАЙСКАЯ ЖИВОПИСЬ. КАЛЛИГРАФИЯ\Анималистический жанр\0a03e27bc824eef1841c2c05ce4cc1a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2851"/>
            <a:ext cx="4826558" cy="69108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E:\загрузки\Урок\КИТАЙСКАЯ ЖИВОПИСЬ. КАЛЛИГРАФИЯ\Анималистический жанр\1251907129_petux01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0"/>
            <a:ext cx="4685862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811598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загрузки\Урок\КИТАЙСКАЯ ЖИВОПИСЬ. КАЛЛИГРАФИЯ\Анималистический жанр\5213b976-b71c-489d-be28-3d642a010bc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18212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E:\загрузки\Урок\КИТАЙСКАЯ ЖИВОПИСЬ. КАЛЛИГРАФИЯ\Анималистический жанр\90517275_kitaiskaya_jivopis_koshki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7427" y="404664"/>
            <a:ext cx="4656573" cy="616530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загрузки\Урок\КИТАЙСКАЯ ЖИВОПИСЬ. КАЛЛИГРАФИЯ\Анималистический жанр\guyingzhi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загрузки\Урок\КИТАЙСКАЯ ЖИВОПИСЬ. КАЛЛИГРАФИЯ\Анималистический жанр\китайская живопись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0"/>
            <a:ext cx="6092598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E:\загрузки\Урок\КИТАЙСКАЯ ЖИВОПИСЬ. КАЛЛИГРАФИЯ\Анималистический жанр\панда на дереве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002" y="0"/>
            <a:ext cx="4841212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12968" cy="710952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КАЛІГРАФІЧНЕ ПИСЬМО</a:t>
            </a:r>
            <a:endParaRPr lang="ru-RU" sz="3600" dirty="0">
              <a:solidFill>
                <a:schemeClr val="accent2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4" name="Picture 2" descr="E:\загрузки\Урок\КИТАЙСКАЯ ЖИВОПИСЬ. КАЛЛИГРАФИЯ\Каллиграфия\97708c17b238760c6ca70e8fab280f2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24744"/>
            <a:ext cx="3275857" cy="24568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E:\загрузки\Урок\КИТАЙСКАЯ ЖИВОПИСЬ. КАЛЛИГРАФИЯ\Каллиграфия\acef209e85dc6d93cdf55964d6140b6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980728"/>
            <a:ext cx="3865892" cy="40050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E:\загрузки\Урок\КИТАЙСКАЯ ЖИВОПИСЬ. КАЛЛИГРАФИЯ\Каллиграфия\90_qiuha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723369"/>
            <a:ext cx="3024336" cy="2957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988750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E:\загрузки\Урок\КИТАЙСКАЯ ЖИВОПИСЬ. КАЛЛИГРАФИЯ\Каллиграфия\2521bd7489b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052192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 descr="ÐÐ°ÑÑÐ¸Ð½ÐºÐ¸ Ð¿Ð¾ Ð·Ð°Ð¿ÑÐ¾ÑÑ Ð¡ÑÐ°ÑÐ¾Ð´Ð°Ð²Ð½Ñ ÐºÐµÑÐ°Ð¼ÑÐºÐ° ÐÐ¸ÑÐ°Ñ"/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 rot="20615450">
            <a:off x="515178" y="2923681"/>
            <a:ext cx="4172285" cy="4248920"/>
          </a:xfrm>
          <a:prstGeom prst="rect">
            <a:avLst/>
          </a:prstGeom>
          <a:noFill/>
        </p:spPr>
      </p:pic>
      <p:pic>
        <p:nvPicPr>
          <p:cNvPr id="126980" name="Picture 4" descr="ÐÐ°ÑÑÐ¸Ð½ÐºÐ¸ Ð¿Ð¾ Ð·Ð°Ð¿ÑÐ¾ÑÑ Ð¡ÑÐ°ÑÐ¾Ð´Ð°Ð²Ð½Ñ ÐºÐµÑÐ°Ð¼ÑÐºÐ° ÐÐ¸ÑÐ°Ñ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4520566" y="3501008"/>
            <a:ext cx="4453894" cy="3117726"/>
          </a:xfrm>
          <a:prstGeom prst="rect">
            <a:avLst/>
          </a:prstGeom>
          <a:noFill/>
        </p:spPr>
      </p:pic>
      <p:pic>
        <p:nvPicPr>
          <p:cNvPr id="126982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0"/>
            <a:ext cx="4104456" cy="3463135"/>
          </a:xfrm>
          <a:prstGeom prst="rect">
            <a:avLst/>
          </a:prstGeom>
          <a:noFill/>
        </p:spPr>
      </p:pic>
      <p:pic>
        <p:nvPicPr>
          <p:cNvPr id="126984" name="Picture 8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print">
            <a:lum bright="-10000"/>
          </a:blip>
          <a:srcRect/>
          <a:stretch>
            <a:fillRect/>
          </a:stretch>
        </p:blipFill>
        <p:spPr bwMode="auto">
          <a:xfrm>
            <a:off x="1043608" y="260648"/>
            <a:ext cx="2736304" cy="273630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644008" y="3645024"/>
            <a:ext cx="42256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schemeClr val="bg1"/>
                </a:solidFill>
              </a:rPr>
              <a:t>Китайська стародавня кераміка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365104"/>
            <a:ext cx="3240360" cy="990600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Декоративне віяло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41314" name="Picture 2" descr="ÐÐ°ÑÑÐ¸Ð½ÐºÐ¸ Ð¿Ð¾ Ð·Ð°Ð¿ÑÐ¾ÑÑ Ð´ÐµÐºÐ¾ÑÐ°ÑÐ¸Ð²Ð½Ðµ Ð²ÑÑÐ»Ð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6134100" cy="3438526"/>
          </a:xfrm>
          <a:prstGeom prst="rect">
            <a:avLst/>
          </a:prstGeom>
          <a:noFill/>
        </p:spPr>
      </p:pic>
      <p:pic>
        <p:nvPicPr>
          <p:cNvPr id="141316" name="Picture 4" descr="ÐÐ°ÑÑÐ¸Ð½ÐºÐ¸ Ð¿Ð¾ Ð·Ð°Ð¿ÑÐ¾ÑÑ Ð´ÐµÐºÐ¾ÑÐ°ÑÐ¸Ð²Ð½Ðµ Ð²ÑÑÐ»Ð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3656086"/>
            <a:ext cx="5568544" cy="32019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6" name="Picture 4" descr="Панк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273675" cy="6858000"/>
          </a:xfrm>
          <a:prstGeom prst="rect">
            <a:avLst/>
          </a:prstGeom>
          <a:noFill/>
        </p:spPr>
      </p:pic>
      <p:sp>
        <p:nvSpPr>
          <p:cNvPr id="64517" name="Text Box 5"/>
          <p:cNvSpPr txBox="1">
            <a:spLocks noChangeArrowheads="1"/>
          </p:cNvSpPr>
          <p:nvPr/>
        </p:nvSpPr>
        <p:spPr bwMode="auto">
          <a:xfrm>
            <a:off x="2339752" y="5661248"/>
            <a:ext cx="1262077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uk-UA" b="1" dirty="0">
                <a:solidFill>
                  <a:srgbClr val="002060"/>
                </a:solidFill>
              </a:rPr>
              <a:t>Ф. </a:t>
            </a:r>
            <a:r>
              <a:rPr lang="uk-UA" b="1" dirty="0" err="1">
                <a:solidFill>
                  <a:srgbClr val="002060"/>
                </a:solidFill>
              </a:rPr>
              <a:t>Панко</a:t>
            </a:r>
            <a:r>
              <a:rPr lang="uk-UA" b="1" dirty="0">
                <a:solidFill>
                  <a:srgbClr val="002060"/>
                </a:solidFill>
              </a:rPr>
              <a:t>.</a:t>
            </a:r>
          </a:p>
          <a:p>
            <a:r>
              <a:rPr lang="uk-UA" b="1" dirty="0">
                <a:solidFill>
                  <a:srgbClr val="002060"/>
                </a:solidFill>
              </a:rPr>
              <a:t> Павич</a:t>
            </a:r>
            <a:r>
              <a:rPr lang="uk-UA" sz="28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lum bright="-20000"/>
          </a:blip>
          <a:srcRect/>
          <a:stretch>
            <a:fillRect/>
          </a:stretch>
        </p:blipFill>
        <p:spPr bwMode="auto">
          <a:xfrm>
            <a:off x="3635896" y="3140968"/>
            <a:ext cx="6041898" cy="393305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220072" y="332656"/>
            <a:ext cx="37444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Пор</a:t>
            </a:r>
            <a:r>
              <a:rPr lang="uk-UA" sz="2400" b="1" dirty="0" smtClean="0">
                <a:solidFill>
                  <a:srgbClr val="002060"/>
                </a:solidFill>
              </a:rPr>
              <a:t>і</a:t>
            </a:r>
            <a:r>
              <a:rPr lang="ru-RU" sz="2400" b="1" dirty="0" err="1" smtClean="0">
                <a:solidFill>
                  <a:srgbClr val="002060"/>
                </a:solidFill>
              </a:rPr>
              <a:t>вняйте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uk-UA" sz="2400" b="1" dirty="0" smtClean="0">
                <a:solidFill>
                  <a:srgbClr val="002060"/>
                </a:solidFill>
              </a:rPr>
              <a:t>дві роботи українського і японського майстрів на схожу тему. Що поєднує ці твори і чим вони відрізняються?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56176" y="3284984"/>
            <a:ext cx="26282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rgbClr val="002060"/>
                </a:solidFill>
              </a:rPr>
              <a:t>Кано </a:t>
            </a:r>
            <a:r>
              <a:rPr lang="uk-UA" b="1" dirty="0" err="1" smtClean="0">
                <a:solidFill>
                  <a:srgbClr val="002060"/>
                </a:solidFill>
              </a:rPr>
              <a:t>Ейтоку</a:t>
            </a:r>
            <a:r>
              <a:rPr lang="uk-UA" b="1" dirty="0" smtClean="0">
                <a:solidFill>
                  <a:srgbClr val="002060"/>
                </a:solidFill>
              </a:rPr>
              <a:t>. </a:t>
            </a:r>
            <a:r>
              <a:rPr lang="uk-UA" b="1" dirty="0" err="1" smtClean="0">
                <a:solidFill>
                  <a:srgbClr val="002060"/>
                </a:solidFill>
              </a:rPr>
              <a:t>Павліни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40" name="Picture 4" descr="Павич у квіт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340475"/>
          </a:xfrm>
          <a:prstGeom prst="rect">
            <a:avLst/>
          </a:prstGeom>
          <a:noFill/>
        </p:spPr>
      </p:pic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1527175" y="6205538"/>
            <a:ext cx="56753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uk-UA" sz="2800" i="1"/>
              <a:t>М.Приймаченко</a:t>
            </a:r>
            <a:r>
              <a:rPr lang="uk-UA" sz="2800" b="1"/>
              <a:t>. Павич у квітах.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79387" y="260648"/>
            <a:ext cx="8964613" cy="648419"/>
          </a:xfrm>
        </p:spPr>
        <p:txBody>
          <a:bodyPr/>
          <a:lstStyle/>
          <a:p>
            <a:pPr eaLnBrk="1" hangingPunct="1"/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  <a:effectLst/>
              </a:rPr>
              <a:t>Відмінності між культурами Заходу та Сходу</a:t>
            </a:r>
            <a:endParaRPr lang="ru-RU" sz="3200" b="1" dirty="0" smtClean="0">
              <a:solidFill>
                <a:schemeClr val="accent2">
                  <a:lumMod val="75000"/>
                </a:schemeClr>
              </a:solidFill>
              <a:effectLst/>
            </a:endParaRPr>
          </a:p>
        </p:txBody>
      </p:sp>
      <p:graphicFrame>
        <p:nvGraphicFramePr>
          <p:cNvPr id="60419" name="Group 3"/>
          <p:cNvGraphicFramePr>
            <a:graphicFrameLocks noGrp="1"/>
          </p:cNvGraphicFramePr>
          <p:nvPr>
            <p:ph idx="1"/>
          </p:nvPr>
        </p:nvGraphicFramePr>
        <p:xfrm>
          <a:off x="468313" y="981075"/>
          <a:ext cx="8229600" cy="5099051"/>
        </p:xfrm>
        <a:graphic>
          <a:graphicData uri="http://schemas.openxmlformats.org/drawingml/2006/table">
            <a:tbl>
              <a:tblPr/>
              <a:tblGrid>
                <a:gridCol w="514350"/>
                <a:gridCol w="3600450"/>
                <a:gridCol w="4114800"/>
              </a:tblGrid>
              <a:tr h="1008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№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uk-UA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uk-UA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2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1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Рухається вперед ривками і кожен ривок супроводжується крахом старої системи</a:t>
                      </a: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Розвиток культури по суцільній прямій, все нове органічно вплітається у старе без руйнування</a:t>
                      </a: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2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Людина </a:t>
                      </a:r>
                      <a:r>
                        <a:rPr kumimoji="0" lang="uk-UA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– міра всіх речей</a:t>
                      </a: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Природа </a:t>
                      </a:r>
                      <a:r>
                        <a:rPr kumimoji="0" lang="uk-UA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– міра всіх речей</a:t>
                      </a: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4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3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Боги</a:t>
                      </a:r>
                      <a:r>
                        <a:rPr kumimoji="0" lang="uk-UA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– володарі природи</a:t>
                      </a: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Боги</a:t>
                      </a:r>
                      <a:r>
                        <a:rPr kumimoji="0" lang="uk-UA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– часточка природи</a:t>
                      </a: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2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4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Люди найбільше цінують свою свободу</a:t>
                      </a: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Люди вважають себе комусь зобов</a:t>
                      </a:r>
                      <a:r>
                        <a:rPr kumimoji="0" lang="en-US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‘</a:t>
                      </a:r>
                      <a:r>
                        <a:rPr kumimoji="0" lang="uk-UA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язаними</a:t>
                      </a:r>
                      <a:endParaRPr kumimoji="0" lang="en-US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5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Свою недосконалість люди компенсують створенням різних механізмів</a:t>
                      </a: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Удосконалення душі й тіла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(стилі бойових мистецтв, йога)</a:t>
                      </a: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7681" name="WordArt 33"/>
          <p:cNvSpPr>
            <a:spLocks noChangeArrowheads="1" noChangeShapeType="1" noTextEdit="1"/>
          </p:cNvSpPr>
          <p:nvPr/>
        </p:nvSpPr>
        <p:spPr bwMode="auto">
          <a:xfrm>
            <a:off x="1187450" y="1268413"/>
            <a:ext cx="3240088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Культура Заходу</a:t>
            </a:r>
          </a:p>
        </p:txBody>
      </p:sp>
      <p:sp>
        <p:nvSpPr>
          <p:cNvPr id="27682" name="WordArt 34"/>
          <p:cNvSpPr>
            <a:spLocks noChangeArrowheads="1" noChangeShapeType="1" noTextEdit="1"/>
          </p:cNvSpPr>
          <p:nvPr/>
        </p:nvSpPr>
        <p:spPr bwMode="auto">
          <a:xfrm>
            <a:off x="4932363" y="1268413"/>
            <a:ext cx="3457575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Культура Сходу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71" name="Rectangle 27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endParaRPr lang="uk-UA" smtClean="0">
              <a:effectLst/>
            </a:endParaRPr>
          </a:p>
        </p:txBody>
      </p:sp>
      <p:graphicFrame>
        <p:nvGraphicFramePr>
          <p:cNvPr id="57398" name="Group 54"/>
          <p:cNvGraphicFramePr>
            <a:graphicFrameLocks noGrp="1"/>
          </p:cNvGraphicFramePr>
          <p:nvPr>
            <p:ph idx="1"/>
          </p:nvPr>
        </p:nvGraphicFramePr>
        <p:xfrm>
          <a:off x="457200" y="260350"/>
          <a:ext cx="8229600" cy="7010400"/>
        </p:xfrm>
        <a:graphic>
          <a:graphicData uri="http://schemas.openxmlformats.org/drawingml/2006/table">
            <a:tbl>
              <a:tblPr/>
              <a:tblGrid>
                <a:gridCol w="369888"/>
                <a:gridCol w="3313112"/>
                <a:gridCol w="4546600"/>
              </a:tblGrid>
              <a:tr h="12239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aramond" pitchFamily="18" charset="0"/>
                        </a:rPr>
                        <a:t>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Основою письмової культури Заходу є алфавіт – сукупність знаків, що відображають звуки.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Для східної культури характерним є ієрогліф, що передає зміст слова і навіть фрази.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68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aramond" pitchFamily="18" charset="0"/>
                        </a:rPr>
                        <a:t>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Наука спрямована на перетворення природи, підкорення її людині.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Східна наука шукає єднання природи і людини.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5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aramond" pitchFamily="18" charset="0"/>
                        </a:rPr>
                        <a:t>8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uk-UA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Східний світ перебуває під впливом кількох провідних релігій: іудаїзму, буддизму й мусульманства. І релігійні традиції визначали розвиток різних видів східного мистецтва, зокрема живопису, архітектури, театру.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uk-UA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uk-UA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uk-UA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19" name="Rectangle 27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endParaRPr lang="uk-UA" smtClean="0">
              <a:effectLst/>
            </a:endParaRPr>
          </a:p>
        </p:txBody>
      </p:sp>
      <p:graphicFrame>
        <p:nvGraphicFramePr>
          <p:cNvPr id="59464" name="Group 72"/>
          <p:cNvGraphicFramePr>
            <a:graphicFrameLocks noGrp="1"/>
          </p:cNvGraphicFramePr>
          <p:nvPr>
            <p:ph idx="1"/>
          </p:nvPr>
        </p:nvGraphicFramePr>
        <p:xfrm>
          <a:off x="323850" y="260350"/>
          <a:ext cx="8569325" cy="6522720"/>
        </p:xfrm>
        <a:graphic>
          <a:graphicData uri="http://schemas.openxmlformats.org/drawingml/2006/table">
            <a:tbl>
              <a:tblPr/>
              <a:tblGrid>
                <a:gridCol w="534988"/>
                <a:gridCol w="3898900"/>
                <a:gridCol w="4135437"/>
              </a:tblGrid>
              <a:tr h="1512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aramond" pitchFamily="18" charset="0"/>
                        </a:rPr>
                        <a:t>9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Європейська опера – це поєднання драматургії і музики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Китайська опера –містить ще й акробатику та пантоміму. В японському театрі “Но” актори протяжно промовляють слова під барабанні ритми, а музиканти  акомпанують лише танцям.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1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aramond" pitchFamily="18" charset="0"/>
                        </a:rPr>
                        <a:t>10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У європейському мистецтві зображення людини чи тварини стали основою всіх жанрів живопису (окрім пейзажу)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У мусульман зображення тварин і людей (і тим більше Бога) є святотатством. Книжкова мініатюра стала провідним жанром живопису.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03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aramond" pitchFamily="18" charset="0"/>
                        </a:rPr>
                        <a:t>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Архітектура спрямована на відокремлення середовища, у якому мешкає людина, від природи.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Архітектура східних країн вирізняється яскравою самобутністю декору та новими формами будівель.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1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aramond" pitchFamily="18" charset="0"/>
                        </a:rPr>
                        <a:t>12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Молитовні пісні, що виконуються в храмі,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Належать до певного музичного жанру. Музика – окремий вид мистецтва.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Співання Корану в мечеті не є музикою. Музика обов</a:t>
                      </a: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’</a:t>
                      </a:r>
                      <a:r>
                        <a:rPr kumimoji="0" lang="uk-UA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язково пов</a:t>
                      </a: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’</a:t>
                      </a:r>
                      <a:r>
                        <a:rPr kumimoji="0" lang="uk-UA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язана з іншими видами мистецтва.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509120"/>
            <a:ext cx="8229600" cy="1143000"/>
          </a:xfrm>
        </p:spPr>
        <p:txBody>
          <a:bodyPr/>
          <a:lstStyle/>
          <a:p>
            <a:pPr algn="ctr"/>
            <a:r>
              <a:rPr lang="ru-RU" sz="6600" b="1" dirty="0" smtClean="0">
                <a:solidFill>
                  <a:schemeClr val="accent3">
                    <a:lumMod val="75000"/>
                  </a:schemeClr>
                </a:solidFill>
              </a:rPr>
              <a:t>«</a:t>
            </a:r>
            <a:r>
              <a:rPr lang="uk-UA" sz="6600" b="1" dirty="0" smtClean="0">
                <a:solidFill>
                  <a:schemeClr val="accent3">
                    <a:lumMod val="75000"/>
                  </a:schemeClr>
                </a:solidFill>
              </a:rPr>
              <a:t>Захід є Захід, а </a:t>
            </a:r>
            <a:r>
              <a:rPr lang="ru-RU" sz="6600" b="1" dirty="0" err="1" smtClean="0">
                <a:solidFill>
                  <a:schemeClr val="accent3">
                    <a:lumMod val="75000"/>
                  </a:schemeClr>
                </a:solidFill>
              </a:rPr>
              <a:t>Сх</a:t>
            </a:r>
            <a:r>
              <a:rPr lang="uk-UA" sz="6600" b="1" dirty="0" err="1" smtClean="0">
                <a:solidFill>
                  <a:schemeClr val="accent3">
                    <a:lumMod val="75000"/>
                  </a:schemeClr>
                </a:solidFill>
              </a:rPr>
              <a:t>ід</a:t>
            </a:r>
            <a:r>
              <a:rPr lang="uk-UA" sz="6600" b="1" dirty="0" smtClean="0">
                <a:solidFill>
                  <a:schemeClr val="accent3">
                    <a:lumMod val="75000"/>
                  </a:schemeClr>
                </a:solidFill>
              </a:rPr>
              <a:t> є Схід,</a:t>
            </a:r>
            <a:br>
              <a:rPr lang="uk-UA" sz="6600" b="1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uk-UA" sz="6600" b="1" dirty="0" smtClean="0">
                <a:solidFill>
                  <a:schemeClr val="accent3">
                    <a:lumMod val="75000"/>
                  </a:schemeClr>
                </a:solidFill>
              </a:rPr>
              <a:t>не зустрітися їм </a:t>
            </a:r>
            <a:r>
              <a:rPr lang="uk-UA" sz="6600" b="1" dirty="0" err="1" smtClean="0">
                <a:solidFill>
                  <a:schemeClr val="accent3">
                    <a:lumMod val="75000"/>
                  </a:schemeClr>
                </a:solidFill>
              </a:rPr>
              <a:t>ніколи”</a:t>
            </a:r>
            <a:r>
              <a:rPr lang="uk-UA" sz="6600" b="1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uk-UA" sz="6600" b="1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uk-UA" sz="6600" b="1" dirty="0" smtClean="0">
                <a:solidFill>
                  <a:schemeClr val="accent3">
                    <a:lumMod val="75000"/>
                  </a:schemeClr>
                </a:solidFill>
              </a:rPr>
              <a:t>                   </a:t>
            </a:r>
            <a:r>
              <a:rPr lang="uk-UA" sz="4400" dirty="0" smtClean="0">
                <a:solidFill>
                  <a:schemeClr val="accent3">
                    <a:lumMod val="75000"/>
                  </a:schemeClr>
                </a:solidFill>
              </a:rPr>
              <a:t>Редьярд Кіплінг</a:t>
            </a:r>
            <a:endParaRPr lang="ru-RU" sz="44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altLang="ru-RU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Домашнє  завдання:</a:t>
            </a:r>
            <a:endParaRPr lang="ru-RU" altLang="ru-RU" b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7283" name="Объект 2"/>
          <p:cNvSpPr>
            <a:spLocks noGrp="1"/>
          </p:cNvSpPr>
          <p:nvPr>
            <p:ph idx="1"/>
          </p:nvPr>
        </p:nvSpPr>
        <p:spPr>
          <a:xfrm>
            <a:off x="468313" y="1252538"/>
            <a:ext cx="8229600" cy="1889125"/>
          </a:xfrm>
        </p:spPr>
        <p:txBody>
          <a:bodyPr/>
          <a:lstStyle/>
          <a:p>
            <a:pPr marL="0" indent="0" algn="ctr">
              <a:spcBef>
                <a:spcPct val="0"/>
              </a:spcBef>
              <a:buFontTx/>
              <a:buNone/>
            </a:pPr>
            <a:r>
              <a:rPr lang="uk-UA" altLang="ru-RU" b="1" dirty="0" smtClean="0">
                <a:solidFill>
                  <a:srgbClr val="002060"/>
                </a:solidFill>
              </a:rPr>
              <a:t>Намалювати композицію у жанрі </a:t>
            </a:r>
          </a:p>
          <a:p>
            <a:pPr marL="0" indent="0" algn="ctr">
              <a:spcBef>
                <a:spcPct val="0"/>
              </a:spcBef>
              <a:buFontTx/>
              <a:buNone/>
            </a:pPr>
            <a:r>
              <a:rPr lang="uk-UA" altLang="ru-RU" b="1" dirty="0" smtClean="0">
                <a:solidFill>
                  <a:srgbClr val="002060"/>
                </a:solidFill>
              </a:rPr>
              <a:t>«Квіти і птахи», або </a:t>
            </a:r>
            <a:r>
              <a:rPr lang="uk-UA" altLang="ru-RU" b="1" dirty="0" err="1" smtClean="0">
                <a:solidFill>
                  <a:srgbClr val="002060"/>
                </a:solidFill>
              </a:rPr>
              <a:t>“Гори</a:t>
            </a:r>
            <a:r>
              <a:rPr lang="uk-UA" altLang="ru-RU" b="1" dirty="0" smtClean="0">
                <a:solidFill>
                  <a:srgbClr val="002060"/>
                </a:solidFill>
              </a:rPr>
              <a:t> і </a:t>
            </a:r>
            <a:r>
              <a:rPr lang="uk-UA" altLang="ru-RU" b="1" dirty="0" err="1" smtClean="0">
                <a:solidFill>
                  <a:srgbClr val="002060"/>
                </a:solidFill>
              </a:rPr>
              <a:t>води”</a:t>
            </a:r>
            <a:r>
              <a:rPr lang="uk-UA" altLang="ru-RU" b="1" dirty="0" smtClean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9728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276872"/>
            <a:ext cx="51435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195736" y="5805264"/>
            <a:ext cx="43332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002060"/>
                </a:solidFill>
              </a:rPr>
              <a:t>ДЯКУЮ ЗА РОБОТУ!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243408"/>
            <a:ext cx="8229600" cy="990600"/>
          </a:xfrm>
        </p:spPr>
        <p:txBody>
          <a:bodyPr/>
          <a:lstStyle/>
          <a:p>
            <a:pPr algn="ctr"/>
            <a:r>
              <a:rPr lang="ru-RU" b="1" dirty="0" err="1" smtClean="0">
                <a:solidFill>
                  <a:srgbClr val="002060"/>
                </a:solidFill>
              </a:rPr>
              <a:t>Використан</a:t>
            </a:r>
            <a:r>
              <a:rPr lang="uk-UA" b="1" dirty="0" smtClean="0">
                <a:solidFill>
                  <a:srgbClr val="002060"/>
                </a:solidFill>
              </a:rPr>
              <a:t>і джерела: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692696"/>
            <a:ext cx="8229600" cy="4937760"/>
          </a:xfrm>
        </p:spPr>
        <p:txBody>
          <a:bodyPr/>
          <a:lstStyle/>
          <a:p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hlinkClick r:id="rId2"/>
              </a:rPr>
              <a:t>https://uk.wikipedia.org</a:t>
            </a:r>
            <a:endParaRPr lang="uk-UA" sz="2800" dirty="0" smtClean="0">
              <a:solidFill>
                <a:srgbClr val="002060"/>
              </a:solidFill>
              <a:latin typeface="Times New Roman" pitchFamily="18" charset="0"/>
              <a:hlinkClick r:id="rId2"/>
            </a:endParaRPr>
          </a:p>
          <a:p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hlinkClick r:id="rId2"/>
              </a:rPr>
              <a:t>https://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hlinkClick r:id="rId2"/>
              </a:rPr>
              <a:t>sites.google.com</a:t>
            </a:r>
            <a:endParaRPr lang="uk-UA" sz="2800" dirty="0" smtClean="0">
              <a:solidFill>
                <a:srgbClr val="002060"/>
              </a:solidFill>
              <a:latin typeface="Times New Roman" pitchFamily="18" charset="0"/>
              <a:hlinkClick r:id="rId2"/>
            </a:endParaRPr>
          </a:p>
          <a:p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hlinkClick r:id="rId2"/>
              </a:rPr>
              <a:t>https://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hlinkClick r:id="rId2"/>
              </a:rPr>
              <a:t>yantar.in.ua</a:t>
            </a: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hlinkClick r:id="rId2"/>
              </a:rPr>
              <a:t>     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hlinkClick r:id="rId2"/>
              </a:rPr>
              <a:t>https://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hlinkClick r:id="rId2"/>
              </a:rPr>
              <a:t>svitppt.com.ua</a:t>
            </a:r>
            <a:endParaRPr lang="uk-UA" sz="2800" dirty="0" smtClean="0">
              <a:solidFill>
                <a:srgbClr val="002060"/>
              </a:solidFill>
              <a:latin typeface="Times New Roman" pitchFamily="18" charset="0"/>
              <a:hlinkClick r:id="rId2"/>
            </a:endParaRPr>
          </a:p>
          <a:p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hlinkClick r:id="rId2"/>
              </a:rPr>
              <a:t>http://waking-up.org/mystectvo/muzika-tishi-kitayskiy-zhivopis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hlinkClick r:id="rId2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1268760"/>
            <a:ext cx="8784976" cy="4937760"/>
          </a:xfrm>
        </p:spPr>
        <p:txBody>
          <a:bodyPr/>
          <a:lstStyle/>
          <a:p>
            <a:pPr algn="ctr">
              <a:buNone/>
            </a:pPr>
            <a:r>
              <a:rPr lang="ru-RU" sz="40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Презентацію</a:t>
            </a:r>
            <a:r>
              <a:rPr lang="ru-RU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40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підготувала</a:t>
            </a:r>
            <a:r>
              <a:rPr lang="ru-RU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учитель </a:t>
            </a:r>
            <a:r>
              <a:rPr lang="ru-RU" sz="40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художньої</a:t>
            </a:r>
            <a:r>
              <a:rPr lang="ru-RU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40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культури</a:t>
            </a:r>
            <a:r>
              <a:rPr lang="ru-RU" sz="40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Шевченківської</a:t>
            </a:r>
            <a:r>
              <a:rPr lang="ru-RU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40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спеціалізованої</a:t>
            </a:r>
            <a:r>
              <a:rPr lang="ru-RU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40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школи-інтернату</a:t>
            </a:r>
            <a:r>
              <a:rPr lang="ru-RU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sz="40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Прісич</a:t>
            </a:r>
            <a:r>
              <a:rPr lang="uk-UA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Н.М.</a:t>
            </a:r>
            <a:endParaRPr lang="ru-RU" sz="4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Прямоугольник 3"/>
          <p:cNvSpPr>
            <a:spLocks noChangeArrowheads="1"/>
          </p:cNvSpPr>
          <p:nvPr/>
        </p:nvSpPr>
        <p:spPr bwMode="auto">
          <a:xfrm>
            <a:off x="323528" y="6165304"/>
            <a:ext cx="262778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sz="2000" b="1" dirty="0" err="1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Храмова</a:t>
            </a:r>
            <a:r>
              <a:rPr lang="ru-RU" altLang="ru-RU" sz="2000" b="1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ваза</a:t>
            </a:r>
            <a:endParaRPr lang="ru-RU" altLang="ru-RU" sz="2000" dirty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6258" name="Picture 2" descr="Китайский фарфор. Храмовая ваза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5750" y="1643063"/>
            <a:ext cx="1782763" cy="4525962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6260" name="Picture 4" descr="Китайский фарфо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38" y="1643063"/>
            <a:ext cx="2684462" cy="45005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4821" name="Прямоугольник 6"/>
          <p:cNvSpPr>
            <a:spLocks noChangeArrowheads="1"/>
          </p:cNvSpPr>
          <p:nvPr/>
        </p:nvSpPr>
        <p:spPr bwMode="auto">
          <a:xfrm>
            <a:off x="2843808" y="6309320"/>
            <a:ext cx="208076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000" b="1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Ваза </a:t>
            </a:r>
            <a:r>
              <a:rPr lang="ru-RU" altLang="ru-RU" sz="2000" b="1" dirty="0" err="1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з</a:t>
            </a:r>
            <a:r>
              <a:rPr lang="ru-RU" altLang="ru-RU" sz="2000" b="1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sz="2000" b="1" dirty="0" err="1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піонами</a:t>
            </a:r>
            <a:endParaRPr lang="ru-RU" altLang="ru-RU" sz="2000" dirty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822" name="Прямоугольник 7"/>
          <p:cNvSpPr>
            <a:spLocks noChangeArrowheads="1"/>
          </p:cNvSpPr>
          <p:nvPr/>
        </p:nvSpPr>
        <p:spPr bwMode="auto">
          <a:xfrm>
            <a:off x="5940152" y="6165304"/>
            <a:ext cx="249074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000" b="1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Ваза в </a:t>
            </a:r>
            <a:r>
              <a:rPr lang="ru-RU" altLang="ru-RU" sz="2000" b="1" dirty="0" err="1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формі</a:t>
            </a:r>
            <a:r>
              <a:rPr lang="ru-RU" altLang="ru-RU" sz="2000" b="1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sz="2000" b="1" dirty="0" err="1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дині</a:t>
            </a:r>
            <a:endParaRPr lang="ru-RU" altLang="ru-RU" sz="2000" dirty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Китайский фарфор. Ваза в форме дыни"/>
          <p:cNvPicPr>
            <a:picLocks noChangeAspect="1" noChangeArrowheads="1"/>
          </p:cNvPicPr>
          <p:nvPr/>
        </p:nvPicPr>
        <p:blipFill>
          <a:blip r:embed="rId4" cstate="print"/>
          <a:srcRect l="8019" r="8844"/>
          <a:stretch>
            <a:fillRect/>
          </a:stretch>
        </p:blipFill>
        <p:spPr bwMode="auto">
          <a:xfrm>
            <a:off x="5357813" y="1643063"/>
            <a:ext cx="3524250" cy="45005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accent3">
                    <a:lumMod val="75000"/>
                  </a:schemeClr>
                </a:solidFill>
                <a:latin typeface="Mistral" pitchFamily="66" charset="0"/>
              </a:rPr>
              <a:t>КИТАЙСЬКА ПОРЦЕЛЯНА</a:t>
            </a:r>
            <a:endParaRPr lang="ru-RU" sz="4800" b="1" dirty="0">
              <a:solidFill>
                <a:schemeClr val="accent3">
                  <a:lumMod val="75000"/>
                </a:schemeClr>
              </a:solidFill>
              <a:latin typeface="Mistral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Прямоугольник 3"/>
          <p:cNvSpPr>
            <a:spLocks noChangeArrowheads="1"/>
          </p:cNvSpPr>
          <p:nvPr/>
        </p:nvSpPr>
        <p:spPr bwMode="auto">
          <a:xfrm>
            <a:off x="683568" y="5085184"/>
            <a:ext cx="353513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800" b="1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Блюдо </a:t>
            </a:r>
            <a:r>
              <a:rPr lang="ru-RU" altLang="ru-RU" sz="2800" b="1" dirty="0" err="1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з</a:t>
            </a:r>
            <a:r>
              <a:rPr lang="ru-RU" altLang="ru-RU" sz="2800" b="1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sz="2800" b="1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драконом</a:t>
            </a:r>
            <a:endParaRPr lang="ru-RU" altLang="ru-RU" sz="2800" dirty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Китайский фарфор. Блюдо с драконом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51520" y="332656"/>
            <a:ext cx="5154613" cy="4525962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6" name="Picture 4" descr="Китайский фарфор. Чаш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1052736"/>
            <a:ext cx="3106737" cy="18970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1750" name="Прямоугольник 6"/>
          <p:cNvSpPr>
            <a:spLocks noChangeArrowheads="1"/>
          </p:cNvSpPr>
          <p:nvPr/>
        </p:nvSpPr>
        <p:spPr bwMode="auto">
          <a:xfrm>
            <a:off x="6876256" y="2996952"/>
            <a:ext cx="11368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800" b="1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Чаша</a:t>
            </a:r>
            <a:endParaRPr lang="ru-RU" altLang="ru-RU" sz="2800" dirty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21" name="Picture 1" descr="C:\Users\user\Desktop\thinkstockphotos-503375581.jpg"/>
          <p:cNvPicPr>
            <a:picLocks noChangeAspect="1" noChangeArrowheads="1"/>
          </p:cNvPicPr>
          <p:nvPr/>
        </p:nvPicPr>
        <p:blipFill>
          <a:blip r:embed="rId5" cstate="print">
            <a:lum bright="-10000"/>
          </a:blip>
          <a:srcRect/>
          <a:stretch>
            <a:fillRect/>
          </a:stretch>
        </p:blipFill>
        <p:spPr bwMode="auto">
          <a:xfrm>
            <a:off x="4499992" y="4005064"/>
            <a:ext cx="4404728" cy="26770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 descr="КОРЕЙСКИЙ,ЯПОНСКИЙ ФАРФО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13" y="765175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19" name="Picture 4" descr="Посуда из японии обладает необычайной магией востока. . Как …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7763" y="3581400"/>
            <a:ext cx="2916237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20" name="Picture 6" descr="Японский фарфор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2050" y="0"/>
            <a:ext cx="290195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 descr="Японские репортажи - Стиль - надглазурная роспись на японском фарфоре. Мастерские Арита - художник Сакайда Какиэмон I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3" y="182563"/>
            <a:ext cx="3222625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995" name="Picture 4" descr="Азиатский антикварный фарфор - фарфор Китая, Японии и Коре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475" y="188913"/>
            <a:ext cx="3241675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996" name="Picture 6" descr="ROD.dn.ua (РодДня) - Super Use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950" y="3789363"/>
            <a:ext cx="3297238" cy="291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997" name="Picture 8" descr="Японский фарфор Арита: сине-белая ваза с драконом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14725" y="3767138"/>
            <a:ext cx="2916238" cy="291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998" name="Picture 10" descr="Антикварная напольная фарфоровая ваза Имари, Япония, 1880-е гг. Интернет-магазин Аояма До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13525" y="260350"/>
            <a:ext cx="2530475" cy="393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999" name="Picture 12" descr="Японский антикварный фарфор. . Чайник с рельефным драконом, круговой росписью, золочением, 1860-е гг., Японский интернет-магазин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96075" y="4292600"/>
            <a:ext cx="2447925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1858" name="Picture 2" descr="C:\Users\user\Desktop\7720d5f3fe7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88640"/>
            <a:ext cx="7632848" cy="3021985"/>
          </a:xfrm>
          <a:prstGeom prst="rect">
            <a:avLst/>
          </a:prstGeom>
          <a:noFill/>
        </p:spPr>
      </p:pic>
      <p:pic>
        <p:nvPicPr>
          <p:cNvPr id="121859" name="Picture 3" descr="C:\Users\user\Desktop\Kitai_4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429000"/>
            <a:ext cx="3481073" cy="3098155"/>
          </a:xfrm>
          <a:prstGeom prst="rect">
            <a:avLst/>
          </a:prstGeom>
          <a:noFill/>
        </p:spPr>
      </p:pic>
      <p:pic>
        <p:nvPicPr>
          <p:cNvPr id="121860" name="Picture 4" descr="C:\Users\user\Desktop\99726953_9641_LB07003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3284984"/>
            <a:ext cx="3096344" cy="3096344"/>
          </a:xfrm>
          <a:prstGeom prst="rect">
            <a:avLst/>
          </a:prstGeom>
          <a:noFill/>
        </p:spPr>
      </p:pic>
      <p:pic>
        <p:nvPicPr>
          <p:cNvPr id="121861" name="Picture 5" descr="C:\Users\user\Desktop\5ef148507b10975a8f3754255d311ca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51514" y="3789041"/>
            <a:ext cx="2848678" cy="30689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Яркая">
    <a:dk1>
      <a:sysClr val="windowText" lastClr="000000"/>
    </a:dk1>
    <a:lt1>
      <a:sysClr val="window" lastClr="FFFFFF"/>
    </a:lt1>
    <a:dk2>
      <a:srgbClr val="666666"/>
    </a:dk2>
    <a:lt2>
      <a:srgbClr val="D2D2D2"/>
    </a:lt2>
    <a:accent1>
      <a:srgbClr val="FF388C"/>
    </a:accent1>
    <a:accent2>
      <a:srgbClr val="E40059"/>
    </a:accent2>
    <a:accent3>
      <a:srgbClr val="9C007F"/>
    </a:accent3>
    <a:accent4>
      <a:srgbClr val="68007F"/>
    </a:accent4>
    <a:accent5>
      <a:srgbClr val="005BD3"/>
    </a:accent5>
    <a:accent6>
      <a:srgbClr val="00349E"/>
    </a:accent6>
    <a:hlink>
      <a:srgbClr val="17BBFD"/>
    </a:hlink>
    <a:folHlink>
      <a:srgbClr val="FF79C2"/>
    </a:folHlink>
  </a:clrScheme>
</a:themeOverride>
</file>

<file path=ppt/theme/themeOverride2.xml><?xml version="1.0" encoding="utf-8"?>
<a:themeOverride xmlns:a="http://schemas.openxmlformats.org/drawingml/2006/main">
  <a:clrScheme name="Яркая">
    <a:dk1>
      <a:sysClr val="windowText" lastClr="000000"/>
    </a:dk1>
    <a:lt1>
      <a:sysClr val="window" lastClr="FFFFFF"/>
    </a:lt1>
    <a:dk2>
      <a:srgbClr val="666666"/>
    </a:dk2>
    <a:lt2>
      <a:srgbClr val="D2D2D2"/>
    </a:lt2>
    <a:accent1>
      <a:srgbClr val="FF388C"/>
    </a:accent1>
    <a:accent2>
      <a:srgbClr val="E40059"/>
    </a:accent2>
    <a:accent3>
      <a:srgbClr val="9C007F"/>
    </a:accent3>
    <a:accent4>
      <a:srgbClr val="68007F"/>
    </a:accent4>
    <a:accent5>
      <a:srgbClr val="005BD3"/>
    </a:accent5>
    <a:accent6>
      <a:srgbClr val="00349E"/>
    </a:accent6>
    <a:hlink>
      <a:srgbClr val="17BBFD"/>
    </a:hlink>
    <a:folHlink>
      <a:srgbClr val="FF79C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911</TotalTime>
  <Words>833</Words>
  <Application>Microsoft Office PowerPoint</Application>
  <PresentationFormat>Экран (4:3)</PresentationFormat>
  <Paragraphs>105</Paragraphs>
  <Slides>49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Начальная</vt:lpstr>
      <vt:lpstr>Слайд 1</vt:lpstr>
      <vt:lpstr>Слайд 2</vt:lpstr>
      <vt:lpstr>Пекін. Національний художній музей</vt:lpstr>
      <vt:lpstr>Слайд 4</vt:lpstr>
      <vt:lpstr>КИТАЙСЬКА ПОРЦЕЛЯНА</vt:lpstr>
      <vt:lpstr>Слайд 6</vt:lpstr>
      <vt:lpstr>Слайд 7</vt:lpstr>
      <vt:lpstr>Слайд 8</vt:lpstr>
      <vt:lpstr>Слайд 9</vt:lpstr>
      <vt:lpstr>Передача простору і часу</vt:lpstr>
      <vt:lpstr>ГОЛОВНІ ЖАНРИ КИТАЙСЬКОГО ЖИВОПИСУ</vt:lpstr>
      <vt:lpstr>ЖАНР “КВІТИ І ПТАХИ”   Сюй Сі (886-975 рр.)</vt:lpstr>
      <vt:lpstr>Слайд 13</vt:lpstr>
      <vt:lpstr>Слайд 14</vt:lpstr>
      <vt:lpstr>Слайд 15</vt:lpstr>
      <vt:lpstr>          ЖАНР “ГОРИ І ВОДИ”</vt:lpstr>
      <vt:lpstr>Слайд 17</vt:lpstr>
      <vt:lpstr>Слайд 18</vt:lpstr>
      <vt:lpstr>Слайд 19</vt:lpstr>
      <vt:lpstr>ЖАНР “ЛЮДИ”</vt:lpstr>
      <vt:lpstr>Слайд 21</vt:lpstr>
      <vt:lpstr>Слайд 22</vt:lpstr>
      <vt:lpstr>Слайд 23</vt:lpstr>
      <vt:lpstr>Слайд 24</vt:lpstr>
      <vt:lpstr>Слайд 25</vt:lpstr>
      <vt:lpstr>Ксилографія (1892 р.). Японія</vt:lpstr>
      <vt:lpstr>Утамаро Кітагава (1753—1806) </vt:lpstr>
      <vt:lpstr>Утамаро Кітагава</vt:lpstr>
      <vt:lpstr>К.Хокусай</vt:lpstr>
      <vt:lpstr>К. Хокусай. «Велика хвиля в Канагаві»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КАЛІГРАФІЧНЕ ПИСЬМО</vt:lpstr>
      <vt:lpstr>Слайд 39</vt:lpstr>
      <vt:lpstr>Декоративне віяло</vt:lpstr>
      <vt:lpstr>Слайд 41</vt:lpstr>
      <vt:lpstr>Слайд 42</vt:lpstr>
      <vt:lpstr>Відмінності між культурами Заходу та Сходу</vt:lpstr>
      <vt:lpstr>Слайд 44</vt:lpstr>
      <vt:lpstr>Слайд 45</vt:lpstr>
      <vt:lpstr>«Захід є Захід, а Схід є Схід, не зустрітися їм ніколи”                    Редьярд Кіплінг</vt:lpstr>
      <vt:lpstr>Домашнє  завдання:</vt:lpstr>
      <vt:lpstr>Використані джерела:</vt:lpstr>
      <vt:lpstr>Слайд 49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Храми Далекого Сходу</dc:title>
  <dc:creator>Alina</dc:creator>
  <cp:lastModifiedBy>user</cp:lastModifiedBy>
  <cp:revision>77</cp:revision>
  <dcterms:created xsi:type="dcterms:W3CDTF">2013-09-22T11:37:30Z</dcterms:created>
  <dcterms:modified xsi:type="dcterms:W3CDTF">2018-12-17T00:18:01Z</dcterms:modified>
</cp:coreProperties>
</file>