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04664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err="1" smtClean="0">
                <a:solidFill>
                  <a:srgbClr val="FF0000"/>
                </a:solidFill>
              </a:rPr>
              <a:t>Геліантус</a:t>
            </a:r>
            <a:r>
              <a:rPr lang="uk-UA" sz="5400" dirty="0" err="1" smtClean="0"/>
              <a:t>-одна</a:t>
            </a:r>
            <a:r>
              <a:rPr lang="uk-UA" sz="5400" dirty="0" smtClean="0"/>
              <a:t> з форм реалізації </a:t>
            </a:r>
            <a:r>
              <a:rPr lang="en-US" sz="5400" dirty="0" smtClean="0"/>
              <a:t>STEM</a:t>
            </a:r>
            <a:r>
              <a:rPr lang="uk-UA" sz="5400" dirty="0" err="1" smtClean="0"/>
              <a:t>-освіти</a:t>
            </a:r>
            <a:endParaRPr lang="ru-RU" sz="5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841"/>
          <a:stretch/>
        </p:blipFill>
        <p:spPr>
          <a:xfrm>
            <a:off x="323528" y="2780928"/>
            <a:ext cx="8244408" cy="38434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426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6" y="1124744"/>
            <a:ext cx="8339990" cy="51125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260648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800" b="1" u="sng" dirty="0">
                <a:solidFill>
                  <a:srgbClr val="FF0000"/>
                </a:solidFill>
              </a:rPr>
              <a:t>«Знання без застосування, що хмари без дощу»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882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80885"/>
            <a:ext cx="8280921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u="sng" dirty="0" smtClean="0">
                <a:solidFill>
                  <a:srgbClr val="FF0000"/>
                </a:solidFill>
              </a:rPr>
              <a:t>Завдання з гри </a:t>
            </a:r>
            <a:r>
              <a:rPr lang="uk-UA" sz="3600" b="1" u="sng" dirty="0" err="1" smtClean="0">
                <a:solidFill>
                  <a:srgbClr val="FF0000"/>
                </a:solidFill>
              </a:rPr>
              <a:t>“Геліантус”</a:t>
            </a:r>
            <a:r>
              <a:rPr lang="uk-UA" sz="3600" b="1" u="sng" dirty="0" smtClean="0">
                <a:solidFill>
                  <a:srgbClr val="FF0000"/>
                </a:solidFill>
              </a:rPr>
              <a:t>  </a:t>
            </a:r>
            <a:r>
              <a:rPr lang="uk-UA" sz="3600" b="1" u="sng" dirty="0" smtClean="0">
                <a:solidFill>
                  <a:srgbClr val="FF0000"/>
                </a:solidFill>
              </a:rPr>
              <a:t>2016 року</a:t>
            </a:r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sz="3200" dirty="0" smtClean="0"/>
          </a:p>
          <a:p>
            <a:endParaRPr lang="uk-UA" sz="3200" dirty="0"/>
          </a:p>
          <a:p>
            <a:r>
              <a:rPr lang="uk-UA" sz="3200" dirty="0" smtClean="0">
                <a:solidFill>
                  <a:srgbClr val="0070C0"/>
                </a:solidFill>
              </a:rPr>
              <a:t>Соняшник – дуже цінна рослина: насіння вживають в їжу,з нього виділяють олію,соняшниковий мед надзвичайно корисний</a:t>
            </a:r>
            <a:r>
              <a:rPr lang="uk-UA" sz="3200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3200" dirty="0" smtClean="0">
                <a:solidFill>
                  <a:srgbClr val="0070C0"/>
                </a:solidFill>
              </a:rPr>
              <a:t>А </a:t>
            </a:r>
            <a:r>
              <a:rPr lang="uk-UA" sz="3200" dirty="0" smtClean="0">
                <a:solidFill>
                  <a:srgbClr val="0070C0"/>
                </a:solidFill>
              </a:rPr>
              <a:t>що ще виготовляють із соняшника?</a:t>
            </a:r>
          </a:p>
          <a:p>
            <a:r>
              <a:rPr lang="uk-UA" sz="3200" dirty="0" smtClean="0">
                <a:solidFill>
                  <a:srgbClr val="0070C0"/>
                </a:solidFill>
              </a:rPr>
              <a:t>А)шоколад; Б)халву;В)карамель.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694" y="1196752"/>
            <a:ext cx="3785303" cy="16762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607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60648"/>
            <a:ext cx="72008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u="sng" dirty="0" smtClean="0">
                <a:solidFill>
                  <a:srgbClr val="FF0000"/>
                </a:solidFill>
              </a:rPr>
              <a:t>Завдання для математиків</a:t>
            </a:r>
          </a:p>
          <a:p>
            <a:endParaRPr lang="uk-UA" dirty="0" smtClean="0"/>
          </a:p>
          <a:p>
            <a:r>
              <a:rPr lang="uk-UA" dirty="0" smtClean="0"/>
              <a:t>			</a:t>
            </a:r>
            <a:r>
              <a:rPr lang="uk-UA" sz="2000" dirty="0" smtClean="0">
                <a:solidFill>
                  <a:srgbClr val="0070C0"/>
                </a:solidFill>
              </a:rPr>
              <a:t>У </a:t>
            </a:r>
            <a:r>
              <a:rPr lang="uk-UA" sz="2000" dirty="0">
                <a:solidFill>
                  <a:srgbClr val="0070C0"/>
                </a:solidFill>
              </a:rPr>
              <a:t>нашій місцевості є декілька 				підприємств,що займаються 				переробкою </a:t>
            </a:r>
            <a:r>
              <a:rPr lang="uk-UA" sz="2000" dirty="0" smtClean="0">
                <a:solidFill>
                  <a:srgbClr val="0070C0"/>
                </a:solidFill>
              </a:rPr>
              <a:t>насіння соняшника</a:t>
            </a:r>
            <a:r>
              <a:rPr lang="uk-UA" sz="2000" dirty="0">
                <a:solidFill>
                  <a:srgbClr val="0070C0"/>
                </a:solidFill>
              </a:rPr>
              <a:t>			</a:t>
            </a:r>
            <a:r>
              <a:rPr lang="uk-UA" sz="2000" dirty="0" smtClean="0">
                <a:solidFill>
                  <a:srgbClr val="0070C0"/>
                </a:solidFill>
              </a:rPr>
              <a:t>	Олійня </a:t>
            </a:r>
            <a:r>
              <a:rPr lang="uk-UA" sz="2000" dirty="0" err="1">
                <a:solidFill>
                  <a:srgbClr val="0070C0"/>
                </a:solidFill>
              </a:rPr>
              <a:t>с.Григорівки</a:t>
            </a:r>
            <a:r>
              <a:rPr lang="uk-UA" sz="2000" dirty="0">
                <a:solidFill>
                  <a:srgbClr val="0070C0"/>
                </a:solidFill>
              </a:rPr>
              <a:t> дає вихід  				27 </a:t>
            </a:r>
            <a:r>
              <a:rPr lang="uk-UA" sz="2000" dirty="0" smtClean="0">
                <a:solidFill>
                  <a:srgbClr val="0070C0"/>
                </a:solidFill>
              </a:rPr>
              <a:t>л із </a:t>
            </a:r>
            <a:r>
              <a:rPr lang="uk-UA" sz="2000" dirty="0">
                <a:solidFill>
                  <a:srgbClr val="0070C0"/>
                </a:solidFill>
              </a:rPr>
              <a:t>100кг.;</a:t>
            </a:r>
          </a:p>
          <a:p>
            <a:r>
              <a:rPr lang="uk-UA" sz="2000" dirty="0">
                <a:solidFill>
                  <a:srgbClr val="0070C0"/>
                </a:solidFill>
              </a:rPr>
              <a:t>				</a:t>
            </a:r>
            <a:r>
              <a:rPr lang="uk-UA" sz="2000" dirty="0" err="1" smtClean="0">
                <a:solidFill>
                  <a:srgbClr val="0070C0"/>
                </a:solidFill>
              </a:rPr>
              <a:t>с.Рівне</a:t>
            </a:r>
            <a:r>
              <a:rPr lang="uk-UA" sz="2000" dirty="0" smtClean="0">
                <a:solidFill>
                  <a:srgbClr val="0070C0"/>
                </a:solidFill>
              </a:rPr>
              <a:t> -  26л із </a:t>
            </a:r>
            <a:r>
              <a:rPr lang="uk-UA" sz="2000" dirty="0">
                <a:solidFill>
                  <a:srgbClr val="0070C0"/>
                </a:solidFill>
              </a:rPr>
              <a:t>100кг</a:t>
            </a:r>
            <a:r>
              <a:rPr lang="uk-UA" sz="2000" dirty="0" smtClean="0">
                <a:solidFill>
                  <a:srgbClr val="0070C0"/>
                </a:solidFill>
              </a:rPr>
              <a:t>.</a:t>
            </a:r>
            <a:endParaRPr lang="uk-UA" sz="2000" dirty="0">
              <a:solidFill>
                <a:srgbClr val="0070C0"/>
              </a:solidFill>
            </a:endParaRPr>
          </a:p>
          <a:p>
            <a:r>
              <a:rPr lang="uk-UA" sz="2000" dirty="0">
                <a:solidFill>
                  <a:srgbClr val="0070C0"/>
                </a:solidFill>
              </a:rPr>
              <a:t>				</a:t>
            </a:r>
            <a:r>
              <a:rPr lang="uk-UA" sz="2000" dirty="0" smtClean="0">
                <a:solidFill>
                  <a:srgbClr val="0070C0"/>
                </a:solidFill>
              </a:rPr>
              <a:t>Вартість олії </a:t>
            </a:r>
            <a:r>
              <a:rPr lang="uk-UA" sz="2000" dirty="0">
                <a:solidFill>
                  <a:srgbClr val="0070C0"/>
                </a:solidFill>
              </a:rPr>
              <a:t>на оптовому 				</a:t>
            </a:r>
            <a:r>
              <a:rPr lang="uk-UA" sz="2000" dirty="0" smtClean="0">
                <a:solidFill>
                  <a:srgbClr val="0070C0"/>
                </a:solidFill>
              </a:rPr>
              <a:t>ринку </a:t>
            </a:r>
            <a:r>
              <a:rPr lang="uk-UA" sz="2000" dirty="0" err="1">
                <a:solidFill>
                  <a:srgbClr val="0070C0"/>
                </a:solidFill>
              </a:rPr>
              <a:t>м.Кропивницький</a:t>
            </a:r>
            <a:r>
              <a:rPr lang="uk-UA" sz="2000" dirty="0">
                <a:solidFill>
                  <a:srgbClr val="0070C0"/>
                </a:solidFill>
              </a:rPr>
              <a:t> </a:t>
            </a:r>
            <a:endParaRPr lang="uk-UA" sz="2000" dirty="0" smtClean="0">
              <a:solidFill>
                <a:srgbClr val="0070C0"/>
              </a:solidFill>
            </a:endParaRPr>
          </a:p>
          <a:p>
            <a:r>
              <a:rPr lang="uk-UA" sz="2000" dirty="0" smtClean="0">
                <a:solidFill>
                  <a:srgbClr val="0070C0"/>
                </a:solidFill>
              </a:rPr>
              <a:t>24грн  </a:t>
            </a:r>
            <a:r>
              <a:rPr lang="uk-UA" sz="2000" dirty="0" err="1" smtClean="0">
                <a:solidFill>
                  <a:srgbClr val="0070C0"/>
                </a:solidFill>
              </a:rPr>
              <a:t>грн</a:t>
            </a:r>
            <a:r>
              <a:rPr lang="uk-UA" sz="2000" dirty="0" smtClean="0">
                <a:solidFill>
                  <a:srgbClr val="0070C0"/>
                </a:solidFill>
              </a:rPr>
              <a:t> за </a:t>
            </a:r>
            <a:r>
              <a:rPr lang="uk-UA" sz="2000" dirty="0">
                <a:solidFill>
                  <a:srgbClr val="0070C0"/>
                </a:solidFill>
              </a:rPr>
              <a:t>			</a:t>
            </a:r>
            <a:r>
              <a:rPr lang="uk-UA" sz="2000" dirty="0" smtClean="0">
                <a:solidFill>
                  <a:srgbClr val="0070C0"/>
                </a:solidFill>
              </a:rPr>
              <a:t>24 </a:t>
            </a:r>
            <a:r>
              <a:rPr lang="uk-UA" sz="2000" dirty="0" err="1" smtClean="0">
                <a:solidFill>
                  <a:srgbClr val="0070C0"/>
                </a:solidFill>
              </a:rPr>
              <a:t>грн</a:t>
            </a:r>
            <a:r>
              <a:rPr lang="uk-UA" sz="2000" dirty="0" smtClean="0">
                <a:solidFill>
                  <a:srgbClr val="0070C0"/>
                </a:solidFill>
              </a:rPr>
              <a:t>  за 0.8л</a:t>
            </a:r>
            <a:r>
              <a:rPr lang="uk-UA" sz="2000" dirty="0">
                <a:solidFill>
                  <a:srgbClr val="0070C0"/>
                </a:solidFill>
              </a:rPr>
              <a:t>. </a:t>
            </a:r>
          </a:p>
          <a:p>
            <a:r>
              <a:rPr lang="uk-UA" sz="2000" dirty="0">
                <a:solidFill>
                  <a:srgbClr val="0070C0"/>
                </a:solidFill>
              </a:rPr>
              <a:t>				Порахуйте де вигідніше купити 				олію? </a:t>
            </a:r>
            <a:r>
              <a:rPr lang="uk-UA" sz="2000" dirty="0" smtClean="0">
                <a:solidFill>
                  <a:srgbClr val="0070C0"/>
                </a:solidFill>
              </a:rPr>
              <a:t>Врахуйте </a:t>
            </a:r>
            <a:r>
              <a:rPr lang="uk-UA" sz="2000" dirty="0">
                <a:solidFill>
                  <a:srgbClr val="0070C0"/>
                </a:solidFill>
              </a:rPr>
              <a:t>транспортні 				витрати.</a:t>
            </a:r>
            <a:endParaRPr lang="ru-RU" sz="2000" dirty="0">
              <a:solidFill>
                <a:srgbClr val="0070C0"/>
              </a:solidFill>
            </a:endParaRPr>
          </a:p>
          <a:p>
            <a:endParaRPr lang="uk-UA" dirty="0"/>
          </a:p>
          <a:p>
            <a:endParaRPr lang="uk-UA" dirty="0" smtClean="0"/>
          </a:p>
          <a:p>
            <a:r>
              <a:rPr lang="uk-UA" sz="2800" dirty="0" smtClean="0"/>
              <a:t>				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76872"/>
            <a:ext cx="3162300" cy="37433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724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141" y="692696"/>
            <a:ext cx="72728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u="sng" dirty="0" smtClean="0">
                <a:solidFill>
                  <a:srgbClr val="FF0000"/>
                </a:solidFill>
              </a:rPr>
              <a:t>Завдання для хіміків </a:t>
            </a:r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sz="3200" dirty="0" smtClean="0">
              <a:solidFill>
                <a:srgbClr val="0070C0"/>
              </a:solidFill>
            </a:endParaRPr>
          </a:p>
          <a:p>
            <a:r>
              <a:rPr lang="uk-UA" sz="3200" dirty="0" smtClean="0">
                <a:solidFill>
                  <a:srgbClr val="0070C0"/>
                </a:solidFill>
              </a:rPr>
              <a:t>Серед </a:t>
            </a:r>
            <a:r>
              <a:rPr lang="uk-UA" sz="3200" dirty="0" smtClean="0">
                <a:solidFill>
                  <a:srgbClr val="0070C0"/>
                </a:solidFill>
              </a:rPr>
              <a:t>запропонованих предметів є такі, за допомогою яких можна продемонструвати найпростіший спосіб </a:t>
            </a:r>
            <a:r>
              <a:rPr lang="uk-UA" sz="3200" dirty="0" smtClean="0">
                <a:solidFill>
                  <a:srgbClr val="0070C0"/>
                </a:solidFill>
              </a:rPr>
              <a:t>добування </a:t>
            </a:r>
            <a:r>
              <a:rPr lang="uk-UA" sz="3200" dirty="0" smtClean="0">
                <a:solidFill>
                  <a:srgbClr val="0070C0"/>
                </a:solidFill>
              </a:rPr>
              <a:t>олії.</a:t>
            </a:r>
          </a:p>
          <a:p>
            <a:r>
              <a:rPr lang="uk-UA" sz="3200" dirty="0" smtClean="0">
                <a:solidFill>
                  <a:srgbClr val="0070C0"/>
                </a:solidFill>
              </a:rPr>
              <a:t>Знайдіть ці предмети та добудьте олію.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76672"/>
            <a:ext cx="2481064" cy="2238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790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836712"/>
            <a:ext cx="8280921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u="sng" dirty="0" smtClean="0">
                <a:solidFill>
                  <a:srgbClr val="FF0000"/>
                </a:solidFill>
              </a:rPr>
              <a:t>Завдання для географів</a:t>
            </a:r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sz="3600" dirty="0" smtClean="0"/>
          </a:p>
          <a:p>
            <a:r>
              <a:rPr lang="uk-UA" sz="3600" dirty="0" smtClean="0">
                <a:solidFill>
                  <a:srgbClr val="0070C0"/>
                </a:solidFill>
              </a:rPr>
              <a:t>Україна експортує олію в десятки країн </a:t>
            </a:r>
            <a:r>
              <a:rPr lang="uk-UA" sz="3600" dirty="0" smtClean="0">
                <a:solidFill>
                  <a:srgbClr val="0070C0"/>
                </a:solidFill>
              </a:rPr>
              <a:t>світу.</a:t>
            </a:r>
            <a:endParaRPr lang="uk-UA" sz="3600" dirty="0" smtClean="0">
              <a:solidFill>
                <a:srgbClr val="0070C0"/>
              </a:solidFill>
            </a:endParaRPr>
          </a:p>
          <a:p>
            <a:r>
              <a:rPr lang="uk-UA" sz="3600" dirty="0" smtClean="0">
                <a:solidFill>
                  <a:srgbClr val="0070C0"/>
                </a:solidFill>
              </a:rPr>
              <a:t>Назвіть </a:t>
            </a:r>
            <a:r>
              <a:rPr lang="uk-UA" sz="3600" dirty="0" smtClean="0">
                <a:solidFill>
                  <a:srgbClr val="0070C0"/>
                </a:solidFill>
              </a:rPr>
              <a:t>країну,яка </a:t>
            </a:r>
            <a:r>
              <a:rPr lang="uk-UA" sz="3600" dirty="0" smtClean="0">
                <a:solidFill>
                  <a:srgbClr val="0070C0"/>
                </a:solidFill>
              </a:rPr>
              <a:t>купляє українську олію( з огляду на продукцію,що лежить на вашому столі).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16632"/>
            <a:ext cx="2448272" cy="27363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6740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20688"/>
            <a:ext cx="75608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u="sng" dirty="0" smtClean="0">
                <a:solidFill>
                  <a:srgbClr val="FF0000"/>
                </a:solidFill>
              </a:rPr>
              <a:t>Завдання для біологів</a:t>
            </a:r>
          </a:p>
          <a:p>
            <a:r>
              <a:rPr lang="uk-UA" dirty="0" smtClean="0">
                <a:solidFill>
                  <a:srgbClr val="0070C0"/>
                </a:solidFill>
              </a:rPr>
              <a:t>Перевірте </a:t>
            </a:r>
            <a:r>
              <a:rPr lang="uk-UA" smtClean="0">
                <a:solidFill>
                  <a:srgbClr val="0070C0"/>
                </a:solidFill>
              </a:rPr>
              <a:t>правильність  чи Знайдіть </a:t>
            </a:r>
            <a:r>
              <a:rPr lang="uk-UA" dirty="0" smtClean="0">
                <a:solidFill>
                  <a:srgbClr val="0070C0"/>
                </a:solidFill>
              </a:rPr>
              <a:t>помилки </a:t>
            </a:r>
            <a:r>
              <a:rPr lang="uk-UA" smtClean="0">
                <a:solidFill>
                  <a:srgbClr val="0070C0"/>
                </a:solidFill>
              </a:rPr>
              <a:t>на малюнку</a:t>
            </a:r>
            <a:endParaRPr lang="uk-UA" sz="1600" dirty="0">
              <a:solidFill>
                <a:srgbClr val="0070C0"/>
              </a:solidFill>
            </a:endParaRPr>
          </a:p>
          <a:p>
            <a:r>
              <a:rPr lang="uk-UA" sz="1600" dirty="0" smtClean="0">
                <a:solidFill>
                  <a:srgbClr val="0070C0"/>
                </a:solidFill>
              </a:rPr>
              <a:t>Плід </a:t>
            </a:r>
            <a:r>
              <a:rPr lang="uk-UA" sz="1600" dirty="0" err="1" smtClean="0">
                <a:solidFill>
                  <a:srgbClr val="0070C0"/>
                </a:solidFill>
              </a:rPr>
              <a:t>-зернівка</a:t>
            </a:r>
            <a:r>
              <a:rPr lang="uk-UA" sz="1600" dirty="0" smtClean="0">
                <a:solidFill>
                  <a:srgbClr val="0070C0"/>
                </a:solidFill>
              </a:rPr>
              <a:t>            			______Клас: Однодольні</a:t>
            </a:r>
          </a:p>
          <a:p>
            <a:r>
              <a:rPr lang="uk-UA" sz="1600" dirty="0">
                <a:solidFill>
                  <a:srgbClr val="0070C0"/>
                </a:solidFill>
              </a:rPr>
              <a:t>	</a:t>
            </a:r>
            <a:r>
              <a:rPr lang="uk-UA" sz="1600" dirty="0" smtClean="0">
                <a:solidFill>
                  <a:srgbClr val="0070C0"/>
                </a:solidFill>
              </a:rPr>
              <a:t>			</a:t>
            </a:r>
            <a:r>
              <a:rPr lang="uk-UA" sz="1600" dirty="0" err="1" smtClean="0">
                <a:solidFill>
                  <a:srgbClr val="0070C0"/>
                </a:solidFill>
              </a:rPr>
              <a:t>______Роди</a:t>
            </a:r>
            <a:r>
              <a:rPr lang="uk-UA" sz="1600" dirty="0" smtClean="0">
                <a:solidFill>
                  <a:srgbClr val="0070C0"/>
                </a:solidFill>
              </a:rPr>
              <a:t>на:Складноцвіті</a:t>
            </a:r>
          </a:p>
          <a:p>
            <a:endParaRPr lang="uk-UA" sz="1600" dirty="0" smtClean="0">
              <a:solidFill>
                <a:srgbClr val="0070C0"/>
              </a:solidFill>
            </a:endParaRPr>
          </a:p>
          <a:p>
            <a:r>
              <a:rPr lang="uk-UA" sz="1600" dirty="0" err="1">
                <a:solidFill>
                  <a:srgbClr val="0070C0"/>
                </a:solidFill>
              </a:rPr>
              <a:t>___________Трубчас</a:t>
            </a:r>
            <a:r>
              <a:rPr lang="uk-UA" sz="1600" dirty="0">
                <a:solidFill>
                  <a:srgbClr val="0070C0"/>
                </a:solidFill>
              </a:rPr>
              <a:t>та квітка</a:t>
            </a:r>
          </a:p>
          <a:p>
            <a:r>
              <a:rPr lang="uk-UA" sz="1600" dirty="0" smtClean="0">
                <a:solidFill>
                  <a:srgbClr val="0070C0"/>
                </a:solidFill>
              </a:rPr>
              <a:t>				</a:t>
            </a:r>
            <a:r>
              <a:rPr lang="uk-UA" sz="1600" dirty="0" err="1" smtClean="0">
                <a:solidFill>
                  <a:srgbClr val="0070C0"/>
                </a:solidFill>
              </a:rPr>
              <a:t>______Трубчас</a:t>
            </a:r>
            <a:r>
              <a:rPr lang="uk-UA" sz="1600" dirty="0" smtClean="0">
                <a:solidFill>
                  <a:srgbClr val="0070C0"/>
                </a:solidFill>
              </a:rPr>
              <a:t>та квітка</a:t>
            </a:r>
            <a:endParaRPr lang="uk-UA" sz="1600" dirty="0">
              <a:solidFill>
                <a:srgbClr val="0070C0"/>
              </a:solidFill>
            </a:endParaRPr>
          </a:p>
          <a:p>
            <a:endParaRPr lang="uk-UA" sz="1600" dirty="0">
              <a:solidFill>
                <a:srgbClr val="0070C0"/>
              </a:solidFill>
            </a:endParaRPr>
          </a:p>
          <a:p>
            <a:r>
              <a:rPr lang="uk-UA" sz="1600" dirty="0" smtClean="0">
                <a:solidFill>
                  <a:srgbClr val="0070C0"/>
                </a:solidFill>
              </a:rPr>
              <a:t>				</a:t>
            </a:r>
            <a:r>
              <a:rPr lang="uk-UA" sz="1600" dirty="0" err="1" smtClean="0">
                <a:solidFill>
                  <a:srgbClr val="0070C0"/>
                </a:solidFill>
              </a:rPr>
              <a:t>______Лист</a:t>
            </a:r>
            <a:r>
              <a:rPr lang="uk-UA" sz="1600" dirty="0" smtClean="0">
                <a:solidFill>
                  <a:srgbClr val="0070C0"/>
                </a:solidFill>
              </a:rPr>
              <a:t>ки складні</a:t>
            </a:r>
          </a:p>
          <a:p>
            <a:r>
              <a:rPr lang="uk-UA" sz="1600" dirty="0">
                <a:solidFill>
                  <a:srgbClr val="0070C0"/>
                </a:solidFill>
              </a:rPr>
              <a:t>	</a:t>
            </a:r>
            <a:r>
              <a:rPr lang="uk-UA" sz="1600" dirty="0" smtClean="0">
                <a:solidFill>
                  <a:srgbClr val="0070C0"/>
                </a:solidFill>
              </a:rPr>
              <a:t>			</a:t>
            </a:r>
            <a:r>
              <a:rPr lang="uk-UA" sz="1600" dirty="0" err="1" smtClean="0">
                <a:solidFill>
                  <a:srgbClr val="0070C0"/>
                </a:solidFill>
              </a:rPr>
              <a:t>______Жилкуван</a:t>
            </a:r>
            <a:r>
              <a:rPr lang="uk-UA" sz="1600" dirty="0" smtClean="0">
                <a:solidFill>
                  <a:srgbClr val="0070C0"/>
                </a:solidFill>
              </a:rPr>
              <a:t>ня дугове</a:t>
            </a:r>
          </a:p>
          <a:p>
            <a:endParaRPr lang="uk-UA" sz="1600" dirty="0">
              <a:solidFill>
                <a:srgbClr val="0070C0"/>
              </a:solidFill>
            </a:endParaRPr>
          </a:p>
          <a:p>
            <a:r>
              <a:rPr lang="uk-UA" sz="1600" dirty="0" smtClean="0">
                <a:solidFill>
                  <a:srgbClr val="0070C0"/>
                </a:solidFill>
              </a:rPr>
              <a:t>				</a:t>
            </a:r>
            <a:r>
              <a:rPr lang="uk-UA" sz="1600" dirty="0" err="1" smtClean="0">
                <a:solidFill>
                  <a:srgbClr val="0070C0"/>
                </a:solidFill>
              </a:rPr>
              <a:t>______Стеб</a:t>
            </a:r>
            <a:r>
              <a:rPr lang="uk-UA" sz="1600" dirty="0" smtClean="0">
                <a:solidFill>
                  <a:srgbClr val="0070C0"/>
                </a:solidFill>
              </a:rPr>
              <a:t>ло витке</a:t>
            </a:r>
          </a:p>
          <a:p>
            <a:r>
              <a:rPr lang="uk-UA" sz="1600" dirty="0" smtClean="0">
                <a:solidFill>
                  <a:srgbClr val="0070C0"/>
                </a:solidFill>
              </a:rPr>
              <a:t>			</a:t>
            </a:r>
            <a:endParaRPr lang="uk-UA" sz="1600" dirty="0">
              <a:solidFill>
                <a:srgbClr val="0070C0"/>
              </a:solidFill>
            </a:endParaRPr>
          </a:p>
          <a:p>
            <a:endParaRPr lang="uk-UA" sz="1600" dirty="0" smtClean="0">
              <a:solidFill>
                <a:srgbClr val="0070C0"/>
              </a:solidFill>
            </a:endParaRPr>
          </a:p>
          <a:p>
            <a:r>
              <a:rPr lang="uk-UA" sz="1600" dirty="0" smtClean="0">
                <a:solidFill>
                  <a:srgbClr val="0070C0"/>
                </a:solidFill>
              </a:rPr>
              <a:t>				</a:t>
            </a:r>
            <a:r>
              <a:rPr lang="uk-UA" sz="1600" dirty="0" err="1" smtClean="0">
                <a:solidFill>
                  <a:srgbClr val="0070C0"/>
                </a:solidFill>
              </a:rPr>
              <a:t>______Суцвіття</a:t>
            </a:r>
            <a:r>
              <a:rPr lang="uk-UA" sz="1600" dirty="0" smtClean="0">
                <a:solidFill>
                  <a:srgbClr val="0070C0"/>
                </a:solidFill>
              </a:rPr>
              <a:t> кошик</a:t>
            </a:r>
            <a:endParaRPr lang="uk-UA" sz="1600" dirty="0">
              <a:solidFill>
                <a:srgbClr val="0070C0"/>
              </a:solidFill>
            </a:endParaRPr>
          </a:p>
          <a:p>
            <a:endParaRPr lang="uk-UA" sz="1600" dirty="0" smtClean="0">
              <a:solidFill>
                <a:srgbClr val="0070C0"/>
              </a:solidFill>
            </a:endParaRPr>
          </a:p>
          <a:p>
            <a:endParaRPr lang="uk-UA" sz="1600" dirty="0">
              <a:solidFill>
                <a:srgbClr val="0070C0"/>
              </a:solidFill>
            </a:endParaRPr>
          </a:p>
          <a:p>
            <a:r>
              <a:rPr lang="uk-UA" sz="1600" dirty="0">
                <a:solidFill>
                  <a:srgbClr val="0070C0"/>
                </a:solidFill>
              </a:rPr>
              <a:t>	</a:t>
            </a:r>
            <a:r>
              <a:rPr lang="uk-UA" sz="1600" dirty="0" smtClean="0">
                <a:solidFill>
                  <a:srgbClr val="0070C0"/>
                </a:solidFill>
              </a:rPr>
              <a:t>			</a:t>
            </a:r>
            <a:r>
              <a:rPr lang="uk-UA" sz="1600" dirty="0" err="1" smtClean="0">
                <a:solidFill>
                  <a:srgbClr val="0070C0"/>
                </a:solidFill>
              </a:rPr>
              <a:t>______Корінь</a:t>
            </a:r>
            <a:r>
              <a:rPr lang="uk-UA" sz="1600" dirty="0" smtClean="0">
                <a:solidFill>
                  <a:srgbClr val="0070C0"/>
                </a:solidFill>
              </a:rPr>
              <a:t> мичкуватий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60848"/>
            <a:ext cx="3577580" cy="36766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006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120</Words>
  <Application>Microsoft Office PowerPoint</Application>
  <PresentationFormat>Экран (4:3)</PresentationFormat>
  <Paragraphs>54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</cp:lastModifiedBy>
  <cp:revision>10</cp:revision>
  <dcterms:created xsi:type="dcterms:W3CDTF">2018-11-27T08:16:47Z</dcterms:created>
  <dcterms:modified xsi:type="dcterms:W3CDTF">2018-11-27T13:03:33Z</dcterms:modified>
</cp:coreProperties>
</file>