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4" r:id="rId6"/>
    <p:sldId id="261" r:id="rId7"/>
    <p:sldId id="262" r:id="rId8"/>
    <p:sldId id="265" r:id="rId9"/>
    <p:sldId id="266" r:id="rId10"/>
    <p:sldId id="267" r:id="rId11"/>
    <p:sldId id="258" r:id="rId12"/>
    <p:sldId id="268" r:id="rId13"/>
    <p:sldId id="269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D9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1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F400-82AE-49AE-AFCC-1233AF2AA64D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310D-F9F2-4FE8-A2F7-064469DE1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542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F400-82AE-49AE-AFCC-1233AF2AA64D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310D-F9F2-4FE8-A2F7-064469DE1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865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F400-82AE-49AE-AFCC-1233AF2AA64D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310D-F9F2-4FE8-A2F7-064469DE1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420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F400-82AE-49AE-AFCC-1233AF2AA64D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310D-F9F2-4FE8-A2F7-064469DE1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351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F400-82AE-49AE-AFCC-1233AF2AA64D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310D-F9F2-4FE8-A2F7-064469DE1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64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F400-82AE-49AE-AFCC-1233AF2AA64D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310D-F9F2-4FE8-A2F7-064469DE1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033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F400-82AE-49AE-AFCC-1233AF2AA64D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310D-F9F2-4FE8-A2F7-064469DE1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131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F400-82AE-49AE-AFCC-1233AF2AA64D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310D-F9F2-4FE8-A2F7-064469DE1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469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F400-82AE-49AE-AFCC-1233AF2AA64D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310D-F9F2-4FE8-A2F7-064469DE1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652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F400-82AE-49AE-AFCC-1233AF2AA64D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310D-F9F2-4FE8-A2F7-064469DE1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031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1F400-82AE-49AE-AFCC-1233AF2AA64D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6310D-F9F2-4FE8-A2F7-064469DE1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774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4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1F400-82AE-49AE-AFCC-1233AF2AA64D}" type="datetimeFigureOut">
              <a:rPr lang="ru-RU" smtClean="0"/>
              <a:t>09.05.2016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6310D-F9F2-4FE8-A2F7-064469DE1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233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stroy-kamen.ru/wp-content/uploads/2015/08/139_3.jpg" TargetMode="External"/><Relationship Id="rId13" Type="http://schemas.openxmlformats.org/officeDocument/2006/relationships/hyperlink" Target="http://st.mk-78.ru/6/1093/755/izvestgash11.jpg" TargetMode="External"/><Relationship Id="rId3" Type="http://schemas.openxmlformats.org/officeDocument/2006/relationships/hyperlink" Target="http://two-sonnik.ru/wp-content/uploads/2015/03/3413.jpg" TargetMode="External"/><Relationship Id="rId7" Type="http://schemas.openxmlformats.org/officeDocument/2006/relationships/hyperlink" Target="http://photo-day.ru/wp-content/uploads/2012/03/2830.jpg" TargetMode="External"/><Relationship Id="rId12" Type="http://schemas.openxmlformats.org/officeDocument/2006/relationships/hyperlink" Target="http://myphone.info/photo/s/88120693_4.jpg" TargetMode="External"/><Relationship Id="rId2" Type="http://schemas.openxmlformats.org/officeDocument/2006/relationships/hyperlink" Target="http://venezia-project.com/sites/default/files/otdelka-granitom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inesell.ru/images/articles/pripodnie-kamni/granit-kamenj.jpg" TargetMode="External"/><Relationship Id="rId11" Type="http://schemas.openxmlformats.org/officeDocument/2006/relationships/hyperlink" Target="http://shop339.ru/uploads/u_af3287879abdae1852dd73b8e03e2b1a_800%5b1%5d.jpg" TargetMode="External"/><Relationship Id="rId5" Type="http://schemas.openxmlformats.org/officeDocument/2006/relationships/hyperlink" Target="http://kak7.com/wp-content/uploads/2015/06/kak-granit.jpg" TargetMode="External"/><Relationship Id="rId10" Type="http://schemas.openxmlformats.org/officeDocument/2006/relationships/hyperlink" Target="http://ruswicca.su/images/1368894033.jpg" TargetMode="External"/><Relationship Id="rId4" Type="http://schemas.openxmlformats.org/officeDocument/2006/relationships/hyperlink" Target="http://iritual.ru/wp-content/uploads/sopka-buntina-6.jpg" TargetMode="External"/><Relationship Id="rId9" Type="http://schemas.openxmlformats.org/officeDocument/2006/relationships/hyperlink" Target="http://skyfasad.ru/userfiles/images/Materiali-dlya-otdelki/Granit/chtobygranitnyyfasadvyglyadelbezuprechnoneobkhodimostrogosoblyudattekhnologiyumontazhaplit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5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060776"/>
            <a:ext cx="8280920" cy="124854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Шиш Елена Ивановна, учитель начальных классов общеобразовательной школы № 50 г. Мариуполя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908720"/>
            <a:ext cx="3525473" cy="715089"/>
          </a:xfrm>
          <a:prstGeom prst="roundRect">
            <a:avLst/>
          </a:prstGeom>
          <a:noFill/>
          <a:effectLst>
            <a:softEdge rad="63500"/>
          </a:effectLst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>
                  <a:noFill/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Учебный проект</a:t>
            </a:r>
            <a:endParaRPr lang="ru-RU" sz="3600" b="1" dirty="0">
              <a:ln w="11430">
                <a:noFill/>
              </a:ln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916832"/>
            <a:ext cx="8004307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Исследование свойств твёрдых тел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 примере гранита и мела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195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2904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Определи прочность</a:t>
            </a:r>
          </a:p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 гранита и мела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9218" name="Picture 2" descr="http://cdn.stpulscen.ru/system/images/product/013/859/437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3168352" cy="2793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iritual.ru/wp-content/uploads/sopka-buntina-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1975377"/>
            <a:ext cx="3528393" cy="282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5085184"/>
            <a:ext cx="403244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Мел хрупкий,</a:t>
            </a:r>
          </a:p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пачкает руки.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5085184"/>
            <a:ext cx="403244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Гранит твёрдый, </a:t>
            </a:r>
            <a:r>
              <a:rPr lang="ru-RU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прочний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997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328766"/>
              </p:ext>
            </p:extLst>
          </p:nvPr>
        </p:nvGraphicFramePr>
        <p:xfrm>
          <a:off x="467544" y="908720"/>
          <a:ext cx="8424936" cy="5718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0077"/>
                <a:gridCol w="2881002"/>
                <a:gridCol w="3003857"/>
              </a:tblGrid>
              <a:tr h="63412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Название</a:t>
                      </a:r>
                      <a:r>
                        <a:rPr lang="uk-UA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uk-UA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1" marR="91441" marT="45719" marB="45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Гранит</a:t>
                      </a:r>
                      <a:r>
                        <a:rPr lang="uk-UA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uk-UA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1" marR="91441" marT="45719" marB="45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Мел</a:t>
                      </a:r>
                      <a:r>
                        <a:rPr lang="uk-UA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uk-UA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1" marR="91441" marT="45719" marB="45719" anchor="ctr"/>
                </a:tc>
              </a:tr>
              <a:tr h="1249455">
                <a:tc>
                  <a:txBody>
                    <a:bodyPr/>
                    <a:lstStyle/>
                    <a:p>
                      <a:pPr algn="l"/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Происхождение</a:t>
                      </a:r>
                      <a:endParaRPr lang="uk-UA" sz="2400" b="1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1" marR="91441" marT="45719" marB="45719" anchor="ctr"/>
                </a:tc>
                <a:tc>
                  <a:txBody>
                    <a:bodyPr/>
                    <a:lstStyle/>
                    <a:p>
                      <a:r>
                        <a:rPr lang="uk-UA" sz="2400" dirty="0" err="1" smtClean="0"/>
                        <a:t>Из</a:t>
                      </a:r>
                      <a:r>
                        <a:rPr lang="uk-UA" sz="2400" dirty="0" smtClean="0"/>
                        <a:t> </a:t>
                      </a:r>
                      <a:r>
                        <a:rPr lang="uk-UA" sz="2400" dirty="0" err="1" smtClean="0"/>
                        <a:t>магмы</a:t>
                      </a:r>
                      <a:r>
                        <a:rPr lang="uk-UA" sz="2400" dirty="0" smtClean="0"/>
                        <a:t> </a:t>
                      </a:r>
                      <a:r>
                        <a:rPr lang="uk-UA" sz="2400" dirty="0" err="1" smtClean="0"/>
                        <a:t>древних</a:t>
                      </a:r>
                      <a:r>
                        <a:rPr lang="uk-UA" sz="2400" dirty="0" smtClean="0"/>
                        <a:t> </a:t>
                      </a:r>
                      <a:r>
                        <a:rPr lang="uk-UA" sz="2400" dirty="0" err="1" smtClean="0"/>
                        <a:t>вулканов</a:t>
                      </a:r>
                      <a:endParaRPr lang="uk-UA" sz="2400" dirty="0"/>
                    </a:p>
                  </a:txBody>
                  <a:tcPr marL="91441" marR="91441" marT="45719" marB="45719" anchor="ctr"/>
                </a:tc>
                <a:tc>
                  <a:txBody>
                    <a:bodyPr/>
                    <a:lstStyle/>
                    <a:p>
                      <a:r>
                        <a:rPr lang="uk-UA" sz="2400" dirty="0" err="1" smtClean="0"/>
                        <a:t>Из</a:t>
                      </a:r>
                      <a:r>
                        <a:rPr lang="uk-UA" sz="2400" dirty="0" smtClean="0"/>
                        <a:t> </a:t>
                      </a:r>
                      <a:r>
                        <a:rPr lang="uk-UA" sz="2400" dirty="0" err="1" smtClean="0"/>
                        <a:t>остатков</a:t>
                      </a:r>
                      <a:r>
                        <a:rPr lang="uk-UA" sz="2400" dirty="0" smtClean="0"/>
                        <a:t> </a:t>
                      </a:r>
                      <a:r>
                        <a:rPr lang="uk-UA" sz="2400" baseline="0" dirty="0" err="1" smtClean="0"/>
                        <a:t>морских</a:t>
                      </a:r>
                      <a:r>
                        <a:rPr lang="uk-UA" sz="2400" baseline="0" dirty="0" smtClean="0"/>
                        <a:t> </a:t>
                      </a:r>
                      <a:r>
                        <a:rPr lang="uk-UA" sz="2400" baseline="0" dirty="0" err="1" smtClean="0"/>
                        <a:t>животных</a:t>
                      </a:r>
                      <a:r>
                        <a:rPr lang="uk-UA" sz="2400" baseline="0" dirty="0" smtClean="0"/>
                        <a:t> и </a:t>
                      </a:r>
                      <a:r>
                        <a:rPr lang="uk-UA" sz="2400" baseline="0" dirty="0" err="1" smtClean="0"/>
                        <a:t>скелетов</a:t>
                      </a:r>
                      <a:r>
                        <a:rPr lang="uk-UA" sz="2400" baseline="0" dirty="0" smtClean="0"/>
                        <a:t> </a:t>
                      </a:r>
                      <a:r>
                        <a:rPr lang="uk-UA" sz="2400" baseline="0" dirty="0" err="1" smtClean="0"/>
                        <a:t>рыб</a:t>
                      </a:r>
                      <a:endParaRPr lang="uk-UA" sz="2400" dirty="0"/>
                    </a:p>
                  </a:txBody>
                  <a:tcPr marL="91441" marR="91441" marT="45719" marB="45719" anchor="ctr"/>
                </a:tc>
              </a:tr>
              <a:tr h="1102402">
                <a:tc>
                  <a:txBody>
                    <a:bodyPr/>
                    <a:lstStyle/>
                    <a:p>
                      <a:pPr algn="l"/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Состояние</a:t>
                      </a:r>
                      <a:endParaRPr lang="uk-UA" sz="2400" b="1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1" marR="91441" marT="45719" marB="45719" anchor="ctr"/>
                </a:tc>
                <a:tc>
                  <a:txBody>
                    <a:bodyPr/>
                    <a:lstStyle/>
                    <a:p>
                      <a:r>
                        <a:rPr lang="uk-UA" sz="2400" dirty="0" err="1" smtClean="0"/>
                        <a:t>Твердый</a:t>
                      </a:r>
                      <a:r>
                        <a:rPr lang="uk-UA" sz="2400" dirty="0" smtClean="0"/>
                        <a:t>,</a:t>
                      </a:r>
                      <a:r>
                        <a:rPr lang="uk-UA" sz="2400" baseline="0" dirty="0" smtClean="0"/>
                        <a:t> </a:t>
                      </a:r>
                      <a:r>
                        <a:rPr lang="uk-UA" sz="2400" baseline="0" dirty="0" err="1" smtClean="0"/>
                        <a:t>тяжёлый</a:t>
                      </a:r>
                      <a:r>
                        <a:rPr lang="uk-UA" sz="2400" baseline="0" dirty="0" smtClean="0"/>
                        <a:t>, </a:t>
                      </a:r>
                      <a:r>
                        <a:rPr lang="uk-UA" sz="2400" baseline="0" dirty="0" err="1" smtClean="0"/>
                        <a:t>крепкий</a:t>
                      </a:r>
                      <a:r>
                        <a:rPr lang="uk-UA" sz="2400" baseline="0" dirty="0" smtClean="0"/>
                        <a:t> </a:t>
                      </a:r>
                      <a:r>
                        <a:rPr lang="uk-UA" sz="2400" baseline="0" dirty="0" err="1" smtClean="0"/>
                        <a:t>камень</a:t>
                      </a:r>
                      <a:r>
                        <a:rPr lang="uk-UA" sz="2400" baseline="0" dirty="0" smtClean="0"/>
                        <a:t>. </a:t>
                      </a:r>
                      <a:r>
                        <a:rPr lang="uk-UA" sz="2400" baseline="0" dirty="0" err="1" smtClean="0"/>
                        <a:t>Тяжелее</a:t>
                      </a:r>
                      <a:r>
                        <a:rPr lang="uk-UA" sz="2400" baseline="0" dirty="0" smtClean="0"/>
                        <a:t> </a:t>
                      </a:r>
                      <a:r>
                        <a:rPr lang="uk-UA" sz="2400" baseline="0" dirty="0" err="1" smtClean="0"/>
                        <a:t>воды</a:t>
                      </a:r>
                      <a:r>
                        <a:rPr lang="uk-UA" sz="2400" baseline="0" dirty="0" smtClean="0"/>
                        <a:t>.</a:t>
                      </a:r>
                      <a:endParaRPr lang="uk-UA" sz="2400" dirty="0"/>
                    </a:p>
                  </a:txBody>
                  <a:tcPr marL="91441" marR="91441" marT="45719" marB="45719" anchor="ctr"/>
                </a:tc>
                <a:tc>
                  <a:txBody>
                    <a:bodyPr/>
                    <a:lstStyle/>
                    <a:p>
                      <a:r>
                        <a:rPr lang="uk-UA" sz="2400" dirty="0" err="1" smtClean="0"/>
                        <a:t>Твердый</a:t>
                      </a:r>
                      <a:r>
                        <a:rPr lang="uk-UA" sz="2400" dirty="0" smtClean="0"/>
                        <a:t>, </a:t>
                      </a:r>
                      <a:r>
                        <a:rPr lang="uk-UA" sz="2400" dirty="0" err="1" smtClean="0"/>
                        <a:t>хрупкий</a:t>
                      </a:r>
                      <a:r>
                        <a:rPr lang="uk-UA" sz="2400" dirty="0" smtClean="0"/>
                        <a:t>.</a:t>
                      </a:r>
                      <a:r>
                        <a:rPr lang="uk-UA" sz="2400" baseline="0" dirty="0" smtClean="0"/>
                        <a:t> </a:t>
                      </a:r>
                    </a:p>
                    <a:p>
                      <a:r>
                        <a:rPr lang="uk-UA" sz="2400" baseline="0" dirty="0" err="1" smtClean="0"/>
                        <a:t>Тяжелее</a:t>
                      </a:r>
                      <a:r>
                        <a:rPr lang="uk-UA" sz="2400" baseline="0" dirty="0" smtClean="0"/>
                        <a:t> </a:t>
                      </a:r>
                      <a:r>
                        <a:rPr lang="uk-UA" sz="2400" baseline="0" dirty="0" err="1" smtClean="0"/>
                        <a:t>воды</a:t>
                      </a:r>
                      <a:r>
                        <a:rPr lang="uk-UA" sz="2400" baseline="0" dirty="0" smtClean="0"/>
                        <a:t>.</a:t>
                      </a:r>
                      <a:endParaRPr lang="uk-UA" sz="2400" dirty="0"/>
                    </a:p>
                  </a:txBody>
                  <a:tcPr marL="91441" marR="91441" marT="45719" marB="45719" anchor="ctr"/>
                </a:tc>
              </a:tr>
              <a:tr h="1441603">
                <a:tc>
                  <a:txBody>
                    <a:bodyPr/>
                    <a:lstStyle/>
                    <a:p>
                      <a:pPr algn="l"/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Цвет</a:t>
                      </a:r>
                      <a:endParaRPr lang="uk-UA" sz="2400" b="1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1" marR="91441" marT="45719" marB="45719" anchor="ctr"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пестрый: красный, серый, зеленый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Зависит от цвета полевого шпата</a:t>
                      </a:r>
                      <a:endParaRPr lang="uk-UA" sz="2400" dirty="0"/>
                    </a:p>
                  </a:txBody>
                  <a:tcPr marL="91441" marR="91441" marT="45719" marB="45719" anchor="ctr"/>
                </a:tc>
                <a:tc>
                  <a:txBody>
                    <a:bodyPr/>
                    <a:lstStyle/>
                    <a:p>
                      <a:r>
                        <a:rPr lang="uk-UA" sz="2400" dirty="0" err="1" smtClean="0"/>
                        <a:t>Белый</a:t>
                      </a:r>
                      <a:r>
                        <a:rPr lang="uk-UA" sz="2400" dirty="0" smtClean="0"/>
                        <a:t> </a:t>
                      </a:r>
                      <a:endParaRPr lang="uk-UA" sz="2400" dirty="0"/>
                    </a:p>
                  </a:txBody>
                  <a:tcPr marL="91441" marR="91441" marT="45719" marB="45719" anchor="ctr"/>
                </a:tc>
              </a:tr>
              <a:tr h="456301">
                <a:tc>
                  <a:txBody>
                    <a:bodyPr/>
                    <a:lstStyle/>
                    <a:p>
                      <a:pPr algn="l"/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Горючесть</a:t>
                      </a:r>
                      <a:r>
                        <a:rPr lang="uk-UA" sz="24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uk-UA" sz="2400" b="1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1" marR="91441" marT="45719" marB="45719" anchor="ctr"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Не </a:t>
                      </a:r>
                      <a:r>
                        <a:rPr lang="uk-UA" sz="2400" dirty="0" err="1" smtClean="0"/>
                        <a:t>горит</a:t>
                      </a:r>
                      <a:endParaRPr lang="uk-UA" sz="2400" dirty="0"/>
                    </a:p>
                  </a:txBody>
                  <a:tcPr marL="91441" marR="91441" marT="45719" marB="45719" anchor="ctr"/>
                </a:tc>
                <a:tc>
                  <a:txBody>
                    <a:bodyPr/>
                    <a:lstStyle/>
                    <a:p>
                      <a:r>
                        <a:rPr lang="uk-UA" sz="2400" dirty="0" smtClean="0"/>
                        <a:t>Не </a:t>
                      </a:r>
                      <a:r>
                        <a:rPr lang="uk-UA" sz="2400" dirty="0" err="1" smtClean="0"/>
                        <a:t>горит</a:t>
                      </a:r>
                      <a:endParaRPr lang="uk-UA" sz="2400" dirty="0"/>
                    </a:p>
                  </a:txBody>
                  <a:tcPr marL="91441" marR="91441" marT="45719" marB="45719" anchor="ctr"/>
                </a:tc>
              </a:tr>
              <a:tr h="634120">
                <a:tc>
                  <a:txBody>
                    <a:bodyPr/>
                    <a:lstStyle/>
                    <a:p>
                      <a:pPr algn="l"/>
                      <a:r>
                        <a:rPr lang="uk-UA" sz="2400" b="1" dirty="0" err="1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Использование</a:t>
                      </a:r>
                      <a:endParaRPr lang="uk-UA" sz="2400" b="1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41" marR="91441" marT="45719" marB="45719" anchor="ctr"/>
                </a:tc>
                <a:tc>
                  <a:txBody>
                    <a:bodyPr/>
                    <a:lstStyle/>
                    <a:p>
                      <a:r>
                        <a:rPr lang="uk-UA" sz="2400" dirty="0" err="1" smtClean="0"/>
                        <a:t>Строительство</a:t>
                      </a:r>
                      <a:endParaRPr lang="uk-UA" sz="2400" dirty="0"/>
                    </a:p>
                  </a:txBody>
                  <a:tcPr marL="91441" marR="91441" marT="45719" marB="45719" anchor="ctr"/>
                </a:tc>
                <a:tc>
                  <a:txBody>
                    <a:bodyPr/>
                    <a:lstStyle/>
                    <a:p>
                      <a:r>
                        <a:rPr lang="uk-UA" sz="2400" dirty="0" err="1" smtClean="0"/>
                        <a:t>Строительство</a:t>
                      </a:r>
                      <a:endParaRPr lang="uk-UA" sz="2400" dirty="0"/>
                    </a:p>
                  </a:txBody>
                  <a:tcPr marL="91441" marR="91441" marT="45719" marB="45719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83353" y="188640"/>
            <a:ext cx="51369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Свойства гранита и мела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8351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finesell.ru/images/articles/pripodnie-kamni/granit-kamen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42" y="1045046"/>
            <a:ext cx="7633790" cy="5364858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photo-day.ru/wp-content/uploads/2012/03/28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45046"/>
            <a:ext cx="8052318" cy="5364858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http://stroy-kamen.ru/wp-content/uploads/2015/08/139_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50" name="Picture 10" descr="http://stroy-kamen.ru/wp-content/uploads/2015/08/139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96938"/>
            <a:ext cx="8052318" cy="5439789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http://skyfasad.ru/userfiles/images/Materiali-dlya-otdelki/Granit/chtobygranitnyyfasadvyglyadelbezuprechnoneobkhodimostrogosoblyudattekhnologiyumontazhapli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44" y="973038"/>
            <a:ext cx="8033241" cy="5480298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99592" y="139279"/>
            <a:ext cx="72904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Использование гранита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2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osvil.ru/images/mel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06742"/>
            <a:ext cx="6840760" cy="5130570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ko44.ru/media/k2/items/cache/3fc2270e36abb53621f286382276e85e_X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8" t="4628"/>
          <a:stretch/>
        </p:blipFill>
        <p:spPr bwMode="auto">
          <a:xfrm>
            <a:off x="1115616" y="1052736"/>
            <a:ext cx="6984776" cy="5302603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ages.zakupka.com/i/firms/27/24/24986/mel-artemovskiy-naturalnyy-kuskovoy-pishchevoy_21d9db42ddcba8e_800x60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89"/>
          <a:stretch/>
        </p:blipFill>
        <p:spPr bwMode="auto">
          <a:xfrm>
            <a:off x="798004" y="1052736"/>
            <a:ext cx="7446404" cy="5302603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ua.all.biz/img/ua/catalog/1010586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13" y="1052736"/>
            <a:ext cx="7446403" cy="532859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tevin.su/images/phocagallery/pobelka/pobelka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15056"/>
            <a:ext cx="7488832" cy="543993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54154" y="188640"/>
            <a:ext cx="4406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Использование мела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3067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24744"/>
            <a:ext cx="784887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Гранит: </a:t>
            </a:r>
          </a:p>
          <a:p>
            <a:r>
              <a:rPr lang="en-US" dirty="0" smtClean="0">
                <a:hlinkClick r:id="rId2"/>
              </a:rPr>
              <a:t>http://venezia-project.com/sites/default/files/otdelka-granitom.jpg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3"/>
              </a:rPr>
              <a:t>http://two-sonnik.ru/wp-content/uploads/2015/03/3413.jpg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4"/>
              </a:rPr>
              <a:t>http://iritual.ru/wp-content/uploads/sopka-buntina-6.jpg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5"/>
              </a:rPr>
              <a:t>http://kak7.com/wp-content/uploads/2015/06/kak-granit.jpg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6"/>
              </a:rPr>
              <a:t>http://finesell.ru/images/articles/pripodnie-kamni/granit-kamenj.jpg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http://photo-day.ru/wp-content/uploads/2012/03/2830.jpg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8"/>
              </a:rPr>
              <a:t>http://stroy-kamen.ru/wp-content/uploads/2015/08/139_3.jpg</a:t>
            </a:r>
            <a:r>
              <a:rPr lang="ru-RU" dirty="0" smtClean="0"/>
              <a:t>  </a:t>
            </a:r>
          </a:p>
          <a:p>
            <a:r>
              <a:rPr lang="en-US" dirty="0" smtClean="0">
                <a:hlinkClick r:id="rId9"/>
              </a:rPr>
              <a:t>http://skyfasad.ru/userfiles/images/Materiali-dlya-otdelki/Granit/chtobygranitnyyfasadvyglyadelbezuprechnoneobkhodimostrogosoblyudattekhnologiyumontazhaplit.jpg</a:t>
            </a:r>
            <a:r>
              <a:rPr lang="ru-RU" dirty="0" smtClean="0"/>
              <a:t> </a:t>
            </a:r>
          </a:p>
          <a:p>
            <a:endParaRPr lang="ru-RU" dirty="0"/>
          </a:p>
          <a:p>
            <a:r>
              <a:rPr lang="ru-RU" dirty="0" smtClean="0"/>
              <a:t>Мел: </a:t>
            </a:r>
          </a:p>
          <a:p>
            <a:r>
              <a:rPr lang="en-US" dirty="0" smtClean="0">
                <a:hlinkClick r:id="rId10"/>
              </a:rPr>
              <a:t>http://ruswicca.su/images/1368894033.jpg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11"/>
              </a:rPr>
              <a:t>http://shop339.ru/uploads/u_af3287879abdae1852dd73b8e03e2b1a_800[1].jpg</a:t>
            </a:r>
            <a:endParaRPr lang="ru-RU" dirty="0" smtClean="0"/>
          </a:p>
          <a:p>
            <a:r>
              <a:rPr lang="en-US" dirty="0" smtClean="0">
                <a:hlinkClick r:id="rId12"/>
              </a:rPr>
              <a:t>http://myphone.info/photo/s/88120693_4.jpg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13"/>
              </a:rPr>
              <a:t>http://st.mk-78.ru/6/1093/755/izvestgash11.jpg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83353" y="188640"/>
            <a:ext cx="51982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Источники информации: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8769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20688"/>
            <a:ext cx="830136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ПЛАН ОПРЕДЕЛЕНИЯ СВОЙСТВ ПОЛЕЗНОГО ИСКОПАЕМОГО:</a:t>
            </a:r>
            <a:endParaRPr lang="ru-RU" sz="3200" dirty="0">
              <a:solidFill>
                <a:srgbClr val="0070C0"/>
              </a:solidFill>
            </a:endParaRPr>
          </a:p>
          <a:p>
            <a:pPr lvl="0"/>
            <a:r>
              <a:rPr lang="ru-RU" sz="2800" dirty="0" smtClean="0"/>
              <a:t>1. </a:t>
            </a:r>
            <a:r>
              <a:rPr lang="en-US" sz="2800" dirty="0" err="1" smtClean="0"/>
              <a:t>Рассмотреть</a:t>
            </a:r>
            <a:r>
              <a:rPr lang="en-US" sz="2800" dirty="0" smtClean="0"/>
              <a:t> </a:t>
            </a:r>
            <a:r>
              <a:rPr lang="en-US" sz="2800" dirty="0" err="1"/>
              <a:t>образец</a:t>
            </a:r>
            <a:r>
              <a:rPr lang="en-US" sz="2800" dirty="0"/>
              <a:t> </a:t>
            </a:r>
            <a:r>
              <a:rPr lang="en-US" sz="2800" dirty="0" err="1"/>
              <a:t>под</a:t>
            </a:r>
            <a:r>
              <a:rPr lang="en-US" sz="2800" dirty="0"/>
              <a:t> </a:t>
            </a:r>
            <a:r>
              <a:rPr lang="en-US" sz="2800" dirty="0" err="1"/>
              <a:t>лупой</a:t>
            </a:r>
            <a:r>
              <a:rPr lang="en-US" sz="2800" dirty="0"/>
              <a:t>.</a:t>
            </a:r>
            <a:endParaRPr lang="ru-RU" sz="2800" dirty="0"/>
          </a:p>
          <a:p>
            <a:pPr lvl="0"/>
            <a:r>
              <a:rPr lang="ru-RU" sz="2800" dirty="0" smtClean="0"/>
              <a:t>2. </a:t>
            </a:r>
            <a:r>
              <a:rPr lang="en-US" sz="2800" dirty="0" err="1" smtClean="0"/>
              <a:t>Определить</a:t>
            </a:r>
            <a:r>
              <a:rPr lang="en-US" sz="2800" dirty="0" smtClean="0"/>
              <a:t> </a:t>
            </a:r>
            <a:r>
              <a:rPr lang="en-US" sz="2800" dirty="0" err="1"/>
              <a:t>цвет</a:t>
            </a:r>
            <a:r>
              <a:rPr lang="en-US" sz="2800" dirty="0"/>
              <a:t> </a:t>
            </a:r>
            <a:r>
              <a:rPr lang="en-US" sz="2800" dirty="0" err="1"/>
              <a:t>образца</a:t>
            </a:r>
            <a:r>
              <a:rPr lang="en-US" sz="2800" dirty="0"/>
              <a:t>.</a:t>
            </a:r>
            <a:endParaRPr lang="ru-RU" sz="2800" dirty="0"/>
          </a:p>
          <a:p>
            <a:pPr lvl="0"/>
            <a:r>
              <a:rPr lang="ru-RU" sz="2800" dirty="0" smtClean="0"/>
              <a:t>3. Определить </a:t>
            </a:r>
            <a:r>
              <a:rPr lang="ru-RU" sz="2800" dirty="0"/>
              <a:t>твёрдость. (Если на ней можно оставить след ногтем, будем породу считать мягкой; если её можно поцарапать гвоздем, то порода твёрдая; если не остаётся следа от гвоздя, то это очень твердая порода)    </a:t>
            </a:r>
          </a:p>
          <a:p>
            <a:pPr lvl="0"/>
            <a:r>
              <a:rPr lang="ru-RU" sz="2800" dirty="0" smtClean="0"/>
              <a:t>4. Определить</a:t>
            </a:r>
            <a:r>
              <a:rPr lang="ru-RU" sz="2800" dirty="0"/>
              <a:t>, тяжелее воды или нет</a:t>
            </a:r>
            <a:r>
              <a:rPr lang="ru-RU" sz="2800" dirty="0" smtClean="0"/>
              <a:t>.</a:t>
            </a:r>
          </a:p>
          <a:p>
            <a:pPr lvl="0"/>
            <a:r>
              <a:rPr lang="ru-RU" sz="2800" dirty="0" smtClean="0"/>
              <a:t>5. Записать в тетрадь результаты исследования.</a:t>
            </a:r>
            <a:endParaRPr lang="ru-RU" sz="2800" dirty="0"/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4" name="Picture 6" descr="http://www.mari-obereg.narod.ru/new_news/gornyak/granit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6898701" y="1268760"/>
            <a:ext cx="1658887" cy="124416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5" name="Picture 10" descr="http://k-office.vn.ua/2181-4111-large/-100-ol-100-365018-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14" b="23154"/>
          <a:stretch>
            <a:fillRect/>
          </a:stretch>
        </p:blipFill>
        <p:spPr bwMode="auto">
          <a:xfrm>
            <a:off x="6543075" y="5373216"/>
            <a:ext cx="2370137" cy="12636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665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xn----9sbfwmikvwf.com.ua/wp-content/uploads/2013/03/008_chalk_1-299x221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2843808" y="1672629"/>
            <a:ext cx="3600400" cy="266116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3343920" y="355303"/>
            <a:ext cx="20921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Загадка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1706032"/>
            <a:ext cx="554209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/>
              <a:t>Белый камушек растаял,</a:t>
            </a:r>
            <a:br>
              <a:rPr lang="ru-RU" sz="4000" dirty="0"/>
            </a:br>
            <a:r>
              <a:rPr lang="ru-RU" sz="4000" dirty="0"/>
              <a:t>на доске следы оставил</a:t>
            </a:r>
            <a:r>
              <a:rPr lang="ru-RU" sz="2800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27267" y="4581128"/>
            <a:ext cx="13465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Мел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19872" y="5517232"/>
            <a:ext cx="2160240" cy="64807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9895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87936" y="499319"/>
            <a:ext cx="20921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Загадка</a:t>
            </a:r>
            <a:endParaRPr lang="ru-RU" sz="4400" dirty="0"/>
          </a:p>
        </p:txBody>
      </p:sp>
      <p:pic>
        <p:nvPicPr>
          <p:cNvPr id="4" name="Picture 2" descr="http://granit-i-graviy.pp.ua/images/granit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>
            <a:fillRect/>
          </a:stretch>
        </p:blipFill>
        <p:spPr bwMode="auto">
          <a:xfrm>
            <a:off x="2267744" y="1916832"/>
            <a:ext cx="4368631" cy="257414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63688" y="1412776"/>
            <a:ext cx="602068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/>
              <a:t>Он очень прочен и упруг, </a:t>
            </a:r>
            <a:br>
              <a:rPr lang="ru-RU" sz="3600" dirty="0"/>
            </a:br>
            <a:r>
              <a:rPr lang="ru-RU" sz="3600" dirty="0"/>
              <a:t>Строителям - надёжный друг:</a:t>
            </a:r>
            <a:br>
              <a:rPr lang="ru-RU" sz="3600" dirty="0"/>
            </a:br>
            <a:r>
              <a:rPr lang="ru-RU" sz="3600" dirty="0"/>
              <a:t>Дома, ступени, постаменты</a:t>
            </a:r>
            <a:br>
              <a:rPr lang="ru-RU" sz="3600" dirty="0"/>
            </a:br>
            <a:r>
              <a:rPr lang="ru-RU" sz="3600" dirty="0"/>
              <a:t>Красивы станут и заметны.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4653136"/>
            <a:ext cx="197073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Гранит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91880" y="5589240"/>
            <a:ext cx="2160240" cy="64807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Ответ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0663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634917"/>
              </p:ext>
            </p:extLst>
          </p:nvPr>
        </p:nvGraphicFramePr>
        <p:xfrm>
          <a:off x="179510" y="3573016"/>
          <a:ext cx="8660231" cy="2520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62"/>
                <a:gridCol w="1584176"/>
                <a:gridCol w="1440160"/>
                <a:gridCol w="2016224"/>
                <a:gridCol w="2179509"/>
              </a:tblGrid>
              <a:tr h="1260140">
                <a:tc>
                  <a:txBody>
                    <a:bodyPr/>
                    <a:lstStyle/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400" dirty="0" smtClean="0">
                        <a:effectLst/>
                      </a:endParaRPr>
                    </a:p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400" dirty="0" smtClean="0">
                        <a:effectLst/>
                      </a:endParaRPr>
                    </a:p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ЦВЕТ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400" dirty="0" smtClean="0">
                        <a:effectLst/>
                      </a:endParaRPr>
                    </a:p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400" dirty="0" smtClean="0">
                        <a:effectLst/>
                      </a:endParaRPr>
                    </a:p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СОСТАВ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400" dirty="0" smtClean="0">
                        <a:effectLst/>
                      </a:endParaRPr>
                    </a:p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400" dirty="0" smtClean="0">
                        <a:effectLst/>
                      </a:endParaRPr>
                    </a:p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МАССА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400" dirty="0" smtClean="0">
                        <a:effectLst/>
                      </a:endParaRPr>
                    </a:p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400" dirty="0" smtClean="0">
                        <a:effectLst/>
                      </a:endParaRPr>
                    </a:p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ПРОЧНОСТЬ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400" dirty="0" smtClean="0">
                        <a:effectLst/>
                      </a:endParaRPr>
                    </a:p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endParaRPr lang="ru-RU" sz="2400" dirty="0" smtClean="0">
                        <a:effectLst/>
                      </a:endParaRPr>
                    </a:p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ТВЕРДОСТЬ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1260140">
                <a:tc>
                  <a:txBody>
                    <a:bodyPr/>
                    <a:lstStyle/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83568" y="142697"/>
            <a:ext cx="7787208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3600" b="1" dirty="0" smtClean="0">
                <a:solidFill>
                  <a:srgbClr val="0070C0"/>
                </a:solidFill>
                <a:latin typeface="Helvetica"/>
                <a:ea typeface="Times New Roman" pitchFamily="18" charset="0"/>
                <a:cs typeface="Calibri" pitchFamily="34" charset="0"/>
              </a:rPr>
              <a:t>П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Helvetica"/>
                <a:ea typeface="Times New Roman" pitchFamily="18" charset="0"/>
                <a:cs typeface="Calibri" pitchFamily="34" charset="0"/>
              </a:rPr>
              <a:t>рактическая работа.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Helvetica"/>
                <a:ea typeface="Times New Roman" pitchFamily="18" charset="0"/>
                <a:cs typeface="Calibri" pitchFamily="34" charset="0"/>
              </a:rPr>
              <a:t>Свойства гранита.</a:t>
            </a:r>
            <a:endParaRPr lang="ru-RU" altLang="ru-RU" sz="3600" b="1" dirty="0">
              <a:solidFill>
                <a:srgbClr val="0070C0"/>
              </a:solidFill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Calibri" pitchFamily="34" charset="0"/>
              </a:rPr>
              <a:t>Цели: установить основные свойства  гранита; выявить, какие свойства использует человек в своей деятельности.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"/>
              <a:ea typeface="Times New Roman" pitchFamily="18" charset="0"/>
              <a:cs typeface="Calibri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Calibri" pitchFamily="34" charset="0"/>
              </a:rPr>
              <a:t>Заполнить таблицу "Свойства гранита".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226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50692" y="2204864"/>
            <a:ext cx="334969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Полевой шпат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0362" y="2204864"/>
            <a:ext cx="15440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Кварц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9004" y="2204864"/>
            <a:ext cx="15103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Песок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12461" y="3140968"/>
            <a:ext cx="14130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Уголь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26611" y="3140968"/>
            <a:ext cx="16498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Слюда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2" descr="http://granit-i-graviy.pp.ua/images/granit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>
            <a:fillRect/>
          </a:stretch>
        </p:blipFill>
        <p:spPr bwMode="auto">
          <a:xfrm>
            <a:off x="3275856" y="3848854"/>
            <a:ext cx="2253950" cy="132810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60037" y="188640"/>
            <a:ext cx="594585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Дай ответ!</a:t>
            </a:r>
          </a:p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Из чего состоит гранит?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2184374" y="5739070"/>
            <a:ext cx="47978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Нажми на правильные ответы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9297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8057" y="836712"/>
            <a:ext cx="70537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Что влияет на цвет гранита?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70773" y="1988840"/>
            <a:ext cx="334969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Полевой шпат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5740" y="1988840"/>
            <a:ext cx="15440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Кварц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80325" y="1988840"/>
            <a:ext cx="16498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Слюда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ttp://venezia-project.com/sites/default/files/otdelka-granit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990" y="2924944"/>
            <a:ext cx="4286250" cy="268605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42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2904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Тяжелая </a:t>
            </a:r>
            <a:r>
              <a:rPr lang="ru-RU" sz="4400" b="1" dirty="0">
                <a:solidFill>
                  <a:srgbClr val="0070C0"/>
                </a:solidFill>
              </a:rPr>
              <a:t>или </a:t>
            </a:r>
            <a:r>
              <a:rPr lang="ru-RU" sz="4400" b="1" dirty="0" smtClean="0">
                <a:solidFill>
                  <a:srgbClr val="0070C0"/>
                </a:solidFill>
              </a:rPr>
              <a:t>лёгкая </a:t>
            </a:r>
            <a:r>
              <a:rPr lang="ru-RU" sz="4400" b="1" dirty="0">
                <a:solidFill>
                  <a:srgbClr val="0070C0"/>
                </a:solidFill>
              </a:rPr>
              <a:t>горная порода </a:t>
            </a:r>
            <a:r>
              <a:rPr lang="ru-RU" sz="4400" b="1" dirty="0" smtClean="0">
                <a:solidFill>
                  <a:srgbClr val="0070C0"/>
                </a:solidFill>
              </a:rPr>
              <a:t>гранит?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7170" name="Picture 2" descr="http://xn----7sbbngacunhgshg2f.xn--p1ai/wp-content/uploads/2011/10/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571" y="1916832"/>
            <a:ext cx="4032448" cy="337069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5529426"/>
            <a:ext cx="76683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Гранит тонет в воде, он тяжёлый.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2041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2904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Тонет ли в воде мел?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5529426"/>
            <a:ext cx="76683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Мел тонет в воде, он тяжёлый.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4" name="Picture 2" descr="гашеная известь формул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81"/>
          <a:stretch/>
        </p:blipFill>
        <p:spPr bwMode="auto">
          <a:xfrm>
            <a:off x="3203848" y="1340768"/>
            <a:ext cx="2952328" cy="367514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13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338</Words>
  <Application>Microsoft Office PowerPoint</Application>
  <PresentationFormat>Экран (4:3)</PresentationFormat>
  <Paragraphs>104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18</cp:revision>
  <dcterms:created xsi:type="dcterms:W3CDTF">2016-05-05T19:57:21Z</dcterms:created>
  <dcterms:modified xsi:type="dcterms:W3CDTF">2016-05-09T19:39:25Z</dcterms:modified>
</cp:coreProperties>
</file>