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80" r:id="rId3"/>
    <p:sldId id="281" r:id="rId4"/>
    <p:sldId id="28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83" r:id="rId16"/>
    <p:sldId id="274" r:id="rId17"/>
    <p:sldId id="284" r:id="rId18"/>
    <p:sldId id="267" r:id="rId19"/>
    <p:sldId id="271" r:id="rId20"/>
    <p:sldId id="269" r:id="rId21"/>
    <p:sldId id="270" r:id="rId22"/>
    <p:sldId id="268" r:id="rId23"/>
    <p:sldId id="272" r:id="rId2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CCCC"/>
    <a:srgbClr val="F5A9D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54EC95-69AC-4942-9F8D-EC96164D909D}" type="datetimeFigureOut">
              <a:rPr lang="uk-UA" smtClean="0"/>
              <a:pPr/>
              <a:t>18.01.2019</a:t>
            </a:fld>
            <a:endParaRPr 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E2EEC3-8069-4730-B77E-C609E53BCC32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7"/>
            <a:ext cx="8496944" cy="1470025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Тема. </a:t>
            </a:r>
            <a:r>
              <a:rPr lang="uk-UA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Ознаки </a:t>
            </a:r>
            <a:r>
              <a:rPr lang="uk-UA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подібності трикутників. Розв’язування  задач і вправ.</a:t>
            </a:r>
            <a:r>
              <a:rPr lang="uk-UA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636912"/>
            <a:ext cx="6912768" cy="1752600"/>
          </a:xfrm>
        </p:spPr>
        <p:txBody>
          <a:bodyPr/>
          <a:lstStyle/>
          <a:p>
            <a:pPr algn="just"/>
            <a:r>
              <a:rPr lang="uk-UA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Мета: </a:t>
            </a:r>
            <a:r>
              <a:rPr lang="uk-UA" sz="22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навчальна: </a:t>
            </a:r>
            <a:r>
              <a:rPr lang="uk-UA" sz="2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узагальнити</a:t>
            </a:r>
            <a:r>
              <a:rPr lang="uk-UA" sz="2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систематизувати знання учнів про зміст та </a:t>
            </a:r>
            <a:r>
              <a:rPr lang="uk-UA" sz="2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схеми </a:t>
            </a:r>
            <a:r>
              <a:rPr lang="uk-UA" sz="2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застосування означення та ознак подібності трикутників;</a:t>
            </a:r>
            <a:endParaRPr lang="uk-UA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uk-UA" sz="2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відпрацювати </a:t>
            </a:r>
            <a:r>
              <a:rPr lang="uk-UA" sz="2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навички застосування набутих знань;</a:t>
            </a:r>
            <a:endParaRPr lang="uk-UA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uk-UA" sz="22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розвивальна: </a:t>
            </a:r>
            <a:r>
              <a:rPr lang="uk-UA" sz="2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розвивати </a:t>
            </a:r>
            <a:r>
              <a:rPr lang="uk-UA" sz="2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розумову діяльність, логічне мислення, слухову та зорову пам’ять, увагу;</a:t>
            </a:r>
            <a:endParaRPr lang="uk-UA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uk-UA" sz="2200" b="1" i="1" smtClean="0"/>
              <a:t>в</a:t>
            </a:r>
            <a:r>
              <a:rPr lang="uk-UA" sz="2200" b="1" i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иховна</a:t>
            </a:r>
            <a:r>
              <a:rPr lang="uk-UA" sz="22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uk-UA" sz="2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виховувати </a:t>
            </a:r>
            <a:r>
              <a:rPr lang="uk-UA" sz="2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позитивне ставлення до математики, працьовитість, кмітливість.</a:t>
            </a:r>
            <a:endParaRPr lang="uk-UA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uk-U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1"/>
          <a:ext cx="9144000" cy="6835323"/>
        </p:xfrm>
        <a:graphic>
          <a:graphicData uri="http://schemas.openxmlformats.org/presentationml/2006/ole">
            <p:oleObj spid="_x0000_s19458" name="Слайд" r:id="rId3" imgW="4570603" imgH="3427427" progId="PowerPoint.Slide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1844824"/>
            <a:ext cx="6912768" cy="3600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0" y="46434"/>
          <a:ext cx="9144000" cy="6838950"/>
        </p:xfrm>
        <a:graphic>
          <a:graphicData uri="http://schemas.openxmlformats.org/presentationml/2006/ole">
            <p:oleObj spid="_x0000_s20481" name="Слайд" r:id="rId3" imgW="4570603" imgH="3427427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43608" y="1844824"/>
            <a:ext cx="6912768" cy="3600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21904"/>
            <a:ext cx="8229600" cy="1143000"/>
          </a:xfrm>
        </p:spPr>
        <p:txBody>
          <a:bodyPr/>
          <a:lstStyle/>
          <a:p>
            <a:r>
              <a:rPr lang="uk-UA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Задача.</a:t>
            </a:r>
            <a:r>
              <a:rPr lang="uk-UA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Які завбільшки повинні бути букви на класній дошці, щоб учні, сидячи за партами, бачили їх так само виразно, як букви в своїх книжках (на відстані 25см від ока)?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Відстань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від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парт до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дошки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взяти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5м. </a:t>
            </a:r>
            <a:r>
              <a:rPr lang="uk-U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Ш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ирина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букви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книжці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дорівнює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1мм.</a:t>
            </a:r>
            <a:r>
              <a:rPr lang="uk-U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uk-UA" sz="2800" dirty="0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2552" name="Object 24"/>
          <p:cNvGraphicFramePr>
            <a:graphicFrameLocks noChangeAspect="1"/>
          </p:cNvGraphicFramePr>
          <p:nvPr/>
        </p:nvGraphicFramePr>
        <p:xfrm>
          <a:off x="3563888" y="5229200"/>
          <a:ext cx="1440160" cy="864096"/>
        </p:xfrm>
        <a:graphic>
          <a:graphicData uri="http://schemas.openxmlformats.org/presentationml/2006/ole">
            <p:oleObj spid="_x0000_s22552" name="Формула" r:id="rId3" imgW="762000" imgH="457200" progId="Equation.3">
              <p:embed/>
            </p:oleObj>
          </a:graphicData>
        </a:graphic>
      </p:graphicFrame>
      <p:graphicFrame>
        <p:nvGraphicFramePr>
          <p:cNvPr id="22551" name="Object 23"/>
          <p:cNvGraphicFramePr>
            <a:graphicFrameLocks noChangeAspect="1"/>
          </p:cNvGraphicFramePr>
          <p:nvPr/>
        </p:nvGraphicFramePr>
        <p:xfrm>
          <a:off x="5148064" y="5445224"/>
          <a:ext cx="2498365" cy="432048"/>
        </p:xfrm>
        <a:graphic>
          <a:graphicData uri="http://schemas.openxmlformats.org/presentationml/2006/ole">
            <p:oleObj spid="_x0000_s22551" name="Формула" r:id="rId4" imgW="1269449" imgH="215806" progId="Equation.3">
              <p:embed/>
            </p:oleObj>
          </a:graphicData>
        </a:graphic>
      </p:graphicFrame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0" y="303312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577165" y="2996756"/>
            <a:ext cx="7243308" cy="1944413"/>
            <a:chOff x="1577165" y="2996756"/>
            <a:chExt cx="7243308" cy="1944413"/>
          </a:xfrm>
        </p:grpSpPr>
        <p:grpSp>
          <p:nvGrpSpPr>
            <p:cNvPr id="22529" name="Group 1"/>
            <p:cNvGrpSpPr>
              <a:grpSpLocks/>
            </p:cNvGrpSpPr>
            <p:nvPr/>
          </p:nvGrpSpPr>
          <p:grpSpPr bwMode="auto">
            <a:xfrm>
              <a:off x="1577165" y="2996756"/>
              <a:ext cx="7243308" cy="1944413"/>
              <a:chOff x="1285" y="7800"/>
              <a:chExt cx="9890" cy="3346"/>
            </a:xfrm>
          </p:grpSpPr>
          <p:sp>
            <p:nvSpPr>
              <p:cNvPr id="22540" name="AutoShape 12"/>
              <p:cNvSpPr>
                <a:spLocks noChangeArrowheads="1"/>
              </p:cNvSpPr>
              <p:nvPr/>
            </p:nvSpPr>
            <p:spPr bwMode="auto">
              <a:xfrm flipH="1">
                <a:off x="1661" y="8382"/>
                <a:ext cx="8866" cy="2055"/>
              </a:xfrm>
              <a:prstGeom prst="rtTriangle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539" name="Rectangle 11"/>
              <p:cNvSpPr>
                <a:spLocks noChangeArrowheads="1"/>
              </p:cNvSpPr>
              <p:nvPr/>
            </p:nvSpPr>
            <p:spPr bwMode="auto">
              <a:xfrm>
                <a:off x="1285" y="9694"/>
                <a:ext cx="48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O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8" name="AutoShape 10"/>
              <p:cNvSpPr>
                <a:spLocks noChangeShapeType="1"/>
              </p:cNvSpPr>
              <p:nvPr/>
            </p:nvSpPr>
            <p:spPr bwMode="auto">
              <a:xfrm>
                <a:off x="4875" y="9690"/>
                <a:ext cx="0" cy="747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oval" w="med" len="med"/>
                <a:tailEnd type="oval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2537" name="Rectangle 9"/>
              <p:cNvSpPr>
                <a:spLocks noChangeArrowheads="1"/>
              </p:cNvSpPr>
              <p:nvPr/>
            </p:nvSpPr>
            <p:spPr bwMode="auto">
              <a:xfrm>
                <a:off x="2570" y="10422"/>
                <a:ext cx="1125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25см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6" name="Rectangle 8"/>
              <p:cNvSpPr>
                <a:spLocks noChangeArrowheads="1"/>
              </p:cNvSpPr>
              <p:nvPr/>
            </p:nvSpPr>
            <p:spPr bwMode="auto">
              <a:xfrm>
                <a:off x="4715" y="10561"/>
                <a:ext cx="48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B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auto">
              <a:xfrm>
                <a:off x="4715" y="9000"/>
                <a:ext cx="48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A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auto">
              <a:xfrm>
                <a:off x="4784" y="9659"/>
                <a:ext cx="1065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1 </a:t>
                </a: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мм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auto">
              <a:xfrm>
                <a:off x="7460" y="10422"/>
                <a:ext cx="78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5</a:t>
                </a:r>
                <a:r>
                  <a:rPr kumimoji="0" 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 </a:t>
                </a: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м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2" name="Rectangle 4"/>
              <p:cNvSpPr>
                <a:spLocks noChangeArrowheads="1"/>
              </p:cNvSpPr>
              <p:nvPr/>
            </p:nvSpPr>
            <p:spPr bwMode="auto">
              <a:xfrm>
                <a:off x="10515" y="9039"/>
                <a:ext cx="480" cy="5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x</a:t>
                </a:r>
                <a:endParaRPr kumimoji="0" lang="en-US" sz="2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1" name="Rectangle 3"/>
              <p:cNvSpPr>
                <a:spLocks noChangeArrowheads="1"/>
              </p:cNvSpPr>
              <p:nvPr/>
            </p:nvSpPr>
            <p:spPr bwMode="auto">
              <a:xfrm>
                <a:off x="10515" y="10437"/>
                <a:ext cx="66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B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  <p:sp>
            <p:nvSpPr>
              <p:cNvPr id="22530" name="Rectangle 2"/>
              <p:cNvSpPr>
                <a:spLocks noChangeArrowheads="1"/>
              </p:cNvSpPr>
              <p:nvPr/>
            </p:nvSpPr>
            <p:spPr bwMode="auto">
              <a:xfrm>
                <a:off x="10445" y="7800"/>
                <a:ext cx="660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A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itchFamily="34" charset="0"/>
                    <a:cs typeface="Times New Roman" pitchFamily="18" charset="0"/>
                  </a:rPr>
                  <a:t>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endParaRPr>
              </a:p>
            </p:txBody>
          </p:sp>
        </p:grpSp>
        <p:sp>
          <p:nvSpPr>
            <p:cNvPr id="20" name="Прямоугольник 19"/>
            <p:cNvSpPr/>
            <p:nvPr/>
          </p:nvSpPr>
          <p:spPr>
            <a:xfrm>
              <a:off x="4031960" y="4365104"/>
              <a:ext cx="180000" cy="144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172400" y="4365104"/>
              <a:ext cx="180000" cy="144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Завдання для групи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971600" y="1628800"/>
            <a:ext cx="2520280" cy="2016224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/>
              <a:t>І група</a:t>
            </a:r>
            <a:endParaRPr lang="uk-UA" sz="4400" b="1" dirty="0"/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3564168" y="1629024"/>
            <a:ext cx="2520000" cy="2016000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uk-UA" sz="4400" b="1" dirty="0"/>
              <a:t>ІІ група</a:t>
            </a:r>
          </a:p>
        </p:txBody>
      </p:sp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6156176" y="1628800"/>
            <a:ext cx="2520000" cy="2016000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uk-UA" sz="4400" b="1" dirty="0"/>
              <a:t>ІІІ група</a:t>
            </a:r>
          </a:p>
        </p:txBody>
      </p:sp>
      <p:sp>
        <p:nvSpPr>
          <p:cNvPr id="10" name="Управляющая кнопка: настраиваемая 9">
            <a:hlinkClick r:id="rId2" action="ppaction://hlinksldjump" highlightClick="1"/>
          </p:cNvPr>
          <p:cNvSpPr/>
          <p:nvPr/>
        </p:nvSpPr>
        <p:spPr>
          <a:xfrm>
            <a:off x="971600" y="3717032"/>
            <a:ext cx="2520280" cy="2016224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/>
              <a:t>І</a:t>
            </a:r>
            <a:r>
              <a:rPr lang="en-US" sz="4400" b="1" dirty="0" smtClean="0"/>
              <a:t>V</a:t>
            </a:r>
            <a:r>
              <a:rPr lang="uk-UA" sz="4400" b="1" dirty="0" smtClean="0"/>
              <a:t> група</a:t>
            </a:r>
            <a:endParaRPr lang="uk-UA" sz="4400" b="1" dirty="0"/>
          </a:p>
        </p:txBody>
      </p:sp>
      <p:sp>
        <p:nvSpPr>
          <p:cNvPr id="11" name="Управляющая кнопка: настраиваемая 10">
            <a:hlinkClick r:id="rId3" action="ppaction://hlinksldjump" highlightClick="1"/>
          </p:cNvPr>
          <p:cNvSpPr/>
          <p:nvPr/>
        </p:nvSpPr>
        <p:spPr>
          <a:xfrm>
            <a:off x="3563888" y="3717032"/>
            <a:ext cx="2520000" cy="2016000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400" b="1" dirty="0"/>
              <a:t>V</a:t>
            </a:r>
            <a:r>
              <a:rPr lang="uk-UA" sz="4400" b="1" dirty="0" smtClean="0"/>
              <a:t> </a:t>
            </a:r>
            <a:r>
              <a:rPr lang="uk-UA" sz="4400" b="1" dirty="0"/>
              <a:t>група</a:t>
            </a:r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>
          <a:xfrm>
            <a:off x="6156176" y="3717032"/>
            <a:ext cx="2520000" cy="2016000"/>
          </a:xfrm>
          <a:prstGeom prst="actionButtonBlan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400" b="1" dirty="0"/>
              <a:t>V</a:t>
            </a:r>
            <a:r>
              <a:rPr lang="uk-UA" sz="4400" b="1" dirty="0" smtClean="0"/>
              <a:t>І </a:t>
            </a:r>
            <a:r>
              <a:rPr lang="uk-UA" sz="4400" b="1" dirty="0"/>
              <a:t>група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ЗНО 2009 р</a:t>
            </a:r>
            <a:r>
              <a:rPr lang="uk-UA" dirty="0" smtClean="0"/>
              <a:t>.</a:t>
            </a: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516062"/>
            <a:ext cx="8748464" cy="442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" descr="MCj0434736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09172" y="567332"/>
            <a:ext cx="1511300" cy="1133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age.slidesharecdn.com/8geomm2008u-140903062934-phpapp01/95/8-geom-m2008u-97-638.jpg?cb=1409743932"/>
          <p:cNvPicPr/>
          <p:nvPr/>
        </p:nvPicPr>
        <p:blipFill>
          <a:blip r:embed="rId2" cstate="print"/>
          <a:srcRect l="34326" t="8722" r="7680" b="71095"/>
          <a:stretch>
            <a:fillRect/>
          </a:stretch>
        </p:blipFill>
        <p:spPr bwMode="auto">
          <a:xfrm>
            <a:off x="2123728" y="1772816"/>
            <a:ext cx="66247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age.slidesharecdn.com/8geomm2008u-140903062934-phpapp01/95/8-geom-m2008u-97-638.jpg?cb=1409743932"/>
          <p:cNvPicPr/>
          <p:nvPr/>
        </p:nvPicPr>
        <p:blipFill>
          <a:blip r:embed="rId2" cstate="print"/>
          <a:srcRect t="55882" b="35193"/>
          <a:stretch>
            <a:fillRect/>
          </a:stretch>
        </p:blipFill>
        <p:spPr bwMode="auto">
          <a:xfrm>
            <a:off x="395536" y="404664"/>
            <a:ext cx="83529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3"/>
            <a:ext cx="5842992" cy="2794322"/>
          </a:xfrm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Задача. 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</a:t>
            </a:r>
            <a:r>
              <a:rPr lang="uk-UA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допомогою фотографії виміряти висоту вежі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.(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довжина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основи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 метрів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endParaRPr lang="uk-UA" dirty="0"/>
          </a:p>
        </p:txBody>
      </p:sp>
      <p:pic>
        <p:nvPicPr>
          <p:cNvPr id="4" name="Picture 2" descr="C:\Мої документи\Мої фото\378.jpg"/>
          <p:cNvPicPr>
            <a:picLocks noGrp="1" noChangeAspect="1" noChangeArrowheads="1"/>
          </p:cNvPicPr>
          <p:nvPr/>
        </p:nvPicPr>
        <p:blipFill>
          <a:blip r:embed="rId2" cstate="print"/>
          <a:srcRect l="27492" r="38339"/>
          <a:stretch>
            <a:fillRect/>
          </a:stretch>
        </p:blipFill>
        <p:spPr bwMode="auto">
          <a:xfrm>
            <a:off x="6300192" y="764704"/>
            <a:ext cx="214017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876256" y="1196752"/>
            <a:ext cx="1224136" cy="4320000"/>
            <a:chOff x="4211960" y="1196752"/>
            <a:chExt cx="1368152" cy="4642619"/>
          </a:xfrm>
        </p:grpSpPr>
        <p:sp>
          <p:nvSpPr>
            <p:cNvPr id="7" name="Равнобедренный треугольник 6"/>
            <p:cNvSpPr/>
            <p:nvPr/>
          </p:nvSpPr>
          <p:spPr>
            <a:xfrm>
              <a:off x="4211960" y="1196752"/>
              <a:ext cx="1368152" cy="4642619"/>
            </a:xfrm>
            <a:prstGeom prst="triangl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uk-U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8" name="Прямая соединительная линия 7"/>
            <p:cNvCxnSpPr>
              <a:stCxn id="7" idx="0"/>
              <a:endCxn id="7" idx="3"/>
            </p:cNvCxnSpPr>
            <p:nvPr/>
          </p:nvCxnSpPr>
          <p:spPr>
            <a:xfrm>
              <a:off x="4896036" y="1196752"/>
              <a:ext cx="0" cy="4642619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/>
          <p:cNvSpPr/>
          <p:nvPr/>
        </p:nvSpPr>
        <p:spPr>
          <a:xfrm>
            <a:off x="6300192" y="5745451"/>
            <a:ext cx="2376264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uk-UA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7 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метрів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804248" y="5517232"/>
            <a:ext cx="1368152" cy="0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252413" y="0"/>
            <a:ext cx="9000877" cy="1527175"/>
          </a:xfrm>
        </p:spPr>
        <p:txBody>
          <a:bodyPr/>
          <a:lstStyle/>
          <a:p>
            <a:pPr>
              <a:defRPr/>
            </a:pPr>
            <a:r>
              <a:rPr lang="uk-UA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Вінницький Біг-Бен</a:t>
            </a:r>
            <a:br>
              <a:rPr lang="uk-UA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Водонапірна вежа</a:t>
            </a:r>
            <a:endParaRPr lang="uk-UA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5496" y="1412776"/>
            <a:ext cx="6480720" cy="5445224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  <a:defRPr/>
            </a:pPr>
            <a:r>
              <a:rPr lang="uk-UA" sz="2600" dirty="0" smtClean="0"/>
              <a:t>Семиповерхова </a:t>
            </a:r>
            <a:r>
              <a:rPr lang="uk-UA" sz="2600" dirty="0"/>
              <a:t>(загальна </a:t>
            </a:r>
            <a:r>
              <a:rPr lang="uk-UA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висота 28 м</a:t>
            </a:r>
            <a:r>
              <a:rPr lang="uk-UA" sz="2600" dirty="0" smtClean="0"/>
              <a:t>)</a:t>
            </a:r>
          </a:p>
          <a:p>
            <a:pPr>
              <a:buNone/>
              <a:defRPr/>
            </a:pPr>
            <a:r>
              <a:rPr lang="uk-UA" sz="2600" dirty="0" smtClean="0"/>
              <a:t>     8-кутна </a:t>
            </a:r>
            <a:r>
              <a:rPr lang="uk-UA" sz="2600" dirty="0"/>
              <a:t>витягнута в периметрі будівля (мінімальна вісь – 4 м, максимальна – </a:t>
            </a:r>
            <a:endParaRPr lang="uk-UA" sz="2600" dirty="0" smtClean="0"/>
          </a:p>
          <a:p>
            <a:pPr>
              <a:buNone/>
              <a:defRPr/>
            </a:pPr>
            <a:r>
              <a:rPr lang="uk-UA" sz="2600" dirty="0" smtClean="0"/>
              <a:t>    7 </a:t>
            </a:r>
            <a:r>
              <a:rPr lang="uk-UA" sz="2600" dirty="0"/>
              <a:t>м) водонапірної башти у Вінниці, яка пережила на своєму, майже віковому, шляху війни і революції, часи смути і занепаду практично зберегла свій первозданний вигляд: перший поверх рустований для створення ефекту постаменту, наступні п‘ять </a:t>
            </a:r>
            <a:r>
              <a:rPr lang="uk-UA" sz="2600" dirty="0" smtClean="0"/>
              <a:t>поверхів </a:t>
            </a:r>
            <a:r>
              <a:rPr lang="uk-UA" sz="2600" dirty="0"/>
              <a:t>червоної цегли розділяються між собою пілястрами і </a:t>
            </a:r>
            <a:r>
              <a:rPr lang="uk-UA" sz="2600" dirty="0" err="1"/>
              <a:t>лжеарками</a:t>
            </a:r>
            <a:r>
              <a:rPr lang="uk-UA" sz="2600" dirty="0"/>
              <a:t>, замикає ж будівлю купол з надбудовою-башточкою.</a:t>
            </a:r>
          </a:p>
        </p:txBody>
      </p:sp>
      <p:pic>
        <p:nvPicPr>
          <p:cNvPr id="6" name="Picture 2" descr="C:\Мої документи\Мої фото\378.jpg"/>
          <p:cNvPicPr>
            <a:picLocks noChangeAspect="1" noChangeArrowheads="1"/>
          </p:cNvPicPr>
          <p:nvPr/>
        </p:nvPicPr>
        <p:blipFill>
          <a:blip r:embed="rId2" cstate="print"/>
          <a:srcRect l="19507" r="25259"/>
          <a:stretch>
            <a:fillRect/>
          </a:stretch>
        </p:blipFill>
        <p:spPr bwMode="auto">
          <a:xfrm>
            <a:off x="6353338" y="1484784"/>
            <a:ext cx="233842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7740352" y="6021288"/>
            <a:ext cx="936104" cy="538360"/>
          </a:xfrm>
          <a:prstGeom prst="actionButtonRetur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uk-UA" sz="2400" b="1" dirty="0" smtClean="0">
                <a:solidFill>
                  <a:srgbClr val="002060"/>
                </a:solidFill>
              </a:rPr>
              <a:t>Вправа 440.</a:t>
            </a:r>
            <a:endParaRPr lang="uk-UA" sz="2400" b="1" dirty="0">
              <a:solidFill>
                <a:srgbClr val="002060"/>
              </a:solidFill>
            </a:endParaRPr>
          </a:p>
        </p:txBody>
      </p:sp>
      <p:pic>
        <p:nvPicPr>
          <p:cNvPr id="28724" name="Picture 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81082"/>
            <a:ext cx="7848872" cy="293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25" name="Picture 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89040"/>
            <a:ext cx="78829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5842992" cy="2794322"/>
          </a:xfrm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Задача. 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</a:t>
            </a:r>
            <a:r>
              <a:rPr lang="uk-UA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допомогою фотографії виміряти висоту вежі. 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довжина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основи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15 метрів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endParaRPr lang="uk-U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3799"/>
          <a:stretch>
            <a:fillRect/>
          </a:stretch>
        </p:blipFill>
        <p:spPr bwMode="auto">
          <a:xfrm>
            <a:off x="6053402" y="982737"/>
            <a:ext cx="2571791" cy="476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7092280" y="1305216"/>
            <a:ext cx="1008000" cy="4068000"/>
            <a:chOff x="4211960" y="1196752"/>
            <a:chExt cx="1368152" cy="4642619"/>
          </a:xfrm>
        </p:grpSpPr>
        <p:sp>
          <p:nvSpPr>
            <p:cNvPr id="8" name="Равнобедренный треугольник 7"/>
            <p:cNvSpPr/>
            <p:nvPr/>
          </p:nvSpPr>
          <p:spPr>
            <a:xfrm>
              <a:off x="4211960" y="1196752"/>
              <a:ext cx="1368152" cy="4642619"/>
            </a:xfrm>
            <a:prstGeom prst="triangl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uk-U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9" name="Прямая соединительная линия 8"/>
            <p:cNvCxnSpPr>
              <a:stCxn id="8" idx="0"/>
              <a:endCxn id="8" idx="3"/>
            </p:cNvCxnSpPr>
            <p:nvPr/>
          </p:nvCxnSpPr>
          <p:spPr>
            <a:xfrm>
              <a:off x="4896831" y="1196752"/>
              <a:ext cx="0" cy="4642619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6156176" y="5673442"/>
            <a:ext cx="252028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uk-UA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15 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метрів</a:t>
            </a:r>
          </a:p>
        </p:txBody>
      </p:sp>
      <p:cxnSp>
        <p:nvCxnSpPr>
          <p:cNvPr id="10" name="Прямая со стрелкой 9"/>
          <p:cNvCxnSpPr>
            <a:endCxn id="8" idx="4"/>
          </p:cNvCxnSpPr>
          <p:nvPr/>
        </p:nvCxnSpPr>
        <p:spPr>
          <a:xfrm>
            <a:off x="7092280" y="5373216"/>
            <a:ext cx="1008000" cy="0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288" y="332656"/>
            <a:ext cx="5904904" cy="647700"/>
          </a:xfrm>
        </p:spPr>
        <p:txBody>
          <a:bodyPr/>
          <a:lstStyle/>
          <a:p>
            <a:pPr>
              <a:defRPr/>
            </a:pPr>
            <a:r>
              <a:rPr lang="vi-V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Піза́нська вежа </a:t>
            </a:r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1059582"/>
            <a:ext cx="6192688" cy="5798418"/>
          </a:xfrm>
          <a:solidFill>
            <a:schemeClr val="bg2">
              <a:lumMod val="20000"/>
              <a:lumOff val="8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  <a:defRPr/>
            </a:pPr>
            <a:r>
              <a:rPr lang="uk-UA" sz="2600" dirty="0" smtClean="0"/>
              <a:t>Ч</a:t>
            </a:r>
            <a:r>
              <a:rPr lang="vi-VN" sz="2600" dirty="0" smtClean="0"/>
              <a:t>астина </a:t>
            </a:r>
            <a:r>
              <a:rPr lang="vi-VN" sz="2600" dirty="0"/>
              <a:t>ансамблю міського собору Санта-Марія Маджоре в Пізі. Вежа є дзвіницею собору і примикає до його північно-східного кута. Знаменитий </a:t>
            </a:r>
            <a:r>
              <a:rPr lang="vi-VN" sz="2600" dirty="0" smtClean="0"/>
              <a:t>шедевр </a:t>
            </a:r>
            <a:r>
              <a:rPr lang="vi-VN" sz="2600" dirty="0"/>
              <a:t>середньовічної італійської архітектури.</a:t>
            </a:r>
          </a:p>
          <a:p>
            <a:pPr>
              <a:buNone/>
              <a:defRPr/>
            </a:pPr>
            <a:r>
              <a:rPr lang="vi-VN" sz="2600" dirty="0" smtClean="0"/>
              <a:t>Вежа </a:t>
            </a:r>
            <a:r>
              <a:rPr lang="vi-VN" sz="2600" dirty="0"/>
              <a:t>відома тим, що сильно нахилена.</a:t>
            </a:r>
          </a:p>
          <a:p>
            <a:pPr>
              <a:buNone/>
              <a:defRPr/>
            </a:pPr>
            <a:r>
              <a:rPr lang="vi-VN" sz="2600" dirty="0" smtClean="0"/>
              <a:t>Висота </a:t>
            </a:r>
            <a:r>
              <a:rPr lang="vi-VN" sz="2600" dirty="0"/>
              <a:t>вежі складає </a:t>
            </a:r>
            <a:r>
              <a:rPr lang="vi-VN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 метрів</a:t>
            </a:r>
            <a:r>
              <a:rPr lang="vi-VN" sz="2600" dirty="0"/>
              <a:t>, діаметр — </a:t>
            </a:r>
            <a:r>
              <a:rPr lang="vi-VN" sz="2600" b="1" dirty="0">
                <a:solidFill>
                  <a:srgbClr val="FF0000"/>
                </a:solidFill>
              </a:rPr>
              <a:t>15 метрів</a:t>
            </a:r>
            <a:r>
              <a:rPr lang="vi-VN" sz="2600" dirty="0"/>
              <a:t>. </a:t>
            </a:r>
            <a:r>
              <a:rPr lang="vi-VN" sz="2600" dirty="0" smtClean="0"/>
              <a:t>Всесвітньо </a:t>
            </a:r>
            <a:r>
              <a:rPr lang="vi-VN" sz="2600" dirty="0"/>
              <a:t>відомий вчений Галілей використовував Пізанську вежу для своїх дослідів. З верхнього її поверху він кидав різні предмети, щоб довести, що швидкість падіння не залежить від ваги падаючого тіла.</a:t>
            </a:r>
            <a:endParaRPr lang="uk-UA" sz="2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2699445" cy="366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740352" y="6021288"/>
            <a:ext cx="936104" cy="538360"/>
          </a:xfrm>
          <a:prstGeom prst="actionButtonRetur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29208" y="1556793"/>
            <a:ext cx="5842992" cy="2794322"/>
          </a:xfrm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Задача. 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</a:t>
            </a:r>
            <a:r>
              <a:rPr lang="uk-UA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допомогою фотографії виміряти висоту вежі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(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довжина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основи </a:t>
            </a:r>
            <a:r>
              <a:rPr lang="uk-UA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125 метрів</a:t>
            </a:r>
            <a:r>
              <a:rPr lang="uk-UA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endParaRPr lang="uk-UA" dirty="0"/>
          </a:p>
        </p:txBody>
      </p:sp>
      <p:pic>
        <p:nvPicPr>
          <p:cNvPr id="5" name="Рисунок 4" descr="http://7wonders.com.ua/assets/images/2393979242_3124073ec1.jpg"/>
          <p:cNvPicPr>
            <a:picLocks noChangeAspect="1" noChangeArrowheads="1"/>
          </p:cNvPicPr>
          <p:nvPr/>
        </p:nvPicPr>
        <p:blipFill>
          <a:blip r:embed="rId2" cstate="print"/>
          <a:srcRect l="28123" r="29713"/>
          <a:stretch>
            <a:fillRect/>
          </a:stretch>
        </p:blipFill>
        <p:spPr bwMode="auto">
          <a:xfrm>
            <a:off x="6444210" y="764705"/>
            <a:ext cx="220210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6660233" y="1052737"/>
            <a:ext cx="1800127" cy="4184427"/>
            <a:chOff x="4211960" y="1196752"/>
            <a:chExt cx="1368152" cy="4642619"/>
          </a:xfrm>
        </p:grpSpPr>
        <p:sp>
          <p:nvSpPr>
            <p:cNvPr id="8" name="Равнобедренный треугольник 7"/>
            <p:cNvSpPr/>
            <p:nvPr/>
          </p:nvSpPr>
          <p:spPr>
            <a:xfrm>
              <a:off x="4211960" y="1196752"/>
              <a:ext cx="1368152" cy="4642619"/>
            </a:xfrm>
            <a:prstGeom prst="triangl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uk-U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cxnSp>
          <p:nvCxnSpPr>
            <p:cNvPr id="9" name="Прямая соединительная линия 8"/>
            <p:cNvCxnSpPr>
              <a:stCxn id="8" idx="0"/>
              <a:endCxn id="8" idx="3"/>
            </p:cNvCxnSpPr>
            <p:nvPr/>
          </p:nvCxnSpPr>
          <p:spPr>
            <a:xfrm>
              <a:off x="4896493" y="1196752"/>
              <a:ext cx="0" cy="4642619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6206520" y="5745450"/>
            <a:ext cx="268682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uk-UA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125 </a:t>
            </a: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метрів</a:t>
            </a:r>
          </a:p>
        </p:txBody>
      </p:sp>
      <p:cxnSp>
        <p:nvCxnSpPr>
          <p:cNvPr id="10" name="Прямая со стрелкой 9"/>
          <p:cNvCxnSpPr>
            <a:endCxn id="8" idx="4"/>
          </p:cNvCxnSpPr>
          <p:nvPr/>
        </p:nvCxnSpPr>
        <p:spPr>
          <a:xfrm>
            <a:off x="6588225" y="5229201"/>
            <a:ext cx="1872135" cy="7963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6412135" cy="485775"/>
          </a:xfrm>
        </p:spPr>
        <p:txBody>
          <a:bodyPr/>
          <a:lstStyle/>
          <a:p>
            <a:pPr>
              <a:defRPr/>
            </a:pPr>
            <a:r>
              <a:rPr lang="vi-V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Е́йфелева ве́жа </a:t>
            </a:r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1484536"/>
            <a:ext cx="6156176" cy="532884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vi-VN" sz="2400" dirty="0" smtClean="0"/>
              <a:t>(фр. </a:t>
            </a:r>
            <a:r>
              <a:rPr lang="en-US" sz="2400" dirty="0" smtClean="0"/>
              <a:t>la Tour Eiffel) — </a:t>
            </a:r>
            <a:r>
              <a:rPr lang="vi-VN" sz="2400" dirty="0" smtClean="0"/>
              <a:t>архітектурна пам`ятка Парижа, розміщена на Марсовому полі, символ сучасної Франції. Вежу названо на честь її конструктора Густава Ейфеля. </a:t>
            </a:r>
          </a:p>
          <a:p>
            <a:r>
              <a:rPr lang="vi-VN" sz="2400" dirty="0" smtClean="0"/>
              <a:t>Була зведена як тимчасова споруда та використовувалася як символ і вхідна арка паризької Всесвітньої виставки 1889 року (проходила в палаці Трокадеро з 6 травня до 31 жовтня). Вежу збирались розібрати через деякий час після завершення виставки, але завдяки уже встановленим там радіоантенам це рішення було скасоване.</a:t>
            </a:r>
            <a:endParaRPr lang="uk-UA" sz="2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56993"/>
            <a:ext cx="2346250" cy="33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http://7wonders.com.ua/assets/images/2393979242_3124073ec1.jpg"/>
          <p:cNvPicPr>
            <a:picLocks noChangeAspect="1" noChangeArrowheads="1"/>
          </p:cNvPicPr>
          <p:nvPr/>
        </p:nvPicPr>
        <p:blipFill>
          <a:blip r:embed="rId3" cstate="print"/>
          <a:srcRect l="19119" r="20424"/>
          <a:stretch>
            <a:fillRect/>
          </a:stretch>
        </p:blipFill>
        <p:spPr bwMode="auto">
          <a:xfrm>
            <a:off x="6228185" y="405805"/>
            <a:ext cx="2075209" cy="29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5220072" y="6237312"/>
            <a:ext cx="936104" cy="538360"/>
          </a:xfrm>
          <a:prstGeom prst="actionButtonRetur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uk-UA" sz="2400" b="1" dirty="0" smtClean="0">
                <a:solidFill>
                  <a:srgbClr val="002060"/>
                </a:solidFill>
              </a:rPr>
              <a:t>Вправа 447 (б).</a:t>
            </a:r>
            <a:endParaRPr lang="uk-UA" sz="24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&amp;Gcy;&amp;Dcy;&amp;Zcy; &amp;Gcy;&amp;iecy;&amp;ocy;&amp;mcy;&amp;iecy;&amp;tcy;&amp;rcy;&amp;icy;&amp;yacy;. 8 &amp;kcy;&amp;lcy;&amp;acy;&amp;scy;&amp;scy;. &amp;Ucy;&amp;kcy;&amp;rcy;. &amp;Bcy;&amp;iecy;&amp;vcy;&amp;zcy; &amp;Gcy;. &amp;Pcy;., &amp;Bcy;&amp;iecy;&amp;vcy;&amp;zcy; &amp;Vcy;. &amp;Gcy;., &amp;Vcy;&amp;lcy;&amp;acy;&amp;dcy;&amp;icy;&amp;mcy;&amp;icy;&amp;rcy;&amp;ocy;&amp;vcy;&amp;acy; &amp;Ncy;. &amp;Gcy;., &amp;scy;&amp;tcy;&amp;rcy;. &amp;rcy;&amp;iecy;&amp;shcy;&amp;iecy;&amp;bcy;&amp;ncy;&amp;icy;&amp;kcy;&amp;acy; 56"/>
          <p:cNvPicPr/>
          <p:nvPr/>
        </p:nvPicPr>
        <p:blipFill>
          <a:blip r:embed="rId2" cstate="print"/>
          <a:srcRect l="8190" t="11298" b="83293"/>
          <a:stretch>
            <a:fillRect/>
          </a:stretch>
        </p:blipFill>
        <p:spPr bwMode="auto">
          <a:xfrm>
            <a:off x="395536" y="4006775"/>
            <a:ext cx="8424936" cy="115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8208912" cy="306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19"/>
            <a:ext cx="8424936" cy="271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634082"/>
          </a:xfrm>
        </p:spPr>
        <p:txBody>
          <a:bodyPr/>
          <a:lstStyle/>
          <a:p>
            <a:pPr algn="l"/>
            <a:r>
              <a:rPr lang="uk-UA" sz="2400" b="1" dirty="0" smtClean="0">
                <a:solidFill>
                  <a:srgbClr val="002060"/>
                </a:solidFill>
              </a:rPr>
              <a:t>Вправа 460.</a:t>
            </a:r>
            <a:endParaRPr lang="uk-UA" sz="2400" b="1" dirty="0">
              <a:solidFill>
                <a:srgbClr val="002060"/>
              </a:solidFill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847256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Задач</a:t>
            </a:r>
            <a:r>
              <a:rPr lang="uk-UA" sz="4000" b="1" dirty="0" smtClean="0">
                <a:solidFill>
                  <a:srgbClr val="002060"/>
                </a:solidFill>
              </a:rPr>
              <a:t>і</a:t>
            </a:r>
            <a:r>
              <a:rPr lang="ru-RU" sz="4000" b="1" dirty="0" smtClean="0">
                <a:solidFill>
                  <a:srgbClr val="002060"/>
                </a:solidFill>
              </a:rPr>
              <a:t> за </a:t>
            </a:r>
            <a:r>
              <a:rPr lang="ru-RU" sz="4000" b="1" dirty="0" err="1" smtClean="0">
                <a:solidFill>
                  <a:srgbClr val="002060"/>
                </a:solidFill>
              </a:rPr>
              <a:t>готовими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малюнками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  <a:endParaRPr lang="uk-UA" sz="4000" b="1" dirty="0">
              <a:solidFill>
                <a:srgbClr val="002060"/>
              </a:solidFill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95537" y="836713"/>
            <a:ext cx="5583907" cy="3115667"/>
            <a:chOff x="2490" y="3210"/>
            <a:chExt cx="5940" cy="3375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3330" y="6015"/>
              <a:ext cx="97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8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3855" y="4935"/>
              <a:ext cx="97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7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2490" y="5115"/>
              <a:ext cx="97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6 c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6345" y="6015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z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5145" y="4755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6810" y="4350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</a:t>
              </a:r>
              <a:endPara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7785" y="6015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5700" y="3210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5055" y="6030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4530" y="6045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3150" y="4305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2715" y="6060"/>
              <a:ext cx="64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AutoShape 15"/>
            <p:cNvSpPr>
              <a:spLocks noChangeArrowheads="1"/>
            </p:cNvSpPr>
            <p:nvPr/>
          </p:nvSpPr>
          <p:spPr bwMode="auto">
            <a:xfrm>
              <a:off x="3075" y="4755"/>
              <a:ext cx="1620" cy="1335"/>
            </a:xfrm>
            <a:prstGeom prst="triangle">
              <a:avLst>
                <a:gd name="adj" fmla="val 21514"/>
              </a:avLst>
            </a:prstGeom>
            <a:solidFill>
              <a:srgbClr val="92D05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>
              <a:off x="5355" y="3735"/>
              <a:ext cx="2580" cy="2355"/>
            </a:xfrm>
            <a:prstGeom prst="triangle">
              <a:avLst>
                <a:gd name="adj" fmla="val 21514"/>
              </a:avLst>
            </a:prstGeom>
            <a:solidFill>
              <a:srgbClr val="92D05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7" y="4077072"/>
            <a:ext cx="404801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539552" y="908721"/>
            <a:ext cx="936104" cy="792088"/>
            <a:chOff x="1927" y="2570"/>
            <a:chExt cx="916" cy="850"/>
          </a:xfrm>
        </p:grpSpPr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1927" y="2570"/>
              <a:ext cx="668" cy="700"/>
            </a:xfrm>
            <a:prstGeom prst="ellipse">
              <a:avLst/>
            </a:prstGeom>
            <a:solidFill>
              <a:srgbClr val="9BBB59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4" name="Text Box 20"/>
            <p:cNvSpPr txBox="1">
              <a:spLocks noChangeArrowheads="1"/>
            </p:cNvSpPr>
            <p:nvPr/>
          </p:nvSpPr>
          <p:spPr bwMode="auto">
            <a:xfrm>
              <a:off x="2040" y="2670"/>
              <a:ext cx="803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1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5536" y="404664"/>
            <a:ext cx="936104" cy="792088"/>
            <a:chOff x="1927" y="2570"/>
            <a:chExt cx="916" cy="850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1927" y="2570"/>
              <a:ext cx="668" cy="700"/>
            </a:xfrm>
            <a:prstGeom prst="ellipse">
              <a:avLst/>
            </a:prstGeom>
            <a:solidFill>
              <a:srgbClr val="9BBB59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2040" y="2670"/>
              <a:ext cx="803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2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11560" y="404665"/>
            <a:ext cx="5400600" cy="3312368"/>
            <a:chOff x="1865" y="6306"/>
            <a:chExt cx="6150" cy="3543"/>
          </a:xfrm>
        </p:grpSpPr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2735" y="9251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8</a:t>
              </a:r>
              <a:r>
                <a: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3278" y="8117"/>
              <a:ext cx="101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7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865" y="8306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6 c</a:t>
              </a: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5856" y="9251"/>
              <a:ext cx="1150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4117" y="7928"/>
              <a:ext cx="1165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18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6338" y="7503"/>
              <a:ext cx="1312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7347" y="9251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5188" y="630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4521" y="9266"/>
              <a:ext cx="66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3977" y="9282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2548" y="745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2098" y="9298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2471" y="7928"/>
              <a:ext cx="1677" cy="1401"/>
            </a:xfrm>
            <a:prstGeom prst="triangle">
              <a:avLst>
                <a:gd name="adj" fmla="val 21514"/>
              </a:avLst>
            </a:prstGeom>
            <a:solidFill>
              <a:srgbClr val="00B0F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>
              <a:off x="4831" y="6857"/>
              <a:ext cx="2672" cy="2472"/>
            </a:xfrm>
            <a:prstGeom prst="triangle">
              <a:avLst>
                <a:gd name="adj" fmla="val 21514"/>
              </a:avLst>
            </a:prstGeom>
            <a:solidFill>
              <a:srgbClr val="00B0F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7800" y="3717033"/>
            <a:ext cx="41366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5536" y="404664"/>
            <a:ext cx="936104" cy="792088"/>
            <a:chOff x="1927" y="2570"/>
            <a:chExt cx="916" cy="850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1927" y="2570"/>
              <a:ext cx="668" cy="700"/>
            </a:xfrm>
            <a:prstGeom prst="ellipse">
              <a:avLst/>
            </a:prstGeom>
            <a:solidFill>
              <a:srgbClr val="9BBB59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2040" y="2670"/>
              <a:ext cx="803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3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67544" y="404664"/>
            <a:ext cx="5616624" cy="3456384"/>
            <a:chOff x="1865" y="6306"/>
            <a:chExt cx="6150" cy="3543"/>
          </a:xfrm>
        </p:grpSpPr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2735" y="9251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8</a:t>
              </a:r>
              <a:r>
                <a: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3278" y="8117"/>
              <a:ext cx="101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7</a:t>
              </a:r>
              <a:r>
                <a: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1865" y="8306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6 c</a:t>
              </a: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5856" y="9251"/>
              <a:ext cx="1150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z</a:t>
              </a: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4117" y="7928"/>
              <a:ext cx="1165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6338" y="7503"/>
              <a:ext cx="1312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7347" y="9251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5188" y="630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4521" y="9266"/>
              <a:ext cx="66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3977" y="9282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2548" y="745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2098" y="9298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>
              <a:off x="2471" y="7928"/>
              <a:ext cx="1677" cy="1401"/>
            </a:xfrm>
            <a:prstGeom prst="triangle">
              <a:avLst>
                <a:gd name="adj" fmla="val 21514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4831" y="6857"/>
              <a:ext cx="2672" cy="2472"/>
            </a:xfrm>
            <a:prstGeom prst="triangle">
              <a:avLst>
                <a:gd name="adj" fmla="val 21514"/>
              </a:avLst>
            </a:prstGeom>
            <a:solidFill>
              <a:srgbClr val="FFC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61048"/>
            <a:ext cx="4104456" cy="200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95536" y="404664"/>
            <a:ext cx="936104" cy="792088"/>
            <a:chOff x="1927" y="2570"/>
            <a:chExt cx="916" cy="850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1927" y="2570"/>
              <a:ext cx="668" cy="700"/>
            </a:xfrm>
            <a:prstGeom prst="ellipse">
              <a:avLst/>
            </a:prstGeom>
            <a:solidFill>
              <a:srgbClr val="9BBB59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2040" y="2670"/>
              <a:ext cx="803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4</a:t>
              </a:r>
              <a:endPara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467544" y="332656"/>
            <a:ext cx="5476851" cy="3377432"/>
            <a:chOff x="1865" y="6306"/>
            <a:chExt cx="6150" cy="3543"/>
          </a:xfrm>
        </p:grpSpPr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2735" y="9251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b</a:t>
              </a:r>
              <a:r>
                <a:rPr kumimoji="0" lang="en-US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3278" y="8117"/>
              <a:ext cx="101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r>
                <a:rPr kumimoji="0" lang="en-US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1" name="Text Box 5"/>
            <p:cNvSpPr txBox="1">
              <a:spLocks noChangeArrowheads="1"/>
            </p:cNvSpPr>
            <p:nvPr/>
          </p:nvSpPr>
          <p:spPr bwMode="auto">
            <a:xfrm>
              <a:off x="1865" y="8306"/>
              <a:ext cx="1009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r>
                <a:rPr kumimoji="0" lang="en-US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c</a:t>
              </a: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5856" y="9251"/>
              <a:ext cx="1150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16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4117" y="7928"/>
              <a:ext cx="1165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6338" y="7503"/>
              <a:ext cx="1312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 см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7347" y="9251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5188" y="630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7" name="Text Box 11"/>
            <p:cNvSpPr txBox="1">
              <a:spLocks noChangeArrowheads="1"/>
            </p:cNvSpPr>
            <p:nvPr/>
          </p:nvSpPr>
          <p:spPr bwMode="auto">
            <a:xfrm>
              <a:off x="4521" y="9266"/>
              <a:ext cx="66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</a:t>
              </a:r>
              <a:endPara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8" name="Text Box 12"/>
            <p:cNvSpPr txBox="1">
              <a:spLocks noChangeArrowheads="1"/>
            </p:cNvSpPr>
            <p:nvPr/>
          </p:nvSpPr>
          <p:spPr bwMode="auto">
            <a:xfrm>
              <a:off x="3977" y="9282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2548" y="7456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0" name="Text Box 14"/>
            <p:cNvSpPr txBox="1">
              <a:spLocks noChangeArrowheads="1"/>
            </p:cNvSpPr>
            <p:nvPr/>
          </p:nvSpPr>
          <p:spPr bwMode="auto">
            <a:xfrm>
              <a:off x="2098" y="9298"/>
              <a:ext cx="668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</a:t>
              </a:r>
              <a:endParaRPr kumimoji="0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/>
          </p:nvSpPr>
          <p:spPr bwMode="auto">
            <a:xfrm>
              <a:off x="2471" y="7928"/>
              <a:ext cx="1677" cy="1401"/>
            </a:xfrm>
            <a:prstGeom prst="triangle">
              <a:avLst>
                <a:gd name="adj" fmla="val 21514"/>
              </a:avLst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auto">
            <a:xfrm>
              <a:off x="4831" y="6857"/>
              <a:ext cx="2672" cy="2472"/>
            </a:xfrm>
            <a:prstGeom prst="triangle">
              <a:avLst>
                <a:gd name="adj" fmla="val 21514"/>
              </a:avLst>
            </a:prstGeom>
            <a:solidFill>
              <a:srgbClr val="FF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645024"/>
            <a:ext cx="4248472" cy="192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0" y="0"/>
          <a:ext cx="9144000" cy="6804394"/>
        </p:xfrm>
        <a:graphic>
          <a:graphicData uri="http://schemas.openxmlformats.org/presentationml/2006/ole">
            <p:oleObj spid="_x0000_s5121" name="Слайд" r:id="rId3" imgW="4570603" imgH="3427427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43608" y="1844824"/>
            <a:ext cx="6912768" cy="36004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_06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shablon_06</Template>
  <TotalTime>321</TotalTime>
  <Words>552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shablon_06</vt:lpstr>
      <vt:lpstr>Слайд</vt:lpstr>
      <vt:lpstr>Формула</vt:lpstr>
      <vt:lpstr>Тема. Ознаки подібності трикутників. Розв’язування  задач і вправ. </vt:lpstr>
      <vt:lpstr>Вправа 440.</vt:lpstr>
      <vt:lpstr>Вправа 447 (б).</vt:lpstr>
      <vt:lpstr>Вправа 460.</vt:lpstr>
      <vt:lpstr>Задачі за готовими малюнками.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Задача. Які завбільшки повинні бути букви на класній дошці, щоб учні, сидячи за партами, бачили їх так само виразно, як букви в своїх книжках (на відстані 25см від ока)? Відстань від парт до дошки взяти 5м. Ширина букви в книжці дорівнює 1мм. </vt:lpstr>
      <vt:lpstr>Завдання для групи</vt:lpstr>
      <vt:lpstr>ЗНО 2009 р.</vt:lpstr>
      <vt:lpstr>Слайд 16</vt:lpstr>
      <vt:lpstr>Слайд 17</vt:lpstr>
      <vt:lpstr>Задача. За допомогою фотографії виміряти висоту вежі.(довжина основи 7 метрів) </vt:lpstr>
      <vt:lpstr>Вінницький Біг-Бен Водонапірна вежа</vt:lpstr>
      <vt:lpstr>Задача. За допомогою фотографії виміряти висоту вежі. (довжина основи 15 метрів) </vt:lpstr>
      <vt:lpstr>Піза́нська вежа </vt:lpstr>
      <vt:lpstr>Задача. За допомогою фотографії виміряти висоту вежі. (довжина основи 125 метрів) </vt:lpstr>
      <vt:lpstr>Е́йфелева ве́жа </vt:lpstr>
    </vt:vector>
  </TitlesOfParts>
  <Company>Pirated Aliance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Ознаки подібності трикутників. Розв’язування  задач і вправ.</dc:title>
  <dc:creator>Boss</dc:creator>
  <cp:lastModifiedBy>Boss</cp:lastModifiedBy>
  <cp:revision>33</cp:revision>
  <dcterms:created xsi:type="dcterms:W3CDTF">2014-12-02T16:59:00Z</dcterms:created>
  <dcterms:modified xsi:type="dcterms:W3CDTF">2019-01-18T16:37:57Z</dcterms:modified>
</cp:coreProperties>
</file>