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87" r:id="rId2"/>
    <p:sldId id="258" r:id="rId3"/>
    <p:sldId id="282" r:id="rId4"/>
    <p:sldId id="259" r:id="rId5"/>
    <p:sldId id="276" r:id="rId6"/>
    <p:sldId id="277" r:id="rId7"/>
    <p:sldId id="275" r:id="rId8"/>
    <p:sldId id="274" r:id="rId9"/>
    <p:sldId id="260" r:id="rId10"/>
    <p:sldId id="261" r:id="rId11"/>
    <p:sldId id="263" r:id="rId12"/>
    <p:sldId id="262" r:id="rId13"/>
    <p:sldId id="280" r:id="rId14"/>
    <p:sldId id="279" r:id="rId15"/>
    <p:sldId id="266" r:id="rId16"/>
    <p:sldId id="267" r:id="rId17"/>
    <p:sldId id="273" r:id="rId18"/>
    <p:sldId id="284" r:id="rId19"/>
    <p:sldId id="257" r:id="rId20"/>
    <p:sldId id="268" r:id="rId21"/>
    <p:sldId id="281" r:id="rId22"/>
    <p:sldId id="283" r:id="rId23"/>
    <p:sldId id="285" r:id="rId24"/>
    <p:sldId id="28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4675D28-33F3-4189-BE44-BA4A52D65DF9}">
          <p14:sldIdLst>
            <p14:sldId id="287"/>
            <p14:sldId id="258"/>
            <p14:sldId id="282"/>
            <p14:sldId id="259"/>
            <p14:sldId id="276"/>
            <p14:sldId id="277"/>
            <p14:sldId id="275"/>
            <p14:sldId id="274"/>
            <p14:sldId id="260"/>
            <p14:sldId id="261"/>
            <p14:sldId id="263"/>
            <p14:sldId id="262"/>
            <p14:sldId id="280"/>
            <p14:sldId id="279"/>
            <p14:sldId id="266"/>
            <p14:sldId id="267"/>
            <p14:sldId id="273"/>
            <p14:sldId id="284"/>
            <p14:sldId id="257"/>
            <p14:sldId id="268"/>
            <p14:sldId id="281"/>
            <p14:sldId id="283"/>
            <p14:sldId id="285"/>
            <p14:sldId id="28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F75C2-6D41-4E74-AAEF-5CBB854A6034}" type="datetimeFigureOut">
              <a:rPr lang="ru-RU" smtClean="0"/>
              <a:t>01.01.2019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3271D-49C2-48FC-87CD-2D363C81B5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575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3271D-49C2-48FC-87CD-2D363C81B5C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897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415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310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152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9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795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720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997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85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100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275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096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126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2.docx"/><Relationship Id="rId3" Type="http://schemas.openxmlformats.org/officeDocument/2006/relationships/image" Target="../media/image1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package" Target="../embeddings/Microsoft_Word_Document1.docx"/><Relationship Id="rId10" Type="http://schemas.openxmlformats.org/officeDocument/2006/relationships/image" Target="../media/image7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ospelova.ucoz.ru/_tbkp/shablon/de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96" y="-17083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628800"/>
            <a:ext cx="6840760" cy="4968552"/>
          </a:xfrm>
        </p:spPr>
        <p:txBody>
          <a:bodyPr/>
          <a:lstStyle/>
          <a:p>
            <a:r>
              <a:rPr lang="uk-UA" dirty="0" smtClean="0"/>
              <a:t> </a:t>
            </a:r>
            <a:r>
              <a:rPr lang="uk-UA" sz="6000" b="1" i="1" dirty="0" smtClean="0">
                <a:solidFill>
                  <a:srgbClr val="0070C0"/>
                </a:solidFill>
                <a:latin typeface="Georgia" pitchFamily="18" charset="0"/>
              </a:rPr>
              <a:t>МАТЕМАТИКА</a:t>
            </a:r>
            <a:br>
              <a:rPr lang="uk-UA" sz="6000" b="1" i="1" dirty="0" smtClean="0">
                <a:solidFill>
                  <a:srgbClr val="0070C0"/>
                </a:solidFill>
                <a:latin typeface="Georgia" pitchFamily="18" charset="0"/>
              </a:rPr>
            </a:br>
            <a:r>
              <a:rPr lang="uk-UA" sz="8000" b="1" i="1" dirty="0" smtClean="0">
                <a:solidFill>
                  <a:srgbClr val="0070C0"/>
                </a:solidFill>
                <a:latin typeface="Georgia" pitchFamily="18" charset="0"/>
              </a:rPr>
              <a:t>2клас</a:t>
            </a:r>
            <a:br>
              <a:rPr lang="uk-UA" sz="8000" b="1" i="1" dirty="0" smtClean="0">
                <a:solidFill>
                  <a:srgbClr val="0070C0"/>
                </a:solidFill>
                <a:latin typeface="Georgia" pitchFamily="18" charset="0"/>
              </a:rPr>
            </a:br>
            <a:endParaRPr lang="ru-RU" sz="8000" dirty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2050" name="Picture 2" descr="C:\Users\MyPC1\Desktop\school22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581128"/>
            <a:ext cx="3528392" cy="225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94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Рисунок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9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628799"/>
            <a:ext cx="1656184" cy="186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41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1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221088"/>
            <a:ext cx="1656184" cy="186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24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ospelova.ucoz.ru/_tbkp/shablon/de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96" y="-17083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19" y="2132856"/>
            <a:ext cx="6984777" cy="3960439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 smtClean="0">
                <a:latin typeface="Georgia" pitchFamily="18" charset="0"/>
                <a:ea typeface="Segoe UI Black" pitchFamily="34" charset="0"/>
                <a:cs typeface="Times New Roman" pitchFamily="18" charset="0"/>
              </a:rPr>
              <a:t>Геометричний</a:t>
            </a:r>
            <a:br>
              <a:rPr lang="uk-UA" sz="5400" b="1" dirty="0" smtClean="0">
                <a:latin typeface="Georgia" pitchFamily="18" charset="0"/>
                <a:ea typeface="Segoe UI Black" pitchFamily="34" charset="0"/>
                <a:cs typeface="Times New Roman" pitchFamily="18" charset="0"/>
              </a:rPr>
            </a:br>
            <a:r>
              <a:rPr lang="uk-UA" sz="5400" b="1" dirty="0" smtClean="0">
                <a:latin typeface="Georgia" pitchFamily="18" charset="0"/>
                <a:ea typeface="Segoe UI Black" pitchFamily="34" charset="0"/>
                <a:cs typeface="Times New Roman" pitchFamily="18" charset="0"/>
              </a:rPr>
              <a:t/>
            </a:r>
            <a:br>
              <a:rPr lang="uk-UA" sz="5400" b="1" dirty="0" smtClean="0">
                <a:latin typeface="Georgia" pitchFamily="18" charset="0"/>
                <a:ea typeface="Segoe UI Black" pitchFamily="34" charset="0"/>
                <a:cs typeface="Times New Roman" pitchFamily="18" charset="0"/>
              </a:rPr>
            </a:br>
            <a:r>
              <a:rPr lang="uk-UA" sz="5400" dirty="0" smtClean="0">
                <a:latin typeface="Georgia" pitchFamily="18" charset="0"/>
                <a:ea typeface="Segoe UI Black" pitchFamily="34" charset="0"/>
                <a:cs typeface="Times New Roman" pitchFamily="18" charset="0"/>
              </a:rPr>
              <a:t>Матеріал</a:t>
            </a:r>
            <a:endParaRPr lang="ru-RU" sz="5400" b="1" dirty="0">
              <a:latin typeface="Georgia" pitchFamily="18" charset="0"/>
              <a:ea typeface="Segoe UI Black" pitchFamily="34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sz="6000" b="1" dirty="0" smtClean="0">
              <a:solidFill>
                <a:schemeClr val="tx1"/>
              </a:solidFill>
            </a:endParaRPr>
          </a:p>
          <a:p>
            <a:endParaRPr lang="ru-RU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21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ospelova.ucoz.ru/_tbkp/shablon/de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89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0"/>
            <a:ext cx="6840760" cy="6597352"/>
          </a:xfrm>
        </p:spPr>
        <p:txBody>
          <a:bodyPr>
            <a:normAutofit/>
          </a:bodyPr>
          <a:lstStyle/>
          <a:p>
            <a:pPr algn="l"/>
            <a:r>
              <a:rPr lang="ru-RU" sz="6600" b="1" dirty="0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/>
            </a:r>
            <a:br>
              <a:rPr lang="ru-RU" sz="6600" b="1" dirty="0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</a:br>
            <a:r>
              <a:rPr lang="ru-RU" sz="6600" b="1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/>
            </a:r>
            <a:br>
              <a:rPr lang="ru-RU" sz="6600" b="1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</a:br>
            <a:r>
              <a:rPr lang="ru-RU" sz="6600" b="1" dirty="0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                            </a:t>
            </a:r>
            <a:endParaRPr lang="ru-RU" sz="7200" dirty="0">
              <a:latin typeface="Times New Roman" pitchFamily="18" charset="0"/>
              <a:ea typeface="Segoe UI Black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50507" y="47667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http://pospelova.ucoz.ru/_tbkp/shablon/de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0" y="-75413"/>
            <a:ext cx="9144000" cy="693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627785" y="1844824"/>
            <a:ext cx="3816423" cy="34297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627785" y="3559680"/>
            <a:ext cx="1942835" cy="171485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572001" y="1844824"/>
            <a:ext cx="1872207" cy="171485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37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ospelova.ucoz.ru/_tbkp/shablon/det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96" y="-17083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556792"/>
            <a:ext cx="6840760" cy="3672408"/>
          </a:xfrm>
        </p:spPr>
        <p:txBody>
          <a:bodyPr/>
          <a:lstStyle/>
          <a:p>
            <a:r>
              <a:rPr lang="uk-UA" dirty="0" smtClean="0"/>
              <a:t>  </a:t>
            </a:r>
            <a:r>
              <a:rPr lang="ru-RU" sz="6600" b="1" dirty="0" smtClean="0">
                <a:latin typeface="Georgia" pitchFamily="18" charset="0"/>
              </a:rPr>
              <a:t>Кал</a:t>
            </a:r>
            <a:r>
              <a:rPr lang="uk-UA" sz="6600" b="1" dirty="0" err="1" smtClean="0">
                <a:latin typeface="Georgia" pitchFamily="18" charset="0"/>
              </a:rPr>
              <a:t>іграфічна</a:t>
            </a:r>
            <a:r>
              <a:rPr lang="uk-UA" sz="6600" b="1" dirty="0" smtClean="0">
                <a:latin typeface="Georgia" pitchFamily="18" charset="0"/>
              </a:rPr>
              <a:t/>
            </a:r>
            <a:br>
              <a:rPr lang="uk-UA" sz="6600" b="1" dirty="0" smtClean="0">
                <a:latin typeface="Georgia" pitchFamily="18" charset="0"/>
              </a:rPr>
            </a:br>
            <a:r>
              <a:rPr lang="uk-UA" sz="7200" b="1" dirty="0" smtClean="0">
                <a:latin typeface="Georgia" pitchFamily="18" charset="0"/>
              </a:rPr>
              <a:t>хвилина</a:t>
            </a:r>
            <a:endParaRPr lang="ru-RU" sz="72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05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ospelova.ucoz.ru/_tbkp/shablon/de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96" y="-17083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44824"/>
            <a:ext cx="7725456" cy="3888432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  </a:t>
            </a:r>
            <a:r>
              <a:rPr lang="ru-RU" sz="6600" b="1" dirty="0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5  12  17  19  16</a:t>
            </a:r>
            <a:r>
              <a:rPr lang="ru-RU" sz="6600" b="1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/>
            </a:r>
            <a:br>
              <a:rPr lang="ru-RU" sz="6600" b="1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</a:br>
            <a:r>
              <a:rPr lang="ru-RU" sz="6600" b="1" dirty="0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10  3  14  8  18</a:t>
            </a:r>
            <a:endParaRPr lang="ru-RU" sz="7200" dirty="0">
              <a:latin typeface="Times New Roman" pitchFamily="18" charset="0"/>
              <a:ea typeface="Segoe UI Black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70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ospelova.ucoz.ru/_tbkp/shablon/de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96" y="-17083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196752"/>
            <a:ext cx="7272808" cy="4752528"/>
          </a:xfrm>
        </p:spPr>
        <p:txBody>
          <a:bodyPr>
            <a:normAutofit/>
          </a:bodyPr>
          <a:lstStyle/>
          <a:p>
            <a:pPr algn="l"/>
            <a:r>
              <a:rPr lang="uk-UA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 </a:t>
            </a:r>
            <a:r>
              <a:rPr lang="uk-U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Segoe UI Black" pitchFamily="34" charset="0"/>
                <a:cs typeface="Segoe UI Black" pitchFamily="34" charset="0"/>
              </a:rPr>
              <a:t>Взаємоперевірка</a:t>
            </a:r>
            <a:r>
              <a:rPr lang="uk-UA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/>
            </a:r>
            <a:br>
              <a:rPr lang="uk-UA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</a:br>
            <a:r>
              <a:rPr lang="uk-UA" dirty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/>
            </a:r>
            <a:br>
              <a:rPr lang="uk-UA" dirty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</a:br>
            <a:r>
              <a:rPr lang="ru-RU" sz="6600" b="1" dirty="0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12  </a:t>
            </a:r>
            <a:r>
              <a:rPr lang="ru-RU" sz="6600" b="1" dirty="0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16  10 14  8  18</a:t>
            </a:r>
            <a:br>
              <a:rPr lang="ru-RU" sz="6600" b="1" dirty="0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</a:br>
            <a:r>
              <a:rPr lang="ru-RU" sz="6600" b="1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/>
            </a:r>
            <a:br>
              <a:rPr lang="ru-RU" sz="6600" b="1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</a:br>
            <a:r>
              <a:rPr lang="ru-RU" sz="6600" b="1" dirty="0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                            </a:t>
            </a:r>
            <a:endParaRPr lang="ru-RU" sz="7200" dirty="0">
              <a:latin typeface="Times New Roman" pitchFamily="18" charset="0"/>
              <a:ea typeface="Segoe UI Black" pitchFamily="34" charset="0"/>
              <a:cs typeface="Times New Roman" pitchFamily="18" charset="0"/>
            </a:endParaRPr>
          </a:p>
        </p:txBody>
      </p:sp>
      <p:pic>
        <p:nvPicPr>
          <p:cNvPr id="2050" name="Picture 2" descr="C:\Users\MyPC1\Desktop\4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861048"/>
            <a:ext cx="424847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30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ospelova.ucoz.ru/_tbkp/shablon/de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96" y="24585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692696"/>
            <a:ext cx="6624735" cy="1224136"/>
          </a:xfrm>
        </p:spPr>
        <p:txBody>
          <a:bodyPr>
            <a:normAutofit/>
          </a:bodyPr>
          <a:lstStyle/>
          <a:p>
            <a:pPr algn="ctr"/>
            <a:r>
              <a:rPr lang="uk-UA" dirty="0" err="1" smtClean="0">
                <a:latin typeface="Georgia" pitchFamily="18" charset="0"/>
                <a:ea typeface="Segoe UI Black" pitchFamily="34" charset="0"/>
                <a:cs typeface="Times New Roman" pitchFamily="18" charset="0"/>
              </a:rPr>
              <a:t>ФІзкультхвилинка</a:t>
            </a:r>
            <a:endParaRPr lang="ru-RU" b="1" dirty="0">
              <a:latin typeface="Georgia" pitchFamily="18" charset="0"/>
              <a:ea typeface="Segoe UI Black" pitchFamily="34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sz="6000" b="1" dirty="0" smtClean="0">
              <a:solidFill>
                <a:schemeClr val="tx1"/>
              </a:solidFill>
            </a:endParaRPr>
          </a:p>
          <a:p>
            <a:endParaRPr lang="ru-RU" sz="60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MyPC1\Desktop\AE86100C-9298-4081-90D1-98C3A30F5D1F_cheerleader6-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476500"/>
            <a:ext cx="5760639" cy="404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14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ospelova.ucoz.ru/_tbkp/shablon/de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52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548680"/>
            <a:ext cx="7056784" cy="6192688"/>
          </a:xfrm>
        </p:spPr>
        <p:txBody>
          <a:bodyPr>
            <a:noAutofit/>
          </a:bodyPr>
          <a:lstStyle/>
          <a:p>
            <a:r>
              <a:rPr lang="uk-UA" sz="5400" b="1" i="1" dirty="0" smtClean="0">
                <a:solidFill>
                  <a:srgbClr val="FF0000"/>
                </a:solidFill>
                <a:latin typeface="Georgia" pitchFamily="18" charset="0"/>
              </a:rPr>
              <a:t>Тема </a:t>
            </a:r>
            <a:r>
              <a:rPr lang="uk-UA" sz="5400" b="1" i="1" dirty="0" smtClean="0">
                <a:solidFill>
                  <a:srgbClr val="FF0000"/>
                </a:solidFill>
                <a:latin typeface="Georgia" pitchFamily="18" charset="0"/>
              </a:rPr>
              <a:t>уроку  </a:t>
            </a:r>
            <a:r>
              <a:rPr lang="uk-UA" sz="5400" b="1" i="1" dirty="0">
                <a:latin typeface="Georgia" pitchFamily="18" charset="0"/>
              </a:rPr>
              <a:t/>
            </a:r>
            <a:br>
              <a:rPr lang="uk-UA" sz="5400" b="1" i="1" dirty="0">
                <a:latin typeface="Georgia" pitchFamily="18" charset="0"/>
              </a:rPr>
            </a:br>
            <a:r>
              <a:rPr lang="uk-UA" sz="5400" b="1" i="1" dirty="0" smtClean="0">
                <a:latin typeface="Georgia" pitchFamily="18" charset="0"/>
              </a:rPr>
              <a:t>Повторення таблиць множення числа 2 та ділення на 2</a:t>
            </a:r>
            <a:endParaRPr lang="ru-RU" sz="5400" b="1" i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39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ospelova.ucoz.ru/_tbkp/shablon/de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36"/>
            <a:ext cx="932351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11759" y="3789040"/>
            <a:ext cx="6732241" cy="2952328"/>
          </a:xfrm>
        </p:spPr>
        <p:txBody>
          <a:bodyPr/>
          <a:lstStyle/>
          <a:p>
            <a:r>
              <a:rPr lang="uk-UA" b="0" dirty="0" smtClean="0"/>
              <a:t> </a:t>
            </a:r>
            <a:endParaRPr lang="ru-RU" b="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3068960"/>
          </a:xfrm>
        </p:spPr>
        <p:txBody>
          <a:bodyPr>
            <a:normAutofit fontScale="55000" lnSpcReduction="20000"/>
          </a:bodyPr>
          <a:lstStyle/>
          <a:p>
            <a:r>
              <a:rPr lang="uk-UA" sz="8400" b="1" dirty="0">
                <a:solidFill>
                  <a:srgbClr val="C00000"/>
                </a:solidFill>
              </a:rPr>
              <a:t>З</a:t>
            </a:r>
            <a:r>
              <a:rPr lang="uk-UA" sz="8400" dirty="0"/>
              <a:t>   </a:t>
            </a:r>
            <a:r>
              <a:rPr lang="uk-UA" sz="8400" b="1" dirty="0">
                <a:solidFill>
                  <a:schemeClr val="tx1"/>
                </a:solidFill>
              </a:rPr>
              <a:t>2 *4 </a:t>
            </a:r>
            <a:r>
              <a:rPr lang="en-US" sz="8400" b="1" dirty="0">
                <a:solidFill>
                  <a:schemeClr val="tx1"/>
                </a:solidFill>
              </a:rPr>
              <a:t>+ 2</a:t>
            </a:r>
            <a:r>
              <a:rPr lang="uk-UA" sz="8400" b="1" dirty="0">
                <a:solidFill>
                  <a:schemeClr val="tx1"/>
                </a:solidFill>
              </a:rPr>
              <a:t>                 </a:t>
            </a:r>
            <a:r>
              <a:rPr lang="uk-UA" sz="8400" b="1" dirty="0" smtClean="0">
                <a:solidFill>
                  <a:srgbClr val="C00000"/>
                </a:solidFill>
              </a:rPr>
              <a:t> А  </a:t>
            </a:r>
            <a:r>
              <a:rPr lang="uk-UA" sz="8400" b="1" dirty="0">
                <a:solidFill>
                  <a:schemeClr val="tx1"/>
                </a:solidFill>
              </a:rPr>
              <a:t>14 : 2</a:t>
            </a:r>
            <a:r>
              <a:rPr lang="en-US" sz="8400" b="1" dirty="0">
                <a:solidFill>
                  <a:schemeClr val="tx1"/>
                </a:solidFill>
              </a:rPr>
              <a:t> + 8</a:t>
            </a:r>
            <a:endParaRPr lang="ru-RU" sz="8400" b="1" dirty="0">
              <a:solidFill>
                <a:schemeClr val="tx1"/>
              </a:solidFill>
            </a:endParaRPr>
          </a:p>
          <a:p>
            <a:r>
              <a:rPr lang="uk-UA" sz="8400" b="1" dirty="0">
                <a:solidFill>
                  <a:srgbClr val="C00000"/>
                </a:solidFill>
              </a:rPr>
              <a:t>І </a:t>
            </a:r>
            <a:r>
              <a:rPr lang="uk-UA" sz="8400" dirty="0"/>
              <a:t>  </a:t>
            </a:r>
            <a:r>
              <a:rPr lang="uk-UA" sz="8400" b="1" dirty="0">
                <a:solidFill>
                  <a:schemeClr val="tx1"/>
                </a:solidFill>
              </a:rPr>
              <a:t>12 :2  </a:t>
            </a:r>
            <a:r>
              <a:rPr lang="en-US" sz="8400" b="1" dirty="0">
                <a:solidFill>
                  <a:schemeClr val="tx1"/>
                </a:solidFill>
              </a:rPr>
              <a:t>+ 8</a:t>
            </a:r>
            <a:r>
              <a:rPr lang="uk-UA" sz="8400" b="1" dirty="0">
                <a:solidFill>
                  <a:schemeClr val="tx1"/>
                </a:solidFill>
              </a:rPr>
              <a:t>              </a:t>
            </a:r>
            <a:r>
              <a:rPr lang="uk-UA" sz="8400" b="1" dirty="0" smtClean="0">
                <a:solidFill>
                  <a:schemeClr val="tx1"/>
                </a:solidFill>
              </a:rPr>
              <a:t>   </a:t>
            </a:r>
            <a:r>
              <a:rPr lang="uk-UA" sz="8400" b="1" dirty="0" smtClean="0">
                <a:solidFill>
                  <a:srgbClr val="C00000"/>
                </a:solidFill>
              </a:rPr>
              <a:t>Н</a:t>
            </a:r>
            <a:r>
              <a:rPr lang="uk-UA" sz="8400" dirty="0" smtClean="0"/>
              <a:t>   </a:t>
            </a:r>
            <a:r>
              <a:rPr lang="uk-UA" sz="8400" b="1" dirty="0">
                <a:solidFill>
                  <a:schemeClr val="tx1"/>
                </a:solidFill>
              </a:rPr>
              <a:t>2* 7</a:t>
            </a:r>
            <a:r>
              <a:rPr lang="en-US" sz="8400" b="1" dirty="0">
                <a:solidFill>
                  <a:schemeClr val="tx1"/>
                </a:solidFill>
              </a:rPr>
              <a:t> + 9</a:t>
            </a:r>
            <a:r>
              <a:rPr lang="uk-UA" sz="8400" b="1" dirty="0">
                <a:solidFill>
                  <a:schemeClr val="tx1"/>
                </a:solidFill>
              </a:rPr>
              <a:t> </a:t>
            </a:r>
            <a:endParaRPr lang="uk-UA" sz="8400" b="1" dirty="0" smtClean="0">
              <a:solidFill>
                <a:schemeClr val="tx1"/>
              </a:solidFill>
            </a:endParaRPr>
          </a:p>
          <a:p>
            <a:r>
              <a:rPr lang="uk-UA" sz="8400" b="1" dirty="0">
                <a:solidFill>
                  <a:srgbClr val="C00000"/>
                </a:solidFill>
              </a:rPr>
              <a:t>П</a:t>
            </a:r>
            <a:r>
              <a:rPr lang="uk-UA" sz="8400" dirty="0" smtClean="0"/>
              <a:t>  </a:t>
            </a:r>
            <a:r>
              <a:rPr lang="uk-UA" sz="8400" b="1" dirty="0">
                <a:solidFill>
                  <a:schemeClr val="tx1"/>
                </a:solidFill>
              </a:rPr>
              <a:t>2* 5 </a:t>
            </a:r>
            <a:r>
              <a:rPr lang="en-US" sz="8400" b="1" dirty="0">
                <a:solidFill>
                  <a:schemeClr val="tx1"/>
                </a:solidFill>
              </a:rPr>
              <a:t>+10</a:t>
            </a:r>
            <a:r>
              <a:rPr lang="uk-UA" sz="8400" b="1" dirty="0">
                <a:solidFill>
                  <a:schemeClr val="tx1"/>
                </a:solidFill>
              </a:rPr>
              <a:t>         </a:t>
            </a:r>
            <a:r>
              <a:rPr lang="uk-UA" sz="8400" b="1" dirty="0" smtClean="0">
                <a:solidFill>
                  <a:schemeClr val="tx1"/>
                </a:solidFill>
              </a:rPr>
              <a:t>        </a:t>
            </a:r>
            <a:r>
              <a:rPr lang="uk-UA" sz="8400" b="1" dirty="0" smtClean="0">
                <a:solidFill>
                  <a:srgbClr val="C00000"/>
                </a:solidFill>
              </a:rPr>
              <a:t>О</a:t>
            </a:r>
            <a:r>
              <a:rPr lang="uk-UA" sz="8400" dirty="0" smtClean="0"/>
              <a:t>   </a:t>
            </a:r>
            <a:r>
              <a:rPr lang="uk-UA" sz="8400" b="1" dirty="0">
                <a:solidFill>
                  <a:schemeClr val="tx1"/>
                </a:solidFill>
              </a:rPr>
              <a:t>18: 2 </a:t>
            </a:r>
            <a:r>
              <a:rPr lang="en-US" sz="8400" b="1" dirty="0">
                <a:solidFill>
                  <a:schemeClr val="tx1"/>
                </a:solidFill>
              </a:rPr>
              <a:t>- 3 </a:t>
            </a:r>
            <a:endParaRPr lang="ru-RU" sz="8400" b="1" dirty="0">
              <a:solidFill>
                <a:schemeClr val="tx1"/>
              </a:solidFill>
            </a:endParaRPr>
          </a:p>
          <a:p>
            <a:r>
              <a:rPr lang="uk-UA" sz="8400" b="1" dirty="0">
                <a:solidFill>
                  <a:srgbClr val="C00000"/>
                </a:solidFill>
              </a:rPr>
              <a:t>Й</a:t>
            </a:r>
            <a:r>
              <a:rPr lang="uk-UA" sz="8400" dirty="0"/>
              <a:t>  </a:t>
            </a:r>
            <a:r>
              <a:rPr lang="uk-UA" sz="8400" b="1" dirty="0">
                <a:solidFill>
                  <a:schemeClr val="tx1"/>
                </a:solidFill>
              </a:rPr>
              <a:t>2 * 2</a:t>
            </a:r>
            <a:r>
              <a:rPr lang="en-US" sz="8400" b="1" dirty="0">
                <a:solidFill>
                  <a:schemeClr val="tx1"/>
                </a:solidFill>
              </a:rPr>
              <a:t> + 32</a:t>
            </a:r>
            <a:r>
              <a:rPr lang="uk-UA" sz="8400" b="1" dirty="0">
                <a:solidFill>
                  <a:schemeClr val="tx1"/>
                </a:solidFill>
              </a:rPr>
              <a:t>              </a:t>
            </a:r>
            <a:r>
              <a:rPr lang="uk-UA" sz="8400" b="1" dirty="0" smtClean="0">
                <a:solidFill>
                  <a:schemeClr val="tx1"/>
                </a:solidFill>
              </a:rPr>
              <a:t> </a:t>
            </a:r>
            <a:r>
              <a:rPr lang="uk-UA" sz="8400" b="1" dirty="0" smtClean="0">
                <a:solidFill>
                  <a:srgbClr val="C00000"/>
                </a:solidFill>
              </a:rPr>
              <a:t>К</a:t>
            </a:r>
            <a:r>
              <a:rPr lang="uk-UA" sz="8400" dirty="0" smtClean="0"/>
              <a:t>   </a:t>
            </a:r>
            <a:r>
              <a:rPr lang="uk-UA" sz="8400" b="1" dirty="0">
                <a:solidFill>
                  <a:schemeClr val="tx1"/>
                </a:solidFill>
              </a:rPr>
              <a:t>2 * 6</a:t>
            </a:r>
            <a:r>
              <a:rPr lang="en-US" sz="8400" b="1" dirty="0">
                <a:solidFill>
                  <a:schemeClr val="tx1"/>
                </a:solidFill>
              </a:rPr>
              <a:t> - 5</a:t>
            </a:r>
            <a:endParaRPr lang="ru-RU" sz="8400" b="1" dirty="0">
              <a:solidFill>
                <a:schemeClr val="tx1"/>
              </a:solidFill>
            </a:endParaRPr>
          </a:p>
          <a:p>
            <a:r>
              <a:rPr lang="uk-UA" sz="3200" dirty="0" smtClean="0"/>
              <a:t>     </a:t>
            </a:r>
            <a:endParaRPr lang="ru-RU" sz="32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558698"/>
              </p:ext>
            </p:extLst>
          </p:nvPr>
        </p:nvGraphicFramePr>
        <p:xfrm>
          <a:off x="2339752" y="3933056"/>
          <a:ext cx="6696744" cy="266429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093"/>
                <a:gridCol w="837093"/>
                <a:gridCol w="837093"/>
                <a:gridCol w="837093"/>
                <a:gridCol w="837093"/>
                <a:gridCol w="837093"/>
                <a:gridCol w="837093"/>
                <a:gridCol w="837093"/>
              </a:tblGrid>
              <a:tr h="1332148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20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14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10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23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15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36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7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6</a:t>
                      </a:r>
                      <a:endParaRPr lang="ru-RU" sz="4800" dirty="0"/>
                    </a:p>
                  </a:txBody>
                  <a:tcPr/>
                </a:tc>
              </a:tr>
              <a:tr h="1332148">
                <a:tc>
                  <a:txBody>
                    <a:bodyPr/>
                    <a:lstStyle/>
                    <a:p>
                      <a:pPr algn="ctr"/>
                      <a:r>
                        <a:rPr lang="uk-UA" sz="6000" b="1" dirty="0" smtClean="0"/>
                        <a:t>П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6000" b="1" dirty="0" smtClean="0"/>
                        <a:t>І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6000" b="1" dirty="0" smtClean="0"/>
                        <a:t>З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6000" b="1" dirty="0" smtClean="0"/>
                        <a:t>Н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6000" b="1" dirty="0" smtClean="0"/>
                        <a:t>А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6000" b="1" dirty="0" smtClean="0"/>
                        <a:t>Й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6000" b="1" dirty="0" smtClean="0"/>
                        <a:t>К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6000" b="1" dirty="0" smtClean="0"/>
                        <a:t>О</a:t>
                      </a:r>
                      <a:endParaRPr lang="ru-RU" sz="60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C:\Users\MyPC1\Desktop\b640a2e6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725" y="5366079"/>
            <a:ext cx="864096" cy="9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MyPC1\Desktop\b640a2e6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533" y="5374195"/>
            <a:ext cx="864096" cy="9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yPC1\Desktop\b640a2e6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049" y="5373216"/>
            <a:ext cx="864096" cy="9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yPC1\Desktop\b640a2e6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953" y="5373216"/>
            <a:ext cx="864096" cy="9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yPC1\Desktop\b640a2e6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373216"/>
            <a:ext cx="864096" cy="9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MyPC1\Desktop\b640a2e6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870" y="5373216"/>
            <a:ext cx="864096" cy="9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MyPC1\Desktop\b640a2e6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366079"/>
            <a:ext cx="864096" cy="9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MyPC1\Desktop\b640a2e6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420" y="5373216"/>
            <a:ext cx="864096" cy="9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47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ospelova.ucoz.ru/_tbkp/shablon/de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96" y="-17083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764704"/>
            <a:ext cx="6840760" cy="3240360"/>
          </a:xfrm>
        </p:spPr>
        <p:txBody>
          <a:bodyPr>
            <a:normAutofit/>
          </a:bodyPr>
          <a:lstStyle/>
          <a:p>
            <a:r>
              <a:rPr lang="uk-UA" sz="7200" b="1" dirty="0" smtClean="0">
                <a:latin typeface="Georgia" pitchFamily="18" charset="0"/>
                <a:ea typeface="Segoe UI Black" pitchFamily="34" charset="0"/>
                <a:cs typeface="Times New Roman" pitchFamily="18" charset="0"/>
              </a:rPr>
              <a:t>Робота з </a:t>
            </a:r>
            <a:br>
              <a:rPr lang="uk-UA" sz="7200" b="1" dirty="0" smtClean="0">
                <a:latin typeface="Georgia" pitchFamily="18" charset="0"/>
                <a:ea typeface="Segoe UI Black" pitchFamily="34" charset="0"/>
                <a:cs typeface="Times New Roman" pitchFamily="18" charset="0"/>
              </a:rPr>
            </a:br>
            <a:r>
              <a:rPr lang="uk-UA" sz="7200" b="1" dirty="0" smtClean="0">
                <a:latin typeface="Georgia" pitchFamily="18" charset="0"/>
                <a:ea typeface="Segoe UI Black" pitchFamily="34" charset="0"/>
                <a:cs typeface="Times New Roman" pitchFamily="18" charset="0"/>
              </a:rPr>
              <a:t>підручником</a:t>
            </a:r>
            <a:endParaRPr lang="ru-RU" sz="7200" b="1" dirty="0">
              <a:latin typeface="Georgia" pitchFamily="18" charset="0"/>
              <a:ea typeface="Segoe UI Black" pitchFamily="34" charset="0"/>
              <a:cs typeface="Times New Roman" pitchFamily="18" charset="0"/>
            </a:endParaRPr>
          </a:p>
        </p:txBody>
      </p:sp>
      <p:pic>
        <p:nvPicPr>
          <p:cNvPr id="2050" name="Picture 2" descr="C:\Users\MyPC1\Desktop\9641976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573016"/>
            <a:ext cx="475252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57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ospelova.ucoz.ru/_tbkp/shablon/de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96" y="-17083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19" y="1844824"/>
            <a:ext cx="6442993" cy="2592288"/>
          </a:xfrm>
        </p:spPr>
        <p:txBody>
          <a:bodyPr>
            <a:normAutofit/>
          </a:bodyPr>
          <a:lstStyle/>
          <a:p>
            <a:pPr algn="ctr"/>
            <a:r>
              <a:rPr lang="uk-UA" sz="5400" dirty="0" smtClean="0">
                <a:solidFill>
                  <a:srgbClr val="FF0000"/>
                </a:solidFill>
                <a:latin typeface="Georgia" pitchFamily="18" charset="0"/>
                <a:ea typeface="Segoe UI Black" pitchFamily="34" charset="0"/>
                <a:cs typeface="Times New Roman" pitchFamily="18" charset="0"/>
              </a:rPr>
              <a:t>Складіть обернену</a:t>
            </a:r>
            <a:br>
              <a:rPr lang="uk-UA" sz="5400" dirty="0" smtClean="0">
                <a:solidFill>
                  <a:srgbClr val="FF0000"/>
                </a:solidFill>
                <a:latin typeface="Georgia" pitchFamily="18" charset="0"/>
                <a:ea typeface="Segoe UI Black" pitchFamily="34" charset="0"/>
                <a:cs typeface="Times New Roman" pitchFamily="18" charset="0"/>
              </a:rPr>
            </a:br>
            <a:r>
              <a:rPr lang="uk-UA" sz="5400" dirty="0" smtClean="0">
                <a:solidFill>
                  <a:srgbClr val="FF0000"/>
                </a:solidFill>
                <a:latin typeface="Georgia" pitchFamily="18" charset="0"/>
                <a:ea typeface="Segoe UI Black" pitchFamily="34" charset="0"/>
                <a:cs typeface="Times New Roman" pitchFamily="18" charset="0"/>
              </a:rPr>
              <a:t>задачу</a:t>
            </a:r>
            <a:endParaRPr lang="ru-RU" sz="5400" b="1" dirty="0">
              <a:solidFill>
                <a:srgbClr val="FF0000"/>
              </a:solidFill>
              <a:latin typeface="Georgia" pitchFamily="18" charset="0"/>
              <a:ea typeface="Segoe UI Black" pitchFamily="34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404665"/>
            <a:ext cx="8099177" cy="1440159"/>
          </a:xfrm>
        </p:spPr>
        <p:txBody>
          <a:bodyPr>
            <a:normAutofit fontScale="62500" lnSpcReduction="20000"/>
          </a:bodyPr>
          <a:lstStyle/>
          <a:p>
            <a:endParaRPr lang="uk-UA" sz="6000" b="1" dirty="0" smtClean="0">
              <a:solidFill>
                <a:schemeClr val="tx1"/>
              </a:solidFill>
            </a:endParaRPr>
          </a:p>
          <a:p>
            <a:r>
              <a:rPr lang="uk-UA" sz="9300" b="1" dirty="0" smtClean="0">
                <a:solidFill>
                  <a:schemeClr val="tx1"/>
                </a:solidFill>
                <a:latin typeface="Georgia" pitchFamily="18" charset="0"/>
              </a:rPr>
              <a:t>Робота в парах</a:t>
            </a:r>
            <a:endParaRPr lang="ru-RU" sz="93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653136"/>
            <a:ext cx="3456384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782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ospelova.ucoz.ru/_tbkp/shablon/de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4" y="-2591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1" y="2204865"/>
            <a:ext cx="6515001" cy="1368151"/>
          </a:xfrm>
        </p:spPr>
        <p:txBody>
          <a:bodyPr>
            <a:normAutofit fontScale="90000"/>
          </a:bodyPr>
          <a:lstStyle/>
          <a:p>
            <a:pPr algn="ctr"/>
            <a:r>
              <a:rPr lang="uk-UA" sz="6700" b="1" dirty="0" smtClean="0">
                <a:latin typeface="Georgia" pitchFamily="18" charset="0"/>
                <a:ea typeface="Segoe UI Black" pitchFamily="34" charset="0"/>
                <a:cs typeface="Times New Roman" pitchFamily="18" charset="0"/>
              </a:rPr>
              <a:t>Робота</a:t>
            </a:r>
            <a:r>
              <a:rPr lang="uk-UA" sz="5400" b="1" dirty="0" smtClean="0">
                <a:latin typeface="Georgia" pitchFamily="18" charset="0"/>
                <a:ea typeface="Segoe UI Black" pitchFamily="34" charset="0"/>
                <a:cs typeface="Times New Roman" pitchFamily="18" charset="0"/>
              </a:rPr>
              <a:t/>
            </a:r>
            <a:br>
              <a:rPr lang="uk-UA" sz="5400" b="1" dirty="0" smtClean="0">
                <a:latin typeface="Georgia" pitchFamily="18" charset="0"/>
                <a:ea typeface="Segoe UI Black" pitchFamily="34" charset="0"/>
                <a:cs typeface="Times New Roman" pitchFamily="18" charset="0"/>
              </a:rPr>
            </a:br>
            <a:r>
              <a:rPr lang="uk-UA" sz="5400" dirty="0">
                <a:latin typeface="Georgia" pitchFamily="18" charset="0"/>
                <a:ea typeface="Segoe UI Black" pitchFamily="34" charset="0"/>
                <a:cs typeface="Times New Roman" pitchFamily="18" charset="0"/>
              </a:rPr>
              <a:t/>
            </a:r>
            <a:br>
              <a:rPr lang="uk-UA" sz="5400" dirty="0">
                <a:latin typeface="Georgia" pitchFamily="18" charset="0"/>
                <a:ea typeface="Segoe UI Black" pitchFamily="34" charset="0"/>
                <a:cs typeface="Times New Roman" pitchFamily="18" charset="0"/>
              </a:rPr>
            </a:br>
            <a:r>
              <a:rPr lang="uk-UA" sz="5400" dirty="0" smtClean="0">
                <a:latin typeface="Georgia" pitchFamily="18" charset="0"/>
                <a:ea typeface="Segoe UI Black" pitchFamily="34" charset="0"/>
                <a:cs typeface="Times New Roman" pitchFamily="18" charset="0"/>
              </a:rPr>
              <a:t/>
            </a:r>
            <a:br>
              <a:rPr lang="uk-UA" sz="5400" dirty="0" smtClean="0">
                <a:latin typeface="Georgia" pitchFamily="18" charset="0"/>
                <a:ea typeface="Segoe UI Black" pitchFamily="34" charset="0"/>
                <a:cs typeface="Times New Roman" pitchFamily="18" charset="0"/>
              </a:rPr>
            </a:br>
            <a:r>
              <a:rPr lang="uk-UA" sz="5400" dirty="0">
                <a:latin typeface="Georgia" pitchFamily="18" charset="0"/>
                <a:ea typeface="Segoe UI Black" pitchFamily="34" charset="0"/>
                <a:cs typeface="Times New Roman" pitchFamily="18" charset="0"/>
              </a:rPr>
              <a:t/>
            </a:r>
            <a:br>
              <a:rPr lang="uk-UA" sz="5400" dirty="0">
                <a:latin typeface="Georgia" pitchFamily="18" charset="0"/>
                <a:ea typeface="Segoe UI Black" pitchFamily="34" charset="0"/>
                <a:cs typeface="Times New Roman" pitchFamily="18" charset="0"/>
              </a:rPr>
            </a:br>
            <a:r>
              <a:rPr lang="uk-UA" sz="5400" dirty="0" smtClean="0">
                <a:latin typeface="Georgia" pitchFamily="18" charset="0"/>
                <a:ea typeface="Segoe UI Black" pitchFamily="34" charset="0"/>
                <a:cs typeface="Times New Roman" pitchFamily="18" charset="0"/>
              </a:rPr>
              <a:t>           </a:t>
            </a:r>
            <a:endParaRPr lang="ru-RU" sz="5400" b="1" dirty="0">
              <a:latin typeface="Georgia" pitchFamily="18" charset="0"/>
              <a:ea typeface="Segoe UI Black" pitchFamily="34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22313" y="404665"/>
            <a:ext cx="6153943" cy="1512168"/>
          </a:xfrm>
        </p:spPr>
        <p:txBody>
          <a:bodyPr>
            <a:normAutofit/>
          </a:bodyPr>
          <a:lstStyle/>
          <a:p>
            <a:pPr algn="ctr"/>
            <a:r>
              <a:rPr lang="uk-UA" sz="6000" b="1" dirty="0" smtClean="0">
                <a:solidFill>
                  <a:schemeClr val="tx1"/>
                </a:solidFill>
                <a:latin typeface="Georgia" pitchFamily="18" charset="0"/>
              </a:rPr>
              <a:t>Самостійна </a:t>
            </a:r>
            <a:endParaRPr lang="ru-RU" sz="60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3074" name="Picture 2" descr="C:\Users\MyPC1\Desktop\school25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403089"/>
            <a:ext cx="5616624" cy="326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75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ospelova.ucoz.ru/_tbkp/shablon/de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657" y="-17140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188641"/>
            <a:ext cx="8928992" cy="5544615"/>
          </a:xfrm>
        </p:spPr>
        <p:txBody>
          <a:bodyPr>
            <a:normAutofit/>
          </a:bodyPr>
          <a:lstStyle/>
          <a:p>
            <a:pPr algn="ctr"/>
            <a:r>
              <a:rPr lang="uk-UA" sz="5400" dirty="0" smtClean="0">
                <a:latin typeface="Georgia" pitchFamily="18" charset="0"/>
                <a:ea typeface="Segoe UI Black" pitchFamily="34" charset="0"/>
                <a:cs typeface="Times New Roman" pitchFamily="18" charset="0"/>
              </a:rPr>
              <a:t>Домашнє</a:t>
            </a:r>
            <a:br>
              <a:rPr lang="uk-UA" sz="5400" dirty="0" smtClean="0">
                <a:latin typeface="Georgia" pitchFamily="18" charset="0"/>
                <a:ea typeface="Segoe UI Black" pitchFamily="34" charset="0"/>
                <a:cs typeface="Times New Roman" pitchFamily="18" charset="0"/>
              </a:rPr>
            </a:br>
            <a:r>
              <a:rPr lang="uk-UA" sz="5400" dirty="0" smtClean="0">
                <a:latin typeface="Georgia" pitchFamily="18" charset="0"/>
                <a:ea typeface="Segoe UI Black" pitchFamily="34" charset="0"/>
                <a:cs typeface="Times New Roman" pitchFamily="18" charset="0"/>
              </a:rPr>
              <a:t>завдання</a:t>
            </a:r>
            <a:br>
              <a:rPr lang="uk-UA" sz="5400" dirty="0" smtClean="0">
                <a:latin typeface="Georgia" pitchFamily="18" charset="0"/>
                <a:ea typeface="Segoe UI Black" pitchFamily="34" charset="0"/>
                <a:cs typeface="Times New Roman" pitchFamily="18" charset="0"/>
              </a:rPr>
            </a:br>
            <a:r>
              <a:rPr lang="uk-UA" dirty="0">
                <a:latin typeface="Georgia" pitchFamily="18" charset="0"/>
                <a:ea typeface="Segoe UI Black" pitchFamily="34" charset="0"/>
                <a:cs typeface="Times New Roman" pitchFamily="18" charset="0"/>
              </a:rPr>
              <a:t/>
            </a:r>
            <a:br>
              <a:rPr lang="uk-UA" dirty="0">
                <a:latin typeface="Georgia" pitchFamily="18" charset="0"/>
                <a:ea typeface="Segoe UI Black" pitchFamily="34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с.80  №507, №508</a:t>
            </a:r>
            <a:r>
              <a:rPr lang="uk-UA" dirty="0" smtClean="0">
                <a:latin typeface="Georgia" pitchFamily="18" charset="0"/>
                <a:ea typeface="Segoe UI Black" pitchFamily="34" charset="0"/>
                <a:cs typeface="Times New Roman" pitchFamily="18" charset="0"/>
              </a:rPr>
              <a:t/>
            </a:r>
            <a:br>
              <a:rPr lang="uk-UA" dirty="0" smtClean="0">
                <a:latin typeface="Georgia" pitchFamily="18" charset="0"/>
                <a:ea typeface="Segoe UI Black" pitchFamily="34" charset="0"/>
                <a:cs typeface="Times New Roman" pitchFamily="18" charset="0"/>
              </a:rPr>
            </a:br>
            <a:r>
              <a:rPr lang="uk-UA" dirty="0" smtClean="0">
                <a:latin typeface="Georgia" pitchFamily="18" charset="0"/>
                <a:ea typeface="Segoe UI Black" pitchFamily="34" charset="0"/>
                <a:cs typeface="Times New Roman" pitchFamily="18" charset="0"/>
              </a:rPr>
              <a:t>       </a:t>
            </a:r>
            <a:r>
              <a:rPr lang="uk-UA" dirty="0" err="1" smtClean="0">
                <a:latin typeface="Georgia" pitchFamily="18" charset="0"/>
                <a:ea typeface="Segoe UI Black" pitchFamily="34" charset="0"/>
                <a:cs typeface="Times New Roman" pitchFamily="18" charset="0"/>
              </a:rPr>
              <a:t>розв</a:t>
            </a:r>
            <a:r>
              <a:rPr lang="en-US" dirty="0" smtClean="0">
                <a:latin typeface="Georgia" pitchFamily="18" charset="0"/>
                <a:ea typeface="Segoe UI Black" pitchFamily="34" charset="0"/>
                <a:cs typeface="Times New Roman" pitchFamily="18" charset="0"/>
              </a:rPr>
              <a:t>’</a:t>
            </a:r>
            <a:r>
              <a:rPr lang="uk-UA" dirty="0" err="1" smtClean="0">
                <a:latin typeface="Georgia" pitchFamily="18" charset="0"/>
                <a:ea typeface="Segoe UI Black" pitchFamily="34" charset="0"/>
                <a:cs typeface="Times New Roman" pitchFamily="18" charset="0"/>
              </a:rPr>
              <a:t>язати</a:t>
            </a:r>
            <a:r>
              <a:rPr lang="uk-UA" dirty="0" smtClean="0">
                <a:latin typeface="Georgia" pitchFamily="18" charset="0"/>
                <a:ea typeface="Segoe UI Black" pitchFamily="34" charset="0"/>
                <a:cs typeface="Times New Roman" pitchFamily="18" charset="0"/>
              </a:rPr>
              <a:t> задачу</a:t>
            </a:r>
            <a:br>
              <a:rPr lang="uk-UA" dirty="0" smtClean="0">
                <a:latin typeface="Georgia" pitchFamily="18" charset="0"/>
                <a:ea typeface="Segoe UI Black" pitchFamily="34" charset="0"/>
                <a:cs typeface="Times New Roman" pitchFamily="18" charset="0"/>
              </a:rPr>
            </a:br>
            <a:r>
              <a:rPr lang="uk-UA" dirty="0" smtClean="0">
                <a:latin typeface="Georgia" pitchFamily="18" charset="0"/>
                <a:ea typeface="Segoe UI Black" pitchFamily="34" charset="0"/>
                <a:cs typeface="Times New Roman" pitchFamily="18" charset="0"/>
              </a:rPr>
              <a:t>виразом</a:t>
            </a:r>
            <a:endParaRPr lang="ru-RU" sz="5400" b="1" dirty="0">
              <a:latin typeface="Georgia" pitchFamily="18" charset="0"/>
              <a:ea typeface="Segoe UI Black" pitchFamily="34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79711" y="2906713"/>
            <a:ext cx="6515001" cy="1500187"/>
          </a:xfrm>
        </p:spPr>
        <p:txBody>
          <a:bodyPr>
            <a:normAutofit/>
          </a:bodyPr>
          <a:lstStyle/>
          <a:p>
            <a:endParaRPr lang="uk-UA" sz="6000" b="1" dirty="0" smtClean="0">
              <a:solidFill>
                <a:schemeClr val="tx1"/>
              </a:solidFill>
            </a:endParaRPr>
          </a:p>
          <a:p>
            <a:endParaRPr lang="ru-RU" sz="60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MyPC1\Desktop\School_University-150x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93096"/>
            <a:ext cx="3744416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77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ospelova.ucoz.ru/_tbkp/shablon/de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1" y="2348880"/>
            <a:ext cx="7056785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9800" dirty="0" smtClean="0">
                <a:solidFill>
                  <a:srgbClr val="FF0000"/>
                </a:solidFill>
                <a:latin typeface="Georgia" pitchFamily="18" charset="0"/>
                <a:ea typeface="Segoe UI Black" pitchFamily="34" charset="0"/>
                <a:cs typeface="Times New Roman" pitchFamily="18" charset="0"/>
              </a:rPr>
              <a:t>Молодці!</a:t>
            </a:r>
            <a:endParaRPr lang="ru-RU" sz="9800" b="1" dirty="0">
              <a:solidFill>
                <a:srgbClr val="FF0000"/>
              </a:solidFill>
              <a:latin typeface="Georgia" pitchFamily="18" charset="0"/>
              <a:ea typeface="Segoe UI Black" pitchFamily="34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79711" y="2636913"/>
            <a:ext cx="6515001" cy="1769988"/>
          </a:xfrm>
        </p:spPr>
        <p:txBody>
          <a:bodyPr>
            <a:normAutofit/>
          </a:bodyPr>
          <a:lstStyle/>
          <a:p>
            <a:endParaRPr lang="uk-UA" sz="8800" b="1" dirty="0" smtClean="0">
              <a:solidFill>
                <a:schemeClr val="tx1"/>
              </a:solidFill>
            </a:endParaRPr>
          </a:p>
          <a:p>
            <a:endParaRPr lang="ru-RU" sz="88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MyPC1\Desktop\school01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933056"/>
            <a:ext cx="367240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59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ospelova.ucoz.ru/_tbkp/shablon/de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4" y="-2591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1" y="2348880"/>
            <a:ext cx="7164289" cy="396044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uk-UA" sz="3600" dirty="0" smtClean="0">
                <a:solidFill>
                  <a:srgbClr val="FF0000"/>
                </a:solidFill>
                <a:latin typeface="Georgia" pitchFamily="18" charset="0"/>
                <a:ea typeface="Segoe UI Black" pitchFamily="34" charset="0"/>
                <a:cs typeface="Times New Roman" pitchFamily="18" charset="0"/>
              </a:rPr>
              <a:t>Міркуємо – швидко</a:t>
            </a:r>
            <a:r>
              <a:rPr lang="uk-UA" sz="3600" dirty="0">
                <a:solidFill>
                  <a:srgbClr val="FF0000"/>
                </a:solidFill>
                <a:latin typeface="Georgia" pitchFamily="18" charset="0"/>
                <a:ea typeface="Segoe UI Black" pitchFamily="34" charset="0"/>
                <a:cs typeface="Times New Roman" pitchFamily="18" charset="0"/>
              </a:rPr>
              <a:t>,</a:t>
            </a:r>
            <a:r>
              <a:rPr lang="uk-UA" sz="3600" dirty="0" smtClean="0">
                <a:solidFill>
                  <a:srgbClr val="FF0000"/>
                </a:solidFill>
                <a:latin typeface="Georgia" pitchFamily="18" charset="0"/>
                <a:ea typeface="Segoe UI Black" pitchFamily="34" charset="0"/>
                <a:cs typeface="Times New Roman" pitchFamily="18" charset="0"/>
              </a:rPr>
              <a:t/>
            </a:r>
            <a:br>
              <a:rPr lang="uk-UA" sz="3600" dirty="0" smtClean="0">
                <a:solidFill>
                  <a:srgbClr val="FF0000"/>
                </a:solidFill>
                <a:latin typeface="Georgia" pitchFamily="18" charset="0"/>
                <a:ea typeface="Segoe UI Black" pitchFamily="34" charset="0"/>
                <a:cs typeface="Times New Roman" pitchFamily="18" charset="0"/>
              </a:rPr>
            </a:br>
            <a:r>
              <a:rPr lang="uk-UA" sz="3600" dirty="0" smtClean="0">
                <a:solidFill>
                  <a:srgbClr val="FF0000"/>
                </a:solidFill>
                <a:latin typeface="Georgia" pitchFamily="18" charset="0"/>
                <a:ea typeface="Segoe UI Black" pitchFamily="34" charset="0"/>
                <a:cs typeface="Times New Roman" pitchFamily="18" charset="0"/>
              </a:rPr>
              <a:t>Відповідаємо правильно,</a:t>
            </a:r>
            <a:br>
              <a:rPr lang="uk-UA" sz="3600" dirty="0" smtClean="0">
                <a:solidFill>
                  <a:srgbClr val="FF0000"/>
                </a:solidFill>
                <a:latin typeface="Georgia" pitchFamily="18" charset="0"/>
                <a:ea typeface="Segoe UI Black" pitchFamily="34" charset="0"/>
                <a:cs typeface="Times New Roman" pitchFamily="18" charset="0"/>
              </a:rPr>
            </a:br>
            <a:r>
              <a:rPr lang="uk-UA" sz="3600" dirty="0" smtClean="0">
                <a:solidFill>
                  <a:srgbClr val="FF0000"/>
                </a:solidFill>
                <a:latin typeface="Georgia" pitchFamily="18" charset="0"/>
                <a:ea typeface="Segoe UI Black" pitchFamily="34" charset="0"/>
                <a:cs typeface="Times New Roman" pitchFamily="18" charset="0"/>
              </a:rPr>
              <a:t>Лічимо – точно,</a:t>
            </a:r>
            <a:br>
              <a:rPr lang="uk-UA" sz="3600" dirty="0" smtClean="0">
                <a:solidFill>
                  <a:srgbClr val="FF0000"/>
                </a:solidFill>
                <a:latin typeface="Georgia" pitchFamily="18" charset="0"/>
                <a:ea typeface="Segoe UI Black" pitchFamily="34" charset="0"/>
                <a:cs typeface="Times New Roman" pitchFamily="18" charset="0"/>
              </a:rPr>
            </a:br>
            <a:r>
              <a:rPr lang="uk-UA" sz="3600" dirty="0" smtClean="0">
                <a:solidFill>
                  <a:srgbClr val="FF0000"/>
                </a:solidFill>
                <a:latin typeface="Georgia" pitchFamily="18" charset="0"/>
                <a:ea typeface="Segoe UI Black" pitchFamily="34" charset="0"/>
                <a:cs typeface="Times New Roman" pitchFamily="18" charset="0"/>
              </a:rPr>
              <a:t>Пишемо – гарно.</a:t>
            </a:r>
            <a:r>
              <a:rPr lang="uk-UA" sz="3600" b="1" dirty="0" smtClean="0">
                <a:latin typeface="Georgia" pitchFamily="18" charset="0"/>
                <a:ea typeface="Segoe UI Black" pitchFamily="34" charset="0"/>
                <a:cs typeface="Times New Roman" pitchFamily="18" charset="0"/>
              </a:rPr>
              <a:t/>
            </a:r>
            <a:br>
              <a:rPr lang="uk-UA" sz="3600" b="1" dirty="0" smtClean="0">
                <a:latin typeface="Georgia" pitchFamily="18" charset="0"/>
                <a:ea typeface="Segoe UI Black" pitchFamily="34" charset="0"/>
                <a:cs typeface="Times New Roman" pitchFamily="18" charset="0"/>
              </a:rPr>
            </a:br>
            <a:r>
              <a:rPr lang="uk-UA" sz="5400" dirty="0">
                <a:latin typeface="Georgia" pitchFamily="18" charset="0"/>
                <a:ea typeface="Segoe UI Black" pitchFamily="34" charset="0"/>
                <a:cs typeface="Times New Roman" pitchFamily="18" charset="0"/>
              </a:rPr>
              <a:t/>
            </a:r>
            <a:br>
              <a:rPr lang="uk-UA" sz="5400" dirty="0">
                <a:latin typeface="Georgia" pitchFamily="18" charset="0"/>
                <a:ea typeface="Segoe UI Black" pitchFamily="34" charset="0"/>
                <a:cs typeface="Times New Roman" pitchFamily="18" charset="0"/>
              </a:rPr>
            </a:br>
            <a:r>
              <a:rPr lang="uk-UA" sz="5400" dirty="0" smtClean="0">
                <a:latin typeface="Georgia" pitchFamily="18" charset="0"/>
                <a:ea typeface="Segoe UI Black" pitchFamily="34" charset="0"/>
                <a:cs typeface="Times New Roman" pitchFamily="18" charset="0"/>
              </a:rPr>
              <a:t/>
            </a:r>
            <a:br>
              <a:rPr lang="uk-UA" sz="5400" dirty="0" smtClean="0">
                <a:latin typeface="Georgia" pitchFamily="18" charset="0"/>
                <a:ea typeface="Segoe UI Black" pitchFamily="34" charset="0"/>
                <a:cs typeface="Times New Roman" pitchFamily="18" charset="0"/>
              </a:rPr>
            </a:br>
            <a:r>
              <a:rPr lang="uk-UA" sz="5400" dirty="0">
                <a:latin typeface="Georgia" pitchFamily="18" charset="0"/>
                <a:ea typeface="Segoe UI Black" pitchFamily="34" charset="0"/>
                <a:cs typeface="Times New Roman" pitchFamily="18" charset="0"/>
              </a:rPr>
              <a:t/>
            </a:r>
            <a:br>
              <a:rPr lang="uk-UA" sz="5400" dirty="0">
                <a:latin typeface="Georgia" pitchFamily="18" charset="0"/>
                <a:ea typeface="Segoe UI Black" pitchFamily="34" charset="0"/>
                <a:cs typeface="Times New Roman" pitchFamily="18" charset="0"/>
              </a:rPr>
            </a:br>
            <a:r>
              <a:rPr lang="uk-UA" sz="5400" dirty="0" smtClean="0">
                <a:latin typeface="Georgia" pitchFamily="18" charset="0"/>
                <a:ea typeface="Segoe UI Black" pitchFamily="34" charset="0"/>
                <a:cs typeface="Times New Roman" pitchFamily="18" charset="0"/>
              </a:rPr>
              <a:t>           </a:t>
            </a:r>
            <a:endParaRPr lang="ru-RU" sz="5400" b="1" dirty="0">
              <a:latin typeface="Georgia" pitchFamily="18" charset="0"/>
              <a:ea typeface="Segoe UI Black" pitchFamily="34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22313" y="404665"/>
            <a:ext cx="7772400" cy="1512168"/>
          </a:xfrm>
        </p:spPr>
        <p:txBody>
          <a:bodyPr>
            <a:normAutofit/>
          </a:bodyPr>
          <a:lstStyle/>
          <a:p>
            <a:pPr algn="ctr"/>
            <a:r>
              <a:rPr lang="uk-UA" sz="6000" b="1" dirty="0" smtClean="0">
                <a:solidFill>
                  <a:schemeClr val="tx1"/>
                </a:solidFill>
                <a:latin typeface="Georgia" pitchFamily="18" charset="0"/>
              </a:rPr>
              <a:t>Девіз уроку</a:t>
            </a:r>
            <a:endParaRPr lang="ru-RU" sz="6000" b="1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1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ospelova.ucoz.ru/_tbkp/shablon/de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96" y="-17083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120680" cy="5904656"/>
          </a:xfrm>
        </p:spPr>
        <p:txBody>
          <a:bodyPr/>
          <a:lstStyle/>
          <a:p>
            <a:r>
              <a:rPr lang="uk-UA" sz="8000" b="1" dirty="0" smtClean="0">
                <a:latin typeface="Georgia" pitchFamily="18" charset="0"/>
              </a:rPr>
              <a:t>Усний </a:t>
            </a:r>
            <a:br>
              <a:rPr lang="uk-UA" sz="8000" b="1" dirty="0" smtClean="0">
                <a:latin typeface="Georgia" pitchFamily="18" charset="0"/>
              </a:rPr>
            </a:br>
            <a:r>
              <a:rPr lang="uk-UA" sz="8000" b="1" dirty="0" smtClean="0">
                <a:latin typeface="Georgia" pitchFamily="18" charset="0"/>
              </a:rPr>
              <a:t>рахунок</a:t>
            </a:r>
            <a:br>
              <a:rPr lang="uk-UA" sz="8000" b="1" dirty="0" smtClean="0">
                <a:latin typeface="Georgia" pitchFamily="18" charset="0"/>
              </a:rPr>
            </a:br>
            <a:endParaRPr lang="ru-RU" sz="8000" dirty="0">
              <a:latin typeface="Georgia" pitchFamily="18" charset="0"/>
            </a:endParaRPr>
          </a:p>
        </p:txBody>
      </p:sp>
      <p:pic>
        <p:nvPicPr>
          <p:cNvPr id="2050" name="Picture 2" descr="C:\Users\MyPC1\Desktop\mini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433888"/>
            <a:ext cx="4752528" cy="240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74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ospelova.ucoz.ru/_tbkp/shablon/de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89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19" y="2420888"/>
            <a:ext cx="6442993" cy="3348087"/>
          </a:xfrm>
        </p:spPr>
        <p:txBody>
          <a:bodyPr>
            <a:normAutofit fontScale="90000"/>
          </a:bodyPr>
          <a:lstStyle/>
          <a:p>
            <a:r>
              <a:rPr lang="ru-RU" sz="7300" b="1" dirty="0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2 – </a:t>
            </a:r>
            <a:r>
              <a:rPr lang="ru-RU" sz="7300" b="1" dirty="0" err="1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множник</a:t>
            </a:r>
            <a:r>
              <a:rPr lang="ru-RU" sz="7300" b="1" dirty="0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/>
            </a:r>
            <a:br>
              <a:rPr lang="ru-RU" sz="7300" b="1" dirty="0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</a:br>
            <a:r>
              <a:rPr lang="ru-RU" sz="7300" b="1" dirty="0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3 – </a:t>
            </a:r>
            <a:r>
              <a:rPr lang="ru-RU" sz="7300" b="1" dirty="0" err="1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множник</a:t>
            </a:r>
            <a:r>
              <a:rPr lang="ru-RU" sz="7300" b="1" dirty="0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/>
            </a:r>
            <a:br>
              <a:rPr lang="ru-RU" sz="7300" b="1" dirty="0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</a:br>
            <a:r>
              <a:rPr lang="ru-RU" sz="7300" b="1" dirty="0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6 - </a:t>
            </a:r>
            <a:r>
              <a:rPr lang="ru-RU" sz="7300" b="1" dirty="0" err="1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добуток</a:t>
            </a:r>
            <a:r>
              <a:rPr lang="ru-RU" sz="6600" b="1" dirty="0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/>
            </a:r>
            <a:br>
              <a:rPr lang="ru-RU" sz="6600" b="1" dirty="0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</a:br>
            <a:r>
              <a:rPr lang="ru-RU" sz="6600" b="1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/>
            </a:r>
            <a:br>
              <a:rPr lang="ru-RU" sz="6600" b="1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</a:br>
            <a:r>
              <a:rPr lang="ru-RU" sz="6600" b="1" dirty="0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                            </a:t>
            </a:r>
            <a:endParaRPr lang="ru-RU" sz="7200" dirty="0">
              <a:latin typeface="Times New Roman" pitchFamily="18" charset="0"/>
              <a:ea typeface="Segoe UI Black" pitchFamily="34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60649"/>
            <a:ext cx="7772400" cy="1872207"/>
          </a:xfrm>
        </p:spPr>
        <p:txBody>
          <a:bodyPr>
            <a:normAutofit/>
          </a:bodyPr>
          <a:lstStyle/>
          <a:p>
            <a:pPr algn="ctr"/>
            <a:r>
              <a:rPr lang="ru-RU" sz="8000" b="1" dirty="0">
                <a:solidFill>
                  <a:srgbClr val="FF0000"/>
                </a:solidFill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2 * 3= 6</a:t>
            </a:r>
            <a:r>
              <a:rPr lang="ru-RU" b="1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052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ospelova.ucoz.ru/_tbkp/shablon/de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89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7" y="1988840"/>
            <a:ext cx="6370985" cy="4536504"/>
          </a:xfrm>
        </p:spPr>
        <p:txBody>
          <a:bodyPr>
            <a:normAutofit fontScale="90000"/>
          </a:bodyPr>
          <a:lstStyle/>
          <a:p>
            <a:pPr algn="l"/>
            <a:r>
              <a:rPr lang="ru-RU" sz="8000" b="1" dirty="0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6 – </a:t>
            </a:r>
            <a:r>
              <a:rPr lang="ru-RU" sz="8000" b="1" dirty="0" err="1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ділене</a:t>
            </a:r>
            <a:r>
              <a:rPr lang="ru-RU" sz="8000" b="1" dirty="0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/>
            </a:r>
            <a:br>
              <a:rPr lang="ru-RU" sz="8000" b="1" dirty="0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</a:br>
            <a:r>
              <a:rPr lang="ru-RU" sz="8000" b="1" dirty="0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2 – </a:t>
            </a:r>
            <a:r>
              <a:rPr lang="ru-RU" sz="8000" b="1" dirty="0" err="1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дільник</a:t>
            </a:r>
            <a:r>
              <a:rPr lang="ru-RU" sz="8000" b="1" dirty="0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/>
            </a:r>
            <a:br>
              <a:rPr lang="ru-RU" sz="8000" b="1" dirty="0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</a:br>
            <a:r>
              <a:rPr lang="ru-RU" sz="8000" b="1" dirty="0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3 - </a:t>
            </a:r>
            <a:r>
              <a:rPr lang="ru-RU" sz="8000" b="1" dirty="0" err="1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частка</a:t>
            </a:r>
            <a:r>
              <a:rPr lang="ru-RU" sz="6600" b="1" dirty="0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/>
            </a:r>
            <a:br>
              <a:rPr lang="ru-RU" sz="6600" b="1" dirty="0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</a:br>
            <a:r>
              <a:rPr lang="ru-RU" sz="6600" b="1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/>
            </a:r>
            <a:br>
              <a:rPr lang="ru-RU" sz="6600" b="1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</a:br>
            <a:r>
              <a:rPr lang="ru-RU" sz="6600" b="1" dirty="0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                            </a:t>
            </a:r>
            <a:endParaRPr lang="ru-RU" sz="7200" dirty="0">
              <a:latin typeface="Times New Roman" pitchFamily="18" charset="0"/>
              <a:ea typeface="Segoe UI Black" pitchFamily="34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339751" y="476673"/>
            <a:ext cx="6154961" cy="1224135"/>
          </a:xfrm>
        </p:spPr>
        <p:txBody>
          <a:bodyPr>
            <a:normAutofit/>
          </a:bodyPr>
          <a:lstStyle/>
          <a:p>
            <a:r>
              <a:rPr lang="ru-RU" sz="7200" b="1" dirty="0">
                <a:solidFill>
                  <a:srgbClr val="FF0000"/>
                </a:solidFill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6 : 2= 3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428560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ospelova.ucoz.ru/_tbkp/shablon/det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96" y="-17083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6600" b="1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/>
            </a:r>
            <a:br>
              <a:rPr lang="ru-RU" sz="6600" b="1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</a:br>
            <a:r>
              <a:rPr lang="ru-RU" sz="6600" b="1" dirty="0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                            </a:t>
            </a:r>
            <a:endParaRPr lang="ru-RU" sz="7200" dirty="0">
              <a:latin typeface="Times New Roman" pitchFamily="18" charset="0"/>
              <a:ea typeface="Segoe UI Black" pitchFamily="34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0" y="-17082"/>
            <a:ext cx="9036495" cy="685800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690251"/>
              </p:ext>
            </p:extLst>
          </p:nvPr>
        </p:nvGraphicFramePr>
        <p:xfrm>
          <a:off x="255588" y="269875"/>
          <a:ext cx="6594475" cy="281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Документ" r:id="rId5" imgW="6655222" imgH="2859936" progId="Word.Document.12">
                  <p:embed/>
                </p:oleObj>
              </mc:Choice>
              <mc:Fallback>
                <p:oleObj name="Документ" r:id="rId5" imgW="6655222" imgH="2859936" progId="Word.Document.12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8" y="269875"/>
                        <a:ext cx="6594475" cy="2817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881619"/>
              </p:ext>
            </p:extLst>
          </p:nvPr>
        </p:nvGraphicFramePr>
        <p:xfrm>
          <a:off x="2339752" y="3525564"/>
          <a:ext cx="6416675" cy="254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Документ" r:id="rId8" imgW="6569211" imgH="2622419" progId="Word.Document.12">
                  <p:embed/>
                </p:oleObj>
              </mc:Choice>
              <mc:Fallback>
                <p:oleObj name="Документ" r:id="rId8" imgW="6569211" imgH="2622419" progId="Word.Document.12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3525564"/>
                        <a:ext cx="6416675" cy="254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 descr="C:\Users\MyPC1\Desktop\b640a2e68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88840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yPC1\Desktop\b640a2e68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988840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yPC1\Desktop\b640a2e68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56" y="1988840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yPC1\Desktop\b640a2e68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88840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MyPC1\Desktop\b640a2e68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988840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MyPC1\Desktop\b640a2e68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941168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MyPC1\Desktop\b640a2e68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796" y="4941168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MyPC1\Desktop\b640a2e68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966619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MyPC1\Desktop\b640a2e68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966619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MyPC1\Desktop\b640a2e68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219" y="4966619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57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93722"/>
            <a:ext cx="1921396" cy="1553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2563" y="2207369"/>
            <a:ext cx="1809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10498"/>
            <a:ext cx="214312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37654"/>
            <a:ext cx="1809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7" t="-2141"/>
          <a:stretch/>
        </p:blipFill>
        <p:spPr bwMode="auto">
          <a:xfrm>
            <a:off x="60819" y="0"/>
            <a:ext cx="2486417" cy="216024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449" y="462047"/>
            <a:ext cx="1683668" cy="152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901" y="2135956"/>
            <a:ext cx="1944216" cy="15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32" b="74261"/>
          <a:stretch/>
        </p:blipFill>
        <p:spPr bwMode="auto">
          <a:xfrm>
            <a:off x="1802404" y="2207369"/>
            <a:ext cx="2192594" cy="125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94" b="65877"/>
          <a:stretch/>
        </p:blipFill>
        <p:spPr bwMode="auto">
          <a:xfrm>
            <a:off x="5198937" y="2965129"/>
            <a:ext cx="1786466" cy="1664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17360" y="133303"/>
            <a:ext cx="64290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spc="300" dirty="0" err="1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Допоможи</a:t>
            </a:r>
            <a:r>
              <a:rPr lang="ru-RU" sz="2000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 </a:t>
            </a:r>
            <a:r>
              <a:rPr lang="uk-UA" sz="2000" b="1" spc="300" dirty="0" err="1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Пізнайку</a:t>
            </a:r>
            <a:r>
              <a:rPr lang="ru-RU" sz="2000" b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 </a:t>
            </a:r>
            <a:r>
              <a:rPr lang="ru-RU" sz="2000" b="1" spc="300" dirty="0" err="1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вишикувати</a:t>
            </a:r>
            <a:r>
              <a:rPr lang="ru-RU" sz="2000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 слоник</a:t>
            </a:r>
            <a:r>
              <a:rPr lang="uk-UA" sz="2000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і</a:t>
            </a:r>
            <a:r>
              <a:rPr lang="ru-RU" sz="2000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в </a:t>
            </a:r>
          </a:p>
          <a:p>
            <a:pPr algn="ctr"/>
            <a:r>
              <a:rPr lang="ru-RU" sz="2000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у порядку </a:t>
            </a:r>
            <a:r>
              <a:rPr lang="ru-RU" sz="2000" b="1" spc="300" dirty="0" err="1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зростання</a:t>
            </a:r>
            <a:r>
              <a:rPr lang="ru-RU" sz="2000" b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  </a:t>
            </a:r>
            <a:r>
              <a:rPr lang="ru-RU" sz="2000" b="1" spc="300" dirty="0" err="1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значень</a:t>
            </a:r>
            <a:r>
              <a:rPr lang="ru-RU" sz="2000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 </a:t>
            </a:r>
            <a:r>
              <a:rPr lang="ru-RU" sz="2000" b="1" spc="300" dirty="0" err="1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їх</a:t>
            </a:r>
            <a:r>
              <a:rPr lang="ru-RU" sz="2000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 </a:t>
            </a:r>
            <a:r>
              <a:rPr lang="ru-RU" sz="2000" b="1" spc="300" dirty="0" err="1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виразів</a:t>
            </a:r>
            <a:endParaRPr lang="ru-RU" sz="20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2144" y="6597352"/>
            <a:ext cx="7737628" cy="7200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77204" y="4607648"/>
            <a:ext cx="1099052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white"/>
                </a:solidFill>
              </a:rPr>
              <a:t>16 : 2</a:t>
            </a:r>
            <a:endParaRPr lang="uk-UA" sz="3200" dirty="0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03793" y="5311723"/>
            <a:ext cx="723346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white"/>
                </a:solidFill>
              </a:rPr>
              <a:t>4</a:t>
            </a:r>
            <a:r>
              <a:rPr lang="ru-RU" sz="3200" dirty="0" smtClean="0">
                <a:solidFill>
                  <a:prstClr val="white"/>
                </a:solidFill>
              </a:rPr>
              <a:t>:2</a:t>
            </a:r>
            <a:endParaRPr lang="uk-UA" sz="3200" dirty="0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47718" y="3415143"/>
            <a:ext cx="932194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white"/>
                </a:solidFill>
              </a:rPr>
              <a:t>6 : 2</a:t>
            </a:r>
            <a:endParaRPr lang="uk-UA" sz="3200" dirty="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3928" y="3504796"/>
            <a:ext cx="1029615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white"/>
                </a:solidFill>
              </a:rPr>
              <a:t>14:2</a:t>
            </a:r>
            <a:endParaRPr lang="uk-UA" sz="3200" dirty="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37103" y="2246850"/>
            <a:ext cx="1061833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white"/>
                </a:solidFill>
              </a:rPr>
              <a:t>10:2</a:t>
            </a:r>
            <a:endParaRPr lang="uk-UA" sz="3200" dirty="0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08532" y="3610498"/>
            <a:ext cx="111194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white"/>
                </a:solidFill>
              </a:rPr>
              <a:t>18:2</a:t>
            </a:r>
            <a:endParaRPr lang="uk-UA" sz="3200" dirty="0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68143" y="2207369"/>
            <a:ext cx="1117259" cy="584775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white"/>
                </a:solidFill>
              </a:rPr>
              <a:t>12:2</a:t>
            </a:r>
            <a:endParaRPr lang="uk-UA" sz="3200" dirty="0">
              <a:solidFill>
                <a:prstClr val="whit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998009" y="1783734"/>
            <a:ext cx="972108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white"/>
                </a:solidFill>
              </a:rPr>
              <a:t>8 : 2</a:t>
            </a:r>
            <a:endParaRPr lang="uk-UA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40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8148E-6 L -0.82118 0.371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59" y="1858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7407E-6 L -0.77621 0.3995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19" y="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85185E-6 L -0.46753 0.2266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85" y="1131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-0.41806 0.2717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03" y="1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07407E-6 L 0.246 0.3891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2" y="1944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6 L 0.24809 0.3872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96" y="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85185E-6 L -0.2342 0.5766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19" y="2881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22222E-6 L -0.21719 0.5740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68" y="2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09201 0.5708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1" y="2854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07407E-6 L 0.10521 0.5722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60" y="2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-0.21511 0.6381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64" y="31898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7.40741E-7 L -0.17622 0.6261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19" y="3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L 0.50243 0.3854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22" y="1925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40741E-7 L 0.45087 0.3900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35" y="1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44444E-6 L 0.70972 0.1113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86" y="5556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7 L 0.76493 0.1134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47" y="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45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</TotalTime>
  <Words>145</Words>
  <Application>Microsoft Office PowerPoint</Application>
  <PresentationFormat>Экран (4:3)</PresentationFormat>
  <Paragraphs>57</Paragraphs>
  <Slides>24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Тема Office</vt:lpstr>
      <vt:lpstr>Документ</vt:lpstr>
      <vt:lpstr> МАТЕМАТИКА 2клас </vt:lpstr>
      <vt:lpstr> </vt:lpstr>
      <vt:lpstr>Міркуємо – швидко, Відповідаємо правильно, Лічимо – точно, Пишемо – гарно.               </vt:lpstr>
      <vt:lpstr>Усний  рахунок </vt:lpstr>
      <vt:lpstr>2 – множник 3 – множник 6 - добуток                               </vt:lpstr>
      <vt:lpstr>6 – ділене 2 – дільник 3 - частка                               </vt:lpstr>
      <vt:lpstr>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Геометричний  Матеріал</vt:lpstr>
      <vt:lpstr>                               </vt:lpstr>
      <vt:lpstr>  Каліграфічна хвилина</vt:lpstr>
      <vt:lpstr>  5  12  17  19  16 10  3  14  8  18</vt:lpstr>
      <vt:lpstr> Взаємоперевірка  12  16  10 14  8  18                               </vt:lpstr>
      <vt:lpstr>ФІзкультхвилинка</vt:lpstr>
      <vt:lpstr>Тема уроку   Повторення таблиць множення числа 2 та ділення на 2</vt:lpstr>
      <vt:lpstr>Робота з  підручником</vt:lpstr>
      <vt:lpstr>Складіть обернену задачу</vt:lpstr>
      <vt:lpstr>Робота               </vt:lpstr>
      <vt:lpstr>Домашнє завдання  с.80  №507, №508        розв’язати задачу виразом</vt:lpstr>
      <vt:lpstr>Молодці!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Повторення таблиць множення числа 2 та ділення на 2</dc:title>
  <dc:creator>MyPC1</dc:creator>
  <cp:lastModifiedBy>Пользователь Windows</cp:lastModifiedBy>
  <cp:revision>47</cp:revision>
  <dcterms:created xsi:type="dcterms:W3CDTF">2015-11-30T18:39:57Z</dcterms:created>
  <dcterms:modified xsi:type="dcterms:W3CDTF">2019-01-01T15:21:18Z</dcterms:modified>
</cp:coreProperties>
</file>