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81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66" autoAdjust="0"/>
  </p:normalViewPr>
  <p:slideViewPr>
    <p:cSldViewPr snapToGrid="0">
      <p:cViewPr varScale="1">
        <p:scale>
          <a:sx n="40" d="100"/>
          <a:sy n="40" d="100"/>
        </p:scale>
        <p:origin x="10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92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4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18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5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3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49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33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64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67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320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734D9F8-6276-4FB9-92C4-B547890751CF}" type="datetimeFigureOut">
              <a:rPr lang="ru-RU" smtClean="0"/>
              <a:t>26.01.2019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972AC2E5-D995-41E9-A3EC-23CC7670A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7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2727" y="441995"/>
            <a:ext cx="10757322" cy="5016973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«</a:t>
            </a:r>
            <a:r>
              <a:rPr lang="ru-RU" sz="4400" b="1" dirty="0" err="1">
                <a:solidFill>
                  <a:schemeClr val="tx1"/>
                </a:solidFill>
              </a:rPr>
              <a:t>Німеччина</a:t>
            </a:r>
            <a:r>
              <a:rPr lang="ru-RU" sz="4400" b="1" dirty="0">
                <a:solidFill>
                  <a:schemeClr val="tx1"/>
                </a:solidFill>
              </a:rPr>
              <a:t> </a:t>
            </a:r>
            <a:r>
              <a:rPr lang="ru-RU" sz="4400" b="1" dirty="0" smtClean="0">
                <a:solidFill>
                  <a:schemeClr val="tx1"/>
                </a:solidFill>
              </a:rPr>
              <a:t/>
            </a:r>
            <a:br>
              <a:rPr lang="ru-RU" sz="4400" b="1" dirty="0" smtClean="0">
                <a:solidFill>
                  <a:schemeClr val="tx1"/>
                </a:solidFill>
              </a:rPr>
            </a:br>
            <a:r>
              <a:rPr lang="ru-RU" sz="4400" b="1" dirty="0" smtClean="0">
                <a:solidFill>
                  <a:schemeClr val="tx1"/>
                </a:solidFill>
              </a:rPr>
              <a:t>в </a:t>
            </a:r>
            <a:r>
              <a:rPr lang="ru-RU" sz="4400" b="1" dirty="0" err="1">
                <a:solidFill>
                  <a:schemeClr val="tx1"/>
                </a:solidFill>
              </a:rPr>
              <a:t>кінці</a:t>
            </a:r>
            <a:r>
              <a:rPr lang="ru-RU" sz="4400" b="1" dirty="0">
                <a:solidFill>
                  <a:schemeClr val="tx1"/>
                </a:solidFill>
              </a:rPr>
              <a:t> XIX - на  початку ХХ ст.  </a:t>
            </a:r>
            <a:r>
              <a:rPr lang="ru-RU" sz="4400" b="1" dirty="0" smtClean="0">
                <a:solidFill>
                  <a:schemeClr val="tx1"/>
                </a:solidFill>
              </a:rPr>
              <a:t/>
            </a:r>
            <a:br>
              <a:rPr lang="ru-RU" sz="4400" b="1" dirty="0" smtClean="0">
                <a:solidFill>
                  <a:schemeClr val="tx1"/>
                </a:solidFill>
              </a:rPr>
            </a:br>
            <a:r>
              <a:rPr lang="ru-RU" sz="4400" b="1" dirty="0" err="1" smtClean="0">
                <a:solidFill>
                  <a:schemeClr val="tx1"/>
                </a:solidFill>
              </a:rPr>
              <a:t>формування</a:t>
            </a:r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r>
              <a:rPr lang="ru-RU" sz="4400" b="1" dirty="0" err="1">
                <a:solidFill>
                  <a:schemeClr val="tx1"/>
                </a:solidFill>
              </a:rPr>
              <a:t>колоніальної</a:t>
            </a:r>
            <a:r>
              <a:rPr lang="ru-RU" sz="4400" b="1" dirty="0">
                <a:solidFill>
                  <a:schemeClr val="tx1"/>
                </a:solidFill>
              </a:rPr>
              <a:t> </a:t>
            </a:r>
            <a:r>
              <a:rPr lang="ru-RU" sz="4400" b="1" dirty="0" err="1">
                <a:solidFill>
                  <a:schemeClr val="tx1"/>
                </a:solidFill>
              </a:rPr>
              <a:t>імперії</a:t>
            </a:r>
            <a:r>
              <a:rPr lang="ru-RU" sz="4400" b="1" dirty="0">
                <a:solidFill>
                  <a:schemeClr val="tx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8046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2" y="360425"/>
            <a:ext cx="3602180" cy="56940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2139" y="471263"/>
            <a:ext cx="9584297" cy="554459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Початок колонізації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9272" y="1482436"/>
            <a:ext cx="8077201" cy="493221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Владнавши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О. фон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Бісмарк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80-і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почав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приділяти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колоніальним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завоюванням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1884 р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протекторат над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Південно-Західної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Африки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Намібія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Центральною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Африкою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(Того, Камерун).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тому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поширився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Африки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Танганьїка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/>
          </a:p>
          <a:p>
            <a:pPr algn="just"/>
            <a:endParaRPr lang="ru-RU" b="1" dirty="0" smtClean="0"/>
          </a:p>
          <a:p>
            <a:pPr algn="just"/>
            <a:endParaRPr lang="ru-RU" b="1" dirty="0"/>
          </a:p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Так </a:t>
            </a:r>
            <a:r>
              <a:rPr lang="ru-RU" sz="3200" b="1" dirty="0" err="1"/>
              <a:t>виникла</a:t>
            </a:r>
            <a:r>
              <a:rPr lang="ru-RU" sz="3200" b="1" dirty="0"/>
              <a:t> </a:t>
            </a:r>
            <a:r>
              <a:rPr lang="ru-RU" sz="3200" b="1" dirty="0" err="1"/>
              <a:t>Німецька</a:t>
            </a:r>
            <a:r>
              <a:rPr lang="ru-RU" sz="3200" b="1" dirty="0"/>
              <a:t> </a:t>
            </a:r>
            <a:r>
              <a:rPr lang="ru-RU" sz="3200" b="1" dirty="0" err="1"/>
              <a:t>колоніальна</a:t>
            </a:r>
            <a:r>
              <a:rPr lang="ru-RU" sz="3200" b="1" dirty="0"/>
              <a:t> </a:t>
            </a:r>
            <a:r>
              <a:rPr lang="ru-RU" sz="3200" b="1" dirty="0" err="1"/>
              <a:t>імперія</a:t>
            </a:r>
            <a:r>
              <a:rPr lang="ru-RU" sz="3200" b="1" dirty="0"/>
              <a:t>.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6636328" y="4378036"/>
            <a:ext cx="1579418" cy="119149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90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9126" y="2093976"/>
            <a:ext cx="4949121" cy="4078224"/>
          </a:xfrm>
        </p:spPr>
        <p:txBody>
          <a:bodyPr/>
          <a:lstStyle/>
          <a:p>
            <a:pPr algn="ctr"/>
            <a:r>
              <a:rPr lang="ru-RU" b="1" dirty="0"/>
              <a:t>«</a:t>
            </a:r>
            <a:r>
              <a:rPr lang="ru-RU" b="1" dirty="0" err="1"/>
              <a:t>Новий</a:t>
            </a:r>
            <a:r>
              <a:rPr lang="ru-RU" b="1" dirty="0"/>
              <a:t> </a:t>
            </a:r>
            <a:r>
              <a:rPr lang="ru-RU" b="1" dirty="0" err="1"/>
              <a:t>кринолін</a:t>
            </a:r>
            <a:r>
              <a:rPr lang="ru-RU" b="1" dirty="0"/>
              <a:t>. </a:t>
            </a:r>
            <a:r>
              <a:rPr lang="ru-RU" b="1" dirty="0" err="1"/>
              <a:t>Бісмарк</a:t>
            </a:r>
            <a:r>
              <a:rPr lang="ru-RU" b="1" dirty="0"/>
              <a:t> </a:t>
            </a:r>
            <a:r>
              <a:rPr lang="ru-RU" b="1" dirty="0" err="1"/>
              <a:t>відрізає</a:t>
            </a:r>
            <a:r>
              <a:rPr lang="ru-RU" b="1" dirty="0"/>
              <a:t> </a:t>
            </a:r>
            <a:r>
              <a:rPr lang="ru-RU" b="1" dirty="0" err="1"/>
              <a:t>засмученій</a:t>
            </a:r>
            <a:r>
              <a:rPr lang="ru-RU" b="1" dirty="0"/>
              <a:t> </a:t>
            </a:r>
            <a:r>
              <a:rPr lang="ru-RU" b="1" dirty="0" err="1"/>
              <a:t>Німеччині</a:t>
            </a:r>
            <a:r>
              <a:rPr lang="ru-RU" b="1" dirty="0"/>
              <a:t> шматок </a:t>
            </a:r>
            <a:r>
              <a:rPr lang="ru-RU" b="1" dirty="0" err="1"/>
              <a:t>колоній</a:t>
            </a:r>
            <a:r>
              <a:rPr lang="ru-RU" b="1" dirty="0"/>
              <a:t>.» 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Гравюра </a:t>
            </a:r>
            <a:r>
              <a:rPr lang="ru-RU" dirty="0"/>
              <a:t>на </a:t>
            </a:r>
            <a:r>
              <a:rPr lang="ru-RU" dirty="0" err="1"/>
              <a:t>дереві</a:t>
            </a:r>
            <a:r>
              <a:rPr lang="ru-RU" dirty="0"/>
              <a:t> Густава </a:t>
            </a:r>
            <a:r>
              <a:rPr lang="ru-RU" dirty="0" err="1"/>
              <a:t>Хайля</a:t>
            </a:r>
            <a:r>
              <a:rPr lang="ru-RU" dirty="0"/>
              <a:t> для </a:t>
            </a:r>
            <a:r>
              <a:rPr lang="ru-RU" dirty="0" err="1"/>
              <a:t>сатиричної</a:t>
            </a:r>
            <a:r>
              <a:rPr lang="ru-RU" dirty="0"/>
              <a:t> </a:t>
            </a:r>
            <a:r>
              <a:rPr lang="ru-RU" dirty="0" err="1"/>
              <a:t>газети</a:t>
            </a:r>
            <a:r>
              <a:rPr lang="ru-RU" dirty="0"/>
              <a:t> «</a:t>
            </a:r>
            <a:r>
              <a:rPr lang="en-US" dirty="0"/>
              <a:t>Berliner </a:t>
            </a:r>
            <a:r>
              <a:rPr lang="en-US" dirty="0" err="1"/>
              <a:t>Wespen</a:t>
            </a:r>
            <a:r>
              <a:rPr lang="en-US" dirty="0"/>
              <a:t>» </a:t>
            </a:r>
            <a:r>
              <a:rPr lang="ru-RU" dirty="0" err="1"/>
              <a:t>від</a:t>
            </a:r>
            <a:r>
              <a:rPr lang="ru-RU" dirty="0"/>
              <a:t> 13 </a:t>
            </a:r>
            <a:r>
              <a:rPr lang="ru-RU" dirty="0" err="1"/>
              <a:t>березня</a:t>
            </a:r>
            <a:r>
              <a:rPr lang="ru-RU" dirty="0"/>
              <a:t> 1885 року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3" y="333705"/>
            <a:ext cx="4714875" cy="640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5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10" y="193687"/>
            <a:ext cx="11873345" cy="160934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Напрямки </a:t>
            </a:r>
            <a:r>
              <a:rPr lang="ru-RU" sz="4000" dirty="0" err="1"/>
              <a:t>Німеччини</a:t>
            </a:r>
            <a:r>
              <a:rPr lang="ru-RU" sz="4000" dirty="0"/>
              <a:t> у </a:t>
            </a:r>
            <a:r>
              <a:rPr lang="ru-RU" sz="4000" dirty="0" err="1"/>
              <a:t>зовнішній</a:t>
            </a:r>
            <a:r>
              <a:rPr lang="ru-RU" sz="4000" dirty="0"/>
              <a:t> </a:t>
            </a:r>
            <a:r>
              <a:rPr lang="ru-RU" sz="4000" dirty="0" err="1" smtClean="0"/>
              <a:t>політиці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073" y="1593273"/>
            <a:ext cx="10754175" cy="4973781"/>
          </a:xfrm>
        </p:spPr>
        <p:txBody>
          <a:bodyPr>
            <a:noAutofit/>
          </a:bodyPr>
          <a:lstStyle/>
          <a:p>
            <a:pPr fontAlgn="base"/>
            <a:r>
              <a:rPr lang="ru-RU" sz="1800" dirty="0"/>
              <a:t> </a:t>
            </a:r>
            <a:r>
              <a:rPr lang="ru-RU" sz="1800" b="1" i="1" dirty="0" err="1" smtClean="0"/>
              <a:t>Зміцнення</a:t>
            </a:r>
            <a:r>
              <a:rPr lang="ru-RU" sz="1800" b="1" i="1" dirty="0" smtClean="0"/>
              <a:t> </a:t>
            </a:r>
            <a:r>
              <a:rPr lang="ru-RU" sz="1800" b="1" i="1" dirty="0" err="1"/>
              <a:t>позицій</a:t>
            </a:r>
            <a:r>
              <a:rPr lang="ru-RU" sz="1800" b="1" i="1" dirty="0"/>
              <a:t> </a:t>
            </a:r>
            <a:r>
              <a:rPr lang="ru-RU" sz="1800" b="1" i="1" dirty="0" err="1"/>
              <a:t>Німецької</a:t>
            </a:r>
            <a:r>
              <a:rPr lang="ru-RU" sz="1800" b="1" i="1" dirty="0"/>
              <a:t> </a:t>
            </a:r>
            <a:r>
              <a:rPr lang="ru-RU" sz="1800" b="1" i="1" dirty="0" err="1"/>
              <a:t>імперії</a:t>
            </a:r>
            <a:r>
              <a:rPr lang="ru-RU" sz="1800" b="1" i="1" dirty="0"/>
              <a:t> в </a:t>
            </a:r>
            <a:r>
              <a:rPr lang="ru-RU" sz="1800" b="1" i="1" dirty="0" err="1"/>
              <a:t>Європі</a:t>
            </a:r>
            <a:r>
              <a:rPr lang="ru-RU" sz="1800" b="1" i="1" dirty="0"/>
              <a:t>.</a:t>
            </a:r>
            <a:endParaRPr lang="ru-RU" sz="1800" b="1" dirty="0"/>
          </a:p>
          <a:p>
            <a:pPr marL="0" indent="0" fontAlgn="base">
              <a:buNone/>
            </a:pPr>
            <a:r>
              <a:rPr lang="ru-RU" sz="1800" dirty="0"/>
              <a:t>1882 р. — </a:t>
            </a:r>
            <a:r>
              <a:rPr lang="ru-RU" sz="1800" dirty="0" err="1"/>
              <a:t>утворено</a:t>
            </a:r>
            <a:r>
              <a:rPr lang="ru-RU" sz="1800" dirty="0"/>
              <a:t> </a:t>
            </a:r>
            <a:r>
              <a:rPr lang="ru-RU" sz="1800" dirty="0" err="1"/>
              <a:t>Троїстий</a:t>
            </a:r>
            <a:r>
              <a:rPr lang="ru-RU" sz="1800" dirty="0"/>
              <a:t> союз (</a:t>
            </a:r>
            <a:r>
              <a:rPr lang="ru-RU" sz="1800" dirty="0" err="1"/>
              <a:t>Німеччина</a:t>
            </a:r>
            <a:r>
              <a:rPr lang="ru-RU" sz="1800" dirty="0"/>
              <a:t>, Австро-</a:t>
            </a:r>
            <a:r>
              <a:rPr lang="ru-RU" sz="1800" dirty="0" err="1"/>
              <a:t>Угорщина</a:t>
            </a:r>
            <a:r>
              <a:rPr lang="ru-RU" sz="1800" dirty="0"/>
              <a:t>, </a:t>
            </a:r>
            <a:r>
              <a:rPr lang="ru-RU" sz="1800" dirty="0" err="1"/>
              <a:t>Італія</a:t>
            </a:r>
            <a:r>
              <a:rPr lang="ru-RU" sz="1800" dirty="0"/>
              <a:t>)</a:t>
            </a:r>
          </a:p>
          <a:p>
            <a:pPr fontAlgn="base"/>
            <a:r>
              <a:rPr lang="ru-RU" sz="1800" b="1" i="1" dirty="0" err="1"/>
              <a:t>Боротьба</a:t>
            </a:r>
            <a:r>
              <a:rPr lang="ru-RU" sz="1800" b="1" i="1" dirty="0"/>
              <a:t> за </a:t>
            </a:r>
            <a:r>
              <a:rPr lang="ru-RU" sz="1800" b="1" i="1" dirty="0" err="1"/>
              <a:t>нові</a:t>
            </a:r>
            <a:r>
              <a:rPr lang="ru-RU" sz="1800" b="1" i="1" dirty="0"/>
              <a:t> </a:t>
            </a:r>
            <a:r>
              <a:rPr lang="ru-RU" sz="1800" b="1" i="1" dirty="0" err="1"/>
              <a:t>колонії</a:t>
            </a:r>
            <a:endParaRPr lang="ru-RU" sz="1800" dirty="0"/>
          </a:p>
          <a:p>
            <a:pPr fontAlgn="base"/>
            <a:r>
              <a:rPr lang="ru-RU" sz="1800" b="1" i="1" dirty="0" err="1"/>
              <a:t>Головні</a:t>
            </a:r>
            <a:r>
              <a:rPr lang="ru-RU" sz="1800" b="1" i="1" dirty="0"/>
              <a:t> напрямки </a:t>
            </a:r>
            <a:r>
              <a:rPr lang="ru-RU" sz="1800" b="1" i="1" dirty="0" err="1"/>
              <a:t>колоніальної</a:t>
            </a:r>
            <a:r>
              <a:rPr lang="ru-RU" sz="1800" b="1" i="1" dirty="0"/>
              <a:t> </a:t>
            </a:r>
            <a:r>
              <a:rPr lang="ru-RU" sz="1800" b="1" i="1" dirty="0" err="1"/>
              <a:t>політики</a:t>
            </a:r>
            <a:r>
              <a:rPr lang="ru-RU" sz="1800" b="1" i="1" dirty="0"/>
              <a:t> </a:t>
            </a:r>
            <a:r>
              <a:rPr lang="ru-RU" sz="1800" b="1" i="1" dirty="0" err="1"/>
              <a:t>Німеччини</a:t>
            </a:r>
            <a:r>
              <a:rPr lang="ru-RU" sz="1800" b="1" i="1" dirty="0"/>
              <a:t>:</a:t>
            </a:r>
            <a:endParaRPr lang="ru-RU" sz="1800" dirty="0"/>
          </a:p>
          <a:p>
            <a:pPr marL="0" indent="0" fontAlgn="base">
              <a:buNone/>
            </a:pPr>
            <a:r>
              <a:rPr lang="ru-RU" sz="1800" b="1" dirty="0" smtClean="0"/>
              <a:t> Далекий </a:t>
            </a:r>
            <a:r>
              <a:rPr lang="ru-RU" sz="1800" b="1" dirty="0" err="1"/>
              <a:t>Схід</a:t>
            </a:r>
            <a:r>
              <a:rPr lang="ru-RU" sz="1800" b="1" dirty="0"/>
              <a:t>  — </a:t>
            </a:r>
            <a:r>
              <a:rPr lang="ru-RU" sz="1800" i="1" dirty="0"/>
              <a:t>порт Циндао (</a:t>
            </a:r>
            <a:r>
              <a:rPr lang="ru-RU" sz="1800" i="1" dirty="0" err="1"/>
              <a:t>Кайтчоу</a:t>
            </a:r>
            <a:r>
              <a:rPr lang="ru-RU" sz="1800" i="1" dirty="0"/>
              <a:t>) на </a:t>
            </a:r>
            <a:r>
              <a:rPr lang="ru-RU" sz="1800" i="1" dirty="0" err="1"/>
              <a:t>півострові</a:t>
            </a:r>
            <a:r>
              <a:rPr lang="ru-RU" sz="1800" i="1" dirty="0"/>
              <a:t> </a:t>
            </a:r>
            <a:r>
              <a:rPr lang="ru-RU" sz="1800" i="1" dirty="0" err="1"/>
              <a:t>Шаньдун</a:t>
            </a:r>
            <a:r>
              <a:rPr lang="ru-RU" sz="1800" i="1" dirty="0"/>
              <a:t>, </a:t>
            </a:r>
            <a:r>
              <a:rPr lang="ru-RU" sz="1800" i="1" dirty="0" err="1"/>
              <a:t>захоплений</a:t>
            </a:r>
            <a:r>
              <a:rPr lang="ru-RU" sz="1800" i="1" dirty="0"/>
              <a:t> в 1897 </a:t>
            </a:r>
            <a:r>
              <a:rPr lang="ru-RU" sz="1800" i="1" dirty="0" err="1"/>
              <a:t>році</a:t>
            </a:r>
            <a:r>
              <a:rPr lang="ru-RU" sz="1800" i="1" dirty="0"/>
              <a:t>, а </a:t>
            </a:r>
            <a:r>
              <a:rPr lang="ru-RU" sz="1800" i="1" dirty="0" err="1"/>
              <a:t>потім</a:t>
            </a:r>
            <a:r>
              <a:rPr lang="ru-RU" sz="1800" i="1" dirty="0"/>
              <a:t> «</a:t>
            </a:r>
            <a:r>
              <a:rPr lang="ru-RU" sz="1800" i="1" dirty="0" err="1"/>
              <a:t>орендований</a:t>
            </a:r>
            <a:r>
              <a:rPr lang="ru-RU" sz="1800" i="1" dirty="0"/>
              <a:t>» у </a:t>
            </a:r>
            <a:r>
              <a:rPr lang="ru-RU" sz="1800" i="1" dirty="0" err="1"/>
              <a:t>китайського</a:t>
            </a:r>
            <a:r>
              <a:rPr lang="ru-RU" sz="1800" i="1" dirty="0"/>
              <a:t> уряду на 99 </a:t>
            </a:r>
            <a:r>
              <a:rPr lang="ru-RU" sz="1800" i="1" dirty="0" err="1"/>
              <a:t>років</a:t>
            </a:r>
            <a:r>
              <a:rPr lang="ru-RU" sz="1800" i="1" dirty="0"/>
              <a:t>.</a:t>
            </a:r>
            <a:endParaRPr lang="ru-RU" sz="1800" dirty="0"/>
          </a:p>
          <a:p>
            <a:pPr marL="0" indent="0" fontAlgn="base">
              <a:buNone/>
            </a:pPr>
            <a:r>
              <a:rPr lang="ru-RU" sz="1800" b="1" dirty="0" smtClean="0"/>
              <a:t> В </a:t>
            </a:r>
            <a:r>
              <a:rPr lang="ru-RU" sz="1800" b="1" dirty="0" err="1"/>
              <a:t>Океанії</a:t>
            </a:r>
            <a:r>
              <a:rPr lang="ru-RU" sz="1800" b="1" dirty="0"/>
              <a:t> — </a:t>
            </a:r>
            <a:r>
              <a:rPr lang="ru-RU" sz="1800" i="1" dirty="0"/>
              <a:t>Нова </a:t>
            </a:r>
            <a:r>
              <a:rPr lang="ru-RU" sz="1800" i="1" dirty="0" err="1"/>
              <a:t>Гвінея</a:t>
            </a:r>
            <a:r>
              <a:rPr lang="ru-RU" sz="1800" i="1" dirty="0"/>
              <a:t>, </a:t>
            </a:r>
            <a:r>
              <a:rPr lang="ru-RU" sz="1800" i="1" dirty="0" err="1"/>
              <a:t>Мікронезія</a:t>
            </a:r>
            <a:r>
              <a:rPr lang="ru-RU" sz="1800" i="1" dirty="0"/>
              <a:t> (Науру, Палау, </a:t>
            </a:r>
            <a:r>
              <a:rPr lang="ru-RU" sz="1800" i="1" dirty="0" err="1"/>
              <a:t>Маршаллові</a:t>
            </a:r>
            <a:r>
              <a:rPr lang="ru-RU" sz="1800" i="1" dirty="0"/>
              <a:t>, </a:t>
            </a:r>
            <a:r>
              <a:rPr lang="ru-RU" sz="1800" i="1" dirty="0" err="1"/>
              <a:t>Каролінські</a:t>
            </a:r>
            <a:r>
              <a:rPr lang="ru-RU" sz="1800" i="1" dirty="0"/>
              <a:t>, </a:t>
            </a:r>
            <a:r>
              <a:rPr lang="ru-RU" sz="1800" i="1" dirty="0" err="1"/>
              <a:t>Маріанські</a:t>
            </a:r>
            <a:r>
              <a:rPr lang="ru-RU" sz="1800" i="1" dirty="0"/>
              <a:t> </a:t>
            </a:r>
            <a:r>
              <a:rPr lang="ru-RU" sz="1800" i="1" dirty="0" err="1"/>
              <a:t>острови</a:t>
            </a:r>
            <a:r>
              <a:rPr lang="ru-RU" sz="1800" i="1" dirty="0"/>
              <a:t>), </a:t>
            </a:r>
            <a:r>
              <a:rPr lang="ru-RU" sz="1800" i="1" dirty="0" err="1"/>
              <a:t>Західне</a:t>
            </a:r>
            <a:r>
              <a:rPr lang="ru-RU" sz="1800" i="1" dirty="0"/>
              <a:t> Самоа.</a:t>
            </a:r>
            <a:endParaRPr lang="ru-RU" sz="1800" dirty="0"/>
          </a:p>
          <a:p>
            <a:pPr marL="0" indent="0" fontAlgn="base">
              <a:buNone/>
            </a:pPr>
            <a:r>
              <a:rPr lang="ru-RU" sz="1800" b="1" dirty="0" smtClean="0"/>
              <a:t> Африка</a:t>
            </a:r>
            <a:endParaRPr lang="ru-RU" sz="1800" dirty="0"/>
          </a:p>
          <a:p>
            <a:pPr fontAlgn="base"/>
            <a:r>
              <a:rPr lang="ru-RU" sz="1800" i="1" dirty="0"/>
              <a:t>Того — з </a:t>
            </a:r>
            <a:r>
              <a:rPr lang="ru-RU" sz="1800" i="1" dirty="0" err="1"/>
              <a:t>кінця</a:t>
            </a:r>
            <a:r>
              <a:rPr lang="ru-RU" sz="1800" i="1" dirty="0"/>
              <a:t> </a:t>
            </a:r>
            <a:r>
              <a:rPr lang="en-US" sz="1800" i="1" dirty="0"/>
              <a:t>XIX — </a:t>
            </a:r>
            <a:r>
              <a:rPr lang="ru-RU" sz="1800" i="1" dirty="0"/>
              <a:t>початку </a:t>
            </a:r>
            <a:r>
              <a:rPr lang="en-US" sz="1800" i="1" dirty="0"/>
              <a:t>XX </a:t>
            </a:r>
            <a:r>
              <a:rPr lang="ru-RU" sz="1800" i="1" dirty="0" err="1"/>
              <a:t>сторіччя</a:t>
            </a:r>
            <a:r>
              <a:rPr lang="ru-RU" sz="1800" i="1" dirty="0"/>
              <a:t> разом с </a:t>
            </a:r>
            <a:r>
              <a:rPr lang="ru-RU" sz="1800" i="1" dirty="0" err="1"/>
              <a:t>частиною</a:t>
            </a:r>
            <a:r>
              <a:rPr lang="ru-RU" sz="1800" i="1" dirty="0"/>
              <a:t> </a:t>
            </a:r>
            <a:r>
              <a:rPr lang="ru-RU" sz="1800" i="1" dirty="0" err="1"/>
              <a:t>Гани</a:t>
            </a:r>
            <a:r>
              <a:rPr lang="ru-RU" sz="1800" i="1" dirty="0"/>
              <a:t> — </a:t>
            </a:r>
            <a:r>
              <a:rPr lang="ru-RU" sz="1800" i="1" dirty="0" err="1"/>
              <a:t>німецька</a:t>
            </a:r>
            <a:r>
              <a:rPr lang="ru-RU" sz="1800" i="1" dirty="0"/>
              <a:t> </a:t>
            </a:r>
            <a:r>
              <a:rPr lang="ru-RU" sz="1800" i="1" dirty="0" err="1"/>
              <a:t>колонія</a:t>
            </a:r>
            <a:r>
              <a:rPr lang="ru-RU" sz="1800" i="1" dirty="0"/>
              <a:t>.</a:t>
            </a:r>
            <a:endParaRPr lang="ru-RU" sz="1800" dirty="0"/>
          </a:p>
          <a:p>
            <a:pPr fontAlgn="base"/>
            <a:r>
              <a:rPr lang="ru-RU" sz="1800" i="1" dirty="0"/>
              <a:t>Камерун — з </a:t>
            </a:r>
            <a:r>
              <a:rPr lang="ru-RU" sz="1800" i="1" dirty="0" err="1"/>
              <a:t>кінця</a:t>
            </a:r>
            <a:r>
              <a:rPr lang="ru-RU" sz="1800" i="1" dirty="0"/>
              <a:t> </a:t>
            </a:r>
            <a:r>
              <a:rPr lang="en-US" sz="1800" i="1" dirty="0"/>
              <a:t>XIX </a:t>
            </a:r>
            <a:r>
              <a:rPr lang="ru-RU" sz="1800" i="1" dirty="0" err="1"/>
              <a:t>сторіччя</a:t>
            </a:r>
            <a:r>
              <a:rPr lang="ru-RU" sz="1800" i="1" dirty="0"/>
              <a:t> — протекторат </a:t>
            </a:r>
            <a:r>
              <a:rPr lang="ru-RU" sz="1800" i="1" dirty="0" err="1"/>
              <a:t>Німеччини</a:t>
            </a:r>
            <a:r>
              <a:rPr lang="ru-RU" sz="1800" i="1" dirty="0"/>
              <a:t>.</a:t>
            </a:r>
            <a:endParaRPr lang="ru-RU" sz="1800" dirty="0"/>
          </a:p>
          <a:p>
            <a:pPr fontAlgn="base"/>
            <a:r>
              <a:rPr lang="ru-RU" sz="1800" i="1" dirty="0" err="1"/>
              <a:t>Німецька</a:t>
            </a:r>
            <a:r>
              <a:rPr lang="ru-RU" sz="1800" i="1" dirty="0"/>
              <a:t> </a:t>
            </a:r>
            <a:r>
              <a:rPr lang="ru-RU" sz="1800" i="1" dirty="0" err="1"/>
              <a:t>Східна</a:t>
            </a:r>
            <a:r>
              <a:rPr lang="ru-RU" sz="1800" i="1" dirty="0"/>
              <a:t> Африка — континентальна </a:t>
            </a:r>
            <a:r>
              <a:rPr lang="ru-RU" sz="1800" i="1" dirty="0" err="1"/>
              <a:t>частина</a:t>
            </a:r>
            <a:r>
              <a:rPr lang="ru-RU" sz="1800" i="1" dirty="0"/>
              <a:t> </a:t>
            </a:r>
            <a:r>
              <a:rPr lang="ru-RU" sz="1800" i="1" dirty="0" err="1"/>
              <a:t>Танзанії</a:t>
            </a:r>
            <a:r>
              <a:rPr lang="ru-RU" sz="1800" i="1" dirty="0"/>
              <a:t> (</a:t>
            </a:r>
            <a:r>
              <a:rPr lang="ru-RU" sz="1800" i="1" dirty="0" err="1"/>
              <a:t>Танганьїка</a:t>
            </a:r>
            <a:r>
              <a:rPr lang="ru-RU" sz="1800" i="1" dirty="0"/>
              <a:t>), Руанда і </a:t>
            </a:r>
            <a:r>
              <a:rPr lang="ru-RU" sz="1800" i="1" dirty="0" err="1"/>
              <a:t>Бурунді</a:t>
            </a:r>
            <a:r>
              <a:rPr lang="ru-RU" sz="1800" i="1" dirty="0"/>
              <a:t>.</a:t>
            </a:r>
            <a:endParaRPr lang="ru-RU" sz="1800" dirty="0"/>
          </a:p>
          <a:p>
            <a:pPr fontAlgn="base"/>
            <a:r>
              <a:rPr lang="ru-RU" sz="1800" i="1" dirty="0" err="1"/>
              <a:t>Німецька</a:t>
            </a:r>
            <a:r>
              <a:rPr lang="ru-RU" sz="1800" i="1" dirty="0"/>
              <a:t> </a:t>
            </a:r>
            <a:r>
              <a:rPr lang="ru-RU" sz="1800" i="1" dirty="0" err="1"/>
              <a:t>Південно-Західна</a:t>
            </a:r>
            <a:r>
              <a:rPr lang="ru-RU" sz="1800" i="1" dirty="0"/>
              <a:t> Африка — </a:t>
            </a:r>
            <a:r>
              <a:rPr lang="ru-RU" sz="1800" i="1" dirty="0" err="1"/>
              <a:t>Намібія</a:t>
            </a:r>
            <a:r>
              <a:rPr lang="ru-RU" sz="1800" i="1" dirty="0"/>
              <a:t>. З 1884 г. — </a:t>
            </a:r>
            <a:r>
              <a:rPr lang="ru-RU" sz="1800" i="1" dirty="0" err="1"/>
              <a:t>німецький</a:t>
            </a:r>
            <a:r>
              <a:rPr lang="ru-RU" sz="1800" i="1" dirty="0"/>
              <a:t> протекторат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263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30" y="0"/>
            <a:ext cx="12088835" cy="6821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9771" y="161466"/>
            <a:ext cx="502222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Колоніальні</a:t>
            </a:r>
            <a:r>
              <a:rPr lang="ru-RU" b="1" dirty="0" smtClean="0"/>
              <a:t> </a:t>
            </a:r>
            <a:r>
              <a:rPr lang="ru-RU" b="1" dirty="0" err="1" smtClean="0"/>
              <a:t>володіння</a:t>
            </a:r>
            <a:r>
              <a:rPr lang="ru-RU" b="1" dirty="0" smtClean="0"/>
              <a:t> в 1905р . </a:t>
            </a:r>
          </a:p>
          <a:p>
            <a:pPr algn="ctr"/>
            <a:r>
              <a:rPr lang="ru-RU" b="1" dirty="0" err="1" smtClean="0"/>
              <a:t>Німецькі</a:t>
            </a:r>
            <a:r>
              <a:rPr lang="ru-RU" b="1" dirty="0" smtClean="0"/>
              <a:t> </a:t>
            </a:r>
            <a:r>
              <a:rPr lang="ru-RU" b="1" dirty="0" err="1" smtClean="0"/>
              <a:t>колонії</a:t>
            </a:r>
            <a:r>
              <a:rPr lang="ru-RU" b="1" dirty="0" smtClean="0"/>
              <a:t> </a:t>
            </a:r>
            <a:r>
              <a:rPr lang="ru-RU" b="1" dirty="0" err="1" smtClean="0"/>
              <a:t>позначені</a:t>
            </a:r>
            <a:r>
              <a:rPr lang="ru-RU" b="1" dirty="0" smtClean="0"/>
              <a:t> </a:t>
            </a:r>
            <a:r>
              <a:rPr lang="ru-RU" b="1" dirty="0" err="1" smtClean="0"/>
              <a:t>синім</a:t>
            </a:r>
            <a:r>
              <a:rPr lang="ru-RU" b="1" dirty="0" smtClean="0"/>
              <a:t> </a:t>
            </a:r>
            <a:r>
              <a:rPr lang="ru-RU" b="1" dirty="0" err="1" smtClean="0"/>
              <a:t>кольором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4204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539344" y="3110573"/>
            <a:ext cx="4436503" cy="24938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Карта Африки з колоніями </a:t>
            </a:r>
            <a:r>
              <a:rPr lang="uk-UA" dirty="0"/>
              <a:t>є</a:t>
            </a:r>
            <a:r>
              <a:rPr lang="uk-UA" dirty="0" smtClean="0"/>
              <a:t>вропейських держав 1914р.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2289" t="29179" r="69860" b="35979"/>
          <a:stretch/>
        </p:blipFill>
        <p:spPr>
          <a:xfrm>
            <a:off x="120659" y="119294"/>
            <a:ext cx="5906068" cy="64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2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222" t="22065" r="40310" b="21875"/>
          <a:stretch/>
        </p:blipFill>
        <p:spPr>
          <a:xfrm>
            <a:off x="554180" y="204475"/>
            <a:ext cx="10266219" cy="65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6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648" t="13541" r="40417" b="33239"/>
          <a:stretch/>
        </p:blipFill>
        <p:spPr>
          <a:xfrm>
            <a:off x="415636" y="180109"/>
            <a:ext cx="9961419" cy="66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2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440" t="14299" r="39881" b="26988"/>
          <a:stretch/>
        </p:blipFill>
        <p:spPr>
          <a:xfrm>
            <a:off x="848174" y="132509"/>
            <a:ext cx="9307207" cy="67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8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009" t="14678" r="40842" b="24716"/>
          <a:stretch/>
        </p:blipFill>
        <p:spPr>
          <a:xfrm>
            <a:off x="1069848" y="53273"/>
            <a:ext cx="9016262" cy="680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6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Африканські колонії крізь призму поштових листівок </a:t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222" t="21875" r="40310" b="20739"/>
          <a:stretch/>
        </p:blipFill>
        <p:spPr>
          <a:xfrm>
            <a:off x="2355273" y="1745771"/>
            <a:ext cx="7204363" cy="51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62449" y="-356853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/>
              <a:t>Асоц</a:t>
            </a:r>
            <a:r>
              <a:rPr lang="uk-UA" sz="2400" b="1" dirty="0" smtClean="0"/>
              <a:t>і</a:t>
            </a:r>
            <a:r>
              <a:rPr lang="ru-RU" sz="2400" b="1" dirty="0" err="1" smtClean="0"/>
              <a:t>ативний</a:t>
            </a:r>
            <a:r>
              <a:rPr lang="ru-RU" sz="2400" b="1" dirty="0" smtClean="0"/>
              <a:t> кущ 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94909" y="4283943"/>
            <a:ext cx="4114801" cy="2230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Німеччина в кінці </a:t>
            </a:r>
            <a:r>
              <a:rPr lang="en-US" sz="3600" dirty="0" smtClean="0"/>
              <a:t>XIX</a:t>
            </a:r>
            <a:r>
              <a:rPr lang="uk-UA" sz="3600" dirty="0" smtClean="0"/>
              <a:t> ст</a:t>
            </a:r>
            <a:r>
              <a:rPr lang="uk-UA" dirty="0" smtClean="0"/>
              <a:t>.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7835196">
            <a:off x="3446556" y="3350506"/>
            <a:ext cx="867500" cy="1240563"/>
          </a:xfrm>
          <a:prstGeom prst="downArrow">
            <a:avLst>
              <a:gd name="adj1" fmla="val 50000"/>
              <a:gd name="adj2" fmla="val 496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4656007">
            <a:off x="2822834" y="5299561"/>
            <a:ext cx="768154" cy="16617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3668522">
            <a:off x="8516440" y="3234559"/>
            <a:ext cx="847767" cy="13135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6662685">
            <a:off x="8981681" y="5087006"/>
            <a:ext cx="757960" cy="16125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179876" y="3253622"/>
            <a:ext cx="251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 smtClean="0"/>
              <a:t>Фрідріх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Ліст</a:t>
            </a:r>
            <a:endParaRPr lang="ru-RU" sz="24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91417" y="5899615"/>
            <a:ext cx="154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 smtClean="0"/>
              <a:t>Юнкери</a:t>
            </a:r>
            <a:endParaRPr lang="ru-RU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7105" y="4376581"/>
            <a:ext cx="2382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Франко-</a:t>
            </a:r>
            <a:r>
              <a:rPr lang="ru-RU" sz="2400" b="1" i="1" dirty="0" err="1" smtClean="0"/>
              <a:t>прусська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війна</a:t>
            </a:r>
            <a:r>
              <a:rPr lang="ru-RU" sz="2400" b="1" i="1" dirty="0" smtClean="0"/>
              <a:t> 1870-1871 </a:t>
            </a:r>
            <a:r>
              <a:rPr lang="en-US" sz="2400" b="1" i="1" dirty="0" smtClean="0"/>
              <a:t>pp.</a:t>
            </a:r>
            <a:endParaRPr lang="ru-RU" sz="24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9721511" y="5477772"/>
            <a:ext cx="2798617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/>
              <a:t>Конституція</a:t>
            </a:r>
            <a:r>
              <a:rPr lang="ru-RU" sz="2400" b="1" i="1" dirty="0" smtClean="0"/>
              <a:t> 1871р.</a:t>
            </a:r>
            <a:endParaRPr lang="ru-RU" sz="2400" b="1" i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70" y="201642"/>
            <a:ext cx="2540247" cy="295684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294909" y="1427050"/>
            <a:ext cx="4195143" cy="107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/>
              <a:t>проголошено</a:t>
            </a:r>
            <a:r>
              <a:rPr lang="ru-RU" sz="3200" b="1" i="1" dirty="0" smtClean="0"/>
              <a:t> </a:t>
            </a:r>
          </a:p>
          <a:p>
            <a:pPr algn="ctr"/>
            <a:r>
              <a:rPr lang="ru-RU" sz="3200" b="1" i="1" dirty="0" err="1" smtClean="0"/>
              <a:t>Німецьку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імперію</a:t>
            </a:r>
            <a:endParaRPr lang="ru-RU" sz="3200" b="1" i="1" dirty="0"/>
          </a:p>
        </p:txBody>
      </p:sp>
      <p:sp>
        <p:nvSpPr>
          <p:cNvPr id="22" name="Стрелка вниз 21"/>
          <p:cNvSpPr/>
          <p:nvPr/>
        </p:nvSpPr>
        <p:spPr>
          <a:xfrm rot="10800000">
            <a:off x="6000369" y="2606958"/>
            <a:ext cx="1160733" cy="15785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5400000">
            <a:off x="2841992" y="4254024"/>
            <a:ext cx="768154" cy="16617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9721511" y="3711061"/>
            <a:ext cx="186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Отто фон </a:t>
            </a:r>
            <a:r>
              <a:rPr lang="ru-RU" sz="2400" b="1" i="1" dirty="0" err="1" smtClean="0"/>
              <a:t>Бісмарк</a:t>
            </a:r>
            <a:endParaRPr lang="ru-RU" sz="2400" b="1" i="1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278" y="169314"/>
            <a:ext cx="2255727" cy="334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7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1" grpId="0"/>
      <p:bldP spid="22" grpId="0" animBg="1"/>
      <p:bldP spid="23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328" t="26421" r="40417" b="20549"/>
          <a:stretch/>
        </p:blipFill>
        <p:spPr>
          <a:xfrm>
            <a:off x="1260764" y="484632"/>
            <a:ext cx="9448800" cy="622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5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222" t="10891" r="39778" b="31723"/>
          <a:stretch/>
        </p:blipFill>
        <p:spPr>
          <a:xfrm>
            <a:off x="1330036" y="318172"/>
            <a:ext cx="9324109" cy="65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9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06" t="19413" r="41162" b="25094"/>
          <a:stretch/>
        </p:blipFill>
        <p:spPr>
          <a:xfrm>
            <a:off x="1069848" y="281200"/>
            <a:ext cx="9113243" cy="65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7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557" y="165977"/>
            <a:ext cx="11122152" cy="1609344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Економіка німецьких колоній в Африці у ілюстраціях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116" t="8049" r="40416" b="35701"/>
          <a:stretch/>
        </p:blipFill>
        <p:spPr>
          <a:xfrm>
            <a:off x="2036618" y="1422995"/>
            <a:ext cx="7813965" cy="54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6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583" t="16003" r="39565" b="22822"/>
          <a:stretch/>
        </p:blipFill>
        <p:spPr>
          <a:xfrm>
            <a:off x="1069848" y="247176"/>
            <a:ext cx="9005455" cy="661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86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25" t="13650" r="39470" b="16586"/>
          <a:stretch/>
        </p:blipFill>
        <p:spPr>
          <a:xfrm>
            <a:off x="1069848" y="290944"/>
            <a:ext cx="8368146" cy="696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66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1090" y="4419323"/>
            <a:ext cx="2770910" cy="213387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Конституція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err="1" smtClean="0">
                <a:solidFill>
                  <a:schemeClr val="tx1"/>
                </a:solidFill>
              </a:rPr>
              <a:t>Німецької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імперії</a:t>
            </a:r>
            <a:r>
              <a:rPr lang="ru-RU" sz="2400" b="1" dirty="0" smtClean="0">
                <a:solidFill>
                  <a:schemeClr val="tx1"/>
                </a:solidFill>
              </a:rPr>
              <a:t>  1871р.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892" y="356546"/>
            <a:ext cx="8839199" cy="634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7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Доповніть положення конституції: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327" y="2382983"/>
            <a:ext cx="11097491" cy="4379976"/>
          </a:xfrm>
        </p:spPr>
        <p:txBody>
          <a:bodyPr>
            <a:noAutofit/>
          </a:bodyPr>
          <a:lstStyle/>
          <a:p>
            <a:r>
              <a:rPr lang="ru-RU" sz="2400" dirty="0" err="1"/>
              <a:t>Німецька</a:t>
            </a:r>
            <a:r>
              <a:rPr lang="ru-RU" sz="2400" dirty="0"/>
              <a:t> </a:t>
            </a:r>
            <a:r>
              <a:rPr lang="ru-RU" sz="2400" dirty="0" err="1"/>
              <a:t>імперія</a:t>
            </a:r>
            <a:r>
              <a:rPr lang="ru-RU" sz="2400" dirty="0"/>
              <a:t> стала </a:t>
            </a:r>
            <a:r>
              <a:rPr lang="ru-RU" sz="2400" dirty="0" smtClean="0"/>
              <a:t>союзом ______</a:t>
            </a:r>
            <a:r>
              <a:rPr lang="ru-RU" sz="2400" dirty="0" err="1" smtClean="0"/>
              <a:t>монархій</a:t>
            </a:r>
            <a:r>
              <a:rPr lang="ru-RU" sz="2400" dirty="0"/>
              <a:t>, в </a:t>
            </a:r>
            <a:r>
              <a:rPr lang="ru-RU" sz="2400" dirty="0" err="1" smtClean="0"/>
              <a:t>яких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зберігалися</a:t>
            </a:r>
            <a:r>
              <a:rPr lang="ru-RU" sz="2400" dirty="0" smtClean="0"/>
              <a:t> </a:t>
            </a:r>
            <a:r>
              <a:rPr lang="ru-RU" sz="2400" dirty="0" err="1"/>
              <a:t>свої</a:t>
            </a:r>
            <a:r>
              <a:rPr lang="ru-RU" sz="2400" dirty="0"/>
              <a:t> </a:t>
            </a:r>
            <a:r>
              <a:rPr lang="ru-RU" sz="2400" dirty="0" err="1"/>
              <a:t>правителі</a:t>
            </a:r>
            <a:r>
              <a:rPr lang="ru-RU" sz="2400" dirty="0"/>
              <a:t>, </a:t>
            </a:r>
            <a:r>
              <a:rPr lang="ru-RU" sz="2400" dirty="0" err="1"/>
              <a:t>місцеві</a:t>
            </a:r>
            <a:r>
              <a:rPr lang="ru-RU" sz="2400" dirty="0"/>
              <a:t> </a:t>
            </a:r>
            <a:r>
              <a:rPr lang="ru-RU" sz="2400" dirty="0" err="1"/>
              <a:t>конституції</a:t>
            </a:r>
            <a:r>
              <a:rPr lang="ru-RU" sz="2400" dirty="0"/>
              <a:t> і </a:t>
            </a:r>
            <a:r>
              <a:rPr lang="ru-RU" sz="2400" dirty="0" err="1" smtClean="0"/>
              <a:t>представницькі</a:t>
            </a:r>
            <a:r>
              <a:rPr lang="ru-RU" sz="2400" dirty="0" smtClean="0"/>
              <a:t> </a:t>
            </a:r>
            <a:r>
              <a:rPr lang="ru-RU" sz="2400" dirty="0" err="1" smtClean="0"/>
              <a:t>установи,у</a:t>
            </a:r>
            <a:r>
              <a:rPr lang="ru-RU" sz="2400" dirty="0" smtClean="0"/>
              <a:t> </a:t>
            </a:r>
            <a:r>
              <a:rPr lang="ru-RU" sz="2400" dirty="0" err="1"/>
              <a:t>віданні</a:t>
            </a:r>
            <a:r>
              <a:rPr lang="ru-RU" sz="2400" dirty="0"/>
              <a:t> </a:t>
            </a:r>
            <a:r>
              <a:rPr lang="ru-RU" sz="2400" dirty="0" err="1"/>
              <a:t>монархій</a:t>
            </a:r>
            <a:r>
              <a:rPr lang="ru-RU" sz="2400" dirty="0"/>
              <a:t> </a:t>
            </a:r>
            <a:r>
              <a:rPr lang="ru-RU" sz="2400" dirty="0" err="1" smtClean="0"/>
              <a:t>залишалися</a:t>
            </a:r>
            <a:r>
              <a:rPr lang="ru-RU" sz="2400" dirty="0" smtClean="0"/>
              <a:t>____________________;</a:t>
            </a:r>
            <a:endParaRPr lang="ru-RU" sz="2400" dirty="0"/>
          </a:p>
          <a:p>
            <a:r>
              <a:rPr lang="ru-RU" sz="2400" dirty="0" err="1" smtClean="0"/>
              <a:t>найважливіші</a:t>
            </a:r>
            <a:r>
              <a:rPr lang="ru-RU" sz="2400" dirty="0" smtClean="0"/>
              <a:t> </a:t>
            </a:r>
            <a:r>
              <a:rPr lang="ru-RU" sz="2400" dirty="0" err="1"/>
              <a:t>питання</a:t>
            </a:r>
            <a:r>
              <a:rPr lang="ru-RU" sz="2400" dirty="0"/>
              <a:t> </a:t>
            </a:r>
            <a:r>
              <a:rPr lang="ru-RU" sz="2400" dirty="0" err="1"/>
              <a:t>внутрішньої</a:t>
            </a:r>
            <a:r>
              <a:rPr lang="ru-RU" sz="2400" dirty="0"/>
              <a:t> і </a:t>
            </a:r>
            <a:r>
              <a:rPr lang="ru-RU" sz="2400" dirty="0" err="1"/>
              <a:t>зовнішньої</a:t>
            </a:r>
            <a:r>
              <a:rPr lang="ru-RU" sz="2400" dirty="0"/>
              <a:t> </a:t>
            </a:r>
            <a:r>
              <a:rPr lang="ru-RU" sz="2400" dirty="0" err="1" smtClean="0"/>
              <a:t>політики</a:t>
            </a:r>
            <a:r>
              <a:rPr lang="ru-RU" sz="2400" dirty="0" smtClean="0"/>
              <a:t> входили </a:t>
            </a:r>
            <a:r>
              <a:rPr lang="ru-RU" sz="2400" dirty="0"/>
              <a:t>до </a:t>
            </a:r>
            <a:r>
              <a:rPr lang="ru-RU" sz="2400" dirty="0" err="1"/>
              <a:t>компетенції</a:t>
            </a:r>
            <a:r>
              <a:rPr lang="ru-RU" sz="2400" dirty="0"/>
              <a:t> </a:t>
            </a:r>
            <a:r>
              <a:rPr lang="ru-RU" sz="2400" dirty="0" smtClean="0"/>
              <a:t>________________________</a:t>
            </a:r>
          </a:p>
          <a:p>
            <a:r>
              <a:rPr lang="ru-RU" sz="2400" dirty="0" err="1" smtClean="0"/>
              <a:t>панівне</a:t>
            </a:r>
            <a:r>
              <a:rPr lang="ru-RU" sz="2400" dirty="0" smtClean="0"/>
              <a:t> </a:t>
            </a:r>
            <a:r>
              <a:rPr lang="ru-RU" sz="2400" dirty="0"/>
              <a:t>становище в </a:t>
            </a:r>
            <a:r>
              <a:rPr lang="ru-RU" sz="2400" dirty="0" err="1"/>
              <a:t>Німецькій</a:t>
            </a:r>
            <a:r>
              <a:rPr lang="ru-RU" sz="2400" dirty="0"/>
              <a:t> </a:t>
            </a:r>
            <a:r>
              <a:rPr lang="ru-RU" sz="2400" dirty="0" err="1"/>
              <a:t>імперії</a:t>
            </a:r>
            <a:r>
              <a:rPr lang="ru-RU" sz="2400" dirty="0"/>
              <a:t> </a:t>
            </a:r>
            <a:r>
              <a:rPr lang="ru-RU" sz="2400" dirty="0" smtClean="0"/>
              <a:t>належало_____________________;</a:t>
            </a:r>
            <a:endParaRPr lang="ru-RU" sz="2400" dirty="0"/>
          </a:p>
          <a:p>
            <a:r>
              <a:rPr lang="ru-RU" sz="2400" dirty="0" smtClean="0"/>
              <a:t> </a:t>
            </a:r>
            <a:r>
              <a:rPr lang="ru-RU" sz="2400" dirty="0" err="1"/>
              <a:t>імператором</a:t>
            </a:r>
            <a:r>
              <a:rPr lang="ru-RU" sz="2400" dirty="0"/>
              <a:t> </a:t>
            </a:r>
            <a:r>
              <a:rPr lang="ru-RU" sz="2400" dirty="0" err="1"/>
              <a:t>країни</a:t>
            </a:r>
            <a:r>
              <a:rPr lang="ru-RU" sz="2400" dirty="0"/>
              <a:t> </a:t>
            </a:r>
            <a:r>
              <a:rPr lang="ru-RU" sz="2400" dirty="0" err="1"/>
              <a:t>міг</a:t>
            </a:r>
            <a:r>
              <a:rPr lang="ru-RU" sz="2400" dirty="0"/>
              <a:t> бути </a:t>
            </a:r>
            <a:r>
              <a:rPr lang="ru-RU" sz="2400" dirty="0" err="1"/>
              <a:t>тільки</a:t>
            </a:r>
            <a:r>
              <a:rPr lang="ru-RU" sz="2400" dirty="0"/>
              <a:t> </a:t>
            </a:r>
            <a:r>
              <a:rPr lang="ru-RU" sz="2400" dirty="0" smtClean="0"/>
              <a:t>________________.</a:t>
            </a:r>
          </a:p>
          <a:p>
            <a:r>
              <a:rPr lang="ru-RU" sz="2400" dirty="0" smtClean="0"/>
              <a:t>головою </a:t>
            </a:r>
            <a:r>
              <a:rPr lang="ru-RU" sz="2400" dirty="0"/>
              <a:t>уряду </a:t>
            </a:r>
            <a:r>
              <a:rPr lang="ru-RU" sz="2400" dirty="0" err="1"/>
              <a:t>імперії</a:t>
            </a:r>
            <a:r>
              <a:rPr lang="ru-RU" sz="2400" dirty="0"/>
              <a:t> </a:t>
            </a:r>
            <a:r>
              <a:rPr lang="ru-RU" sz="2400" dirty="0" err="1" smtClean="0"/>
              <a:t>був</a:t>
            </a:r>
            <a:r>
              <a:rPr lang="ru-RU" sz="2400" dirty="0"/>
              <a:t> </a:t>
            </a:r>
            <a:r>
              <a:rPr lang="ru-RU" sz="2400" dirty="0" smtClean="0"/>
              <a:t>_____________ </a:t>
            </a:r>
            <a:r>
              <a:rPr lang="ru-RU" sz="2400" dirty="0" err="1"/>
              <a:t>призначуваний</a:t>
            </a:r>
            <a:r>
              <a:rPr lang="ru-RU" sz="2400" dirty="0"/>
              <a:t> </a:t>
            </a:r>
            <a:r>
              <a:rPr lang="ru-RU" sz="2400" dirty="0" err="1"/>
              <a:t>імператором</a:t>
            </a:r>
            <a:r>
              <a:rPr lang="ru-RU" sz="24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20145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429" y="193687"/>
            <a:ext cx="10058400" cy="1609344"/>
          </a:xfrm>
        </p:spPr>
        <p:txBody>
          <a:bodyPr>
            <a:normAutofit/>
          </a:bodyPr>
          <a:lstStyle/>
          <a:p>
            <a:r>
              <a:rPr lang="uk-UA" sz="2000" b="1" dirty="0" smtClean="0"/>
              <a:t>Перевіряємо себе</a:t>
            </a:r>
            <a:endParaRPr lang="ru-RU" sz="2000" b="1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60218" y="1939637"/>
            <a:ext cx="10615630" cy="3886200"/>
          </a:xfrm>
        </p:spPr>
        <p:txBody>
          <a:bodyPr>
            <a:noAutofit/>
          </a:bodyPr>
          <a:lstStyle/>
          <a:p>
            <a:r>
              <a:rPr lang="ru-RU" sz="2800" dirty="0" err="1"/>
              <a:t>Німецька</a:t>
            </a:r>
            <a:r>
              <a:rPr lang="ru-RU" sz="2800" dirty="0"/>
              <a:t> </a:t>
            </a:r>
            <a:r>
              <a:rPr lang="ru-RU" sz="2800" dirty="0" err="1"/>
              <a:t>імперія</a:t>
            </a:r>
            <a:r>
              <a:rPr lang="ru-RU" sz="2800" dirty="0"/>
              <a:t> стала союзом </a:t>
            </a:r>
            <a:r>
              <a:rPr lang="ru-RU" sz="2800" b="1" u="sng" dirty="0"/>
              <a:t>22 </a:t>
            </a:r>
            <a:r>
              <a:rPr lang="ru-RU" sz="2800" b="1" u="sng" dirty="0" err="1"/>
              <a:t>монархій</a:t>
            </a:r>
            <a:r>
              <a:rPr lang="ru-RU" sz="2800" dirty="0"/>
              <a:t>, в </a:t>
            </a:r>
            <a:r>
              <a:rPr lang="ru-RU" sz="2800" dirty="0" err="1" smtClean="0"/>
              <a:t>яких</a:t>
            </a:r>
            <a:r>
              <a:rPr lang="ru-RU" sz="2800" dirty="0" smtClean="0"/>
              <a:t> </a:t>
            </a:r>
            <a:r>
              <a:rPr lang="ru-RU" sz="2800" dirty="0" err="1" smtClean="0"/>
              <a:t>зберігалися</a:t>
            </a:r>
            <a:r>
              <a:rPr lang="ru-RU" sz="2800" dirty="0" smtClean="0"/>
              <a:t> </a:t>
            </a:r>
            <a:r>
              <a:rPr lang="ru-RU" sz="2800" dirty="0" err="1"/>
              <a:t>свої</a:t>
            </a:r>
            <a:r>
              <a:rPr lang="ru-RU" sz="2800" dirty="0"/>
              <a:t> </a:t>
            </a:r>
            <a:r>
              <a:rPr lang="ru-RU" sz="2800" dirty="0" smtClean="0"/>
              <a:t> </a:t>
            </a:r>
            <a:r>
              <a:rPr lang="ru-RU" sz="2800" dirty="0" err="1" smtClean="0"/>
              <a:t>равителі</a:t>
            </a:r>
            <a:r>
              <a:rPr lang="ru-RU" sz="2800" dirty="0"/>
              <a:t>, </a:t>
            </a:r>
            <a:r>
              <a:rPr lang="ru-RU" sz="2800" dirty="0" err="1"/>
              <a:t>місцеві</a:t>
            </a:r>
            <a:r>
              <a:rPr lang="ru-RU" sz="2800" dirty="0"/>
              <a:t> </a:t>
            </a:r>
            <a:r>
              <a:rPr lang="ru-RU" sz="2800" dirty="0" err="1"/>
              <a:t>конституції</a:t>
            </a:r>
            <a:r>
              <a:rPr lang="ru-RU" sz="2800" dirty="0"/>
              <a:t> і </a:t>
            </a:r>
            <a:r>
              <a:rPr lang="ru-RU" sz="2800" dirty="0" err="1" smtClean="0"/>
              <a:t>представницькі</a:t>
            </a:r>
            <a:r>
              <a:rPr lang="ru-RU" sz="2800" dirty="0" smtClean="0"/>
              <a:t> установи у </a:t>
            </a:r>
            <a:r>
              <a:rPr lang="ru-RU" sz="2800" dirty="0" err="1"/>
              <a:t>віданні</a:t>
            </a:r>
            <a:r>
              <a:rPr lang="ru-RU" sz="2800" dirty="0"/>
              <a:t> </a:t>
            </a:r>
            <a:r>
              <a:rPr lang="ru-RU" sz="2800" dirty="0" err="1"/>
              <a:t>монархій</a:t>
            </a:r>
            <a:r>
              <a:rPr lang="ru-RU" sz="2800" dirty="0"/>
              <a:t> </a:t>
            </a:r>
            <a:r>
              <a:rPr lang="ru-RU" sz="2800" dirty="0" err="1" smtClean="0"/>
              <a:t>залишалися</a:t>
            </a:r>
            <a:r>
              <a:rPr lang="ru-RU" sz="2800" dirty="0" smtClean="0"/>
              <a:t> </a:t>
            </a:r>
            <a:r>
              <a:rPr lang="ru-RU" sz="2800" b="1" u="sng" dirty="0" err="1" smtClean="0"/>
              <a:t>місцеві</a:t>
            </a:r>
            <a:r>
              <a:rPr lang="ru-RU" sz="2800" b="1" u="sng" dirty="0" smtClean="0"/>
              <a:t> </a:t>
            </a:r>
            <a:r>
              <a:rPr lang="ru-RU" sz="2800" b="1" u="sng" dirty="0" err="1"/>
              <a:t>справи</a:t>
            </a:r>
            <a:r>
              <a:rPr lang="ru-RU" sz="2800" b="1" u="sng" dirty="0"/>
              <a:t>;</a:t>
            </a:r>
          </a:p>
          <a:p>
            <a:r>
              <a:rPr lang="ru-RU" sz="2800" dirty="0" err="1" smtClean="0"/>
              <a:t>найважливіші</a:t>
            </a:r>
            <a:r>
              <a:rPr lang="ru-RU" sz="2800" dirty="0" smtClean="0"/>
              <a:t> </a:t>
            </a:r>
            <a:r>
              <a:rPr lang="ru-RU" sz="2800" dirty="0" err="1"/>
              <a:t>питання</a:t>
            </a:r>
            <a:r>
              <a:rPr lang="ru-RU" sz="2800" dirty="0"/>
              <a:t> </a:t>
            </a:r>
            <a:r>
              <a:rPr lang="ru-RU" sz="2800" dirty="0" err="1"/>
              <a:t>внутрішньої</a:t>
            </a:r>
            <a:r>
              <a:rPr lang="ru-RU" sz="2800" dirty="0"/>
              <a:t> і </a:t>
            </a:r>
            <a:r>
              <a:rPr lang="ru-RU" sz="2800" dirty="0" err="1"/>
              <a:t>зовнішньої</a:t>
            </a:r>
            <a:r>
              <a:rPr lang="ru-RU" sz="2800" dirty="0"/>
              <a:t> </a:t>
            </a:r>
            <a:r>
              <a:rPr lang="ru-RU" sz="2800" dirty="0" err="1" smtClean="0"/>
              <a:t>політики</a:t>
            </a:r>
            <a:r>
              <a:rPr lang="ru-RU" sz="2800" dirty="0" smtClean="0"/>
              <a:t> входили </a:t>
            </a:r>
            <a:r>
              <a:rPr lang="ru-RU" sz="2800" dirty="0"/>
              <a:t>до </a:t>
            </a:r>
            <a:r>
              <a:rPr lang="ru-RU" sz="2800" dirty="0" err="1"/>
              <a:t>компетенції</a:t>
            </a:r>
            <a:r>
              <a:rPr lang="ru-RU" sz="2800" b="1" dirty="0"/>
              <a:t> </a:t>
            </a:r>
            <a:r>
              <a:rPr lang="ru-RU" sz="2800" b="1" u="sng" dirty="0" err="1"/>
              <a:t>імперського</a:t>
            </a:r>
            <a:r>
              <a:rPr lang="ru-RU" sz="2800" b="1" u="sng" dirty="0"/>
              <a:t> уряду;</a:t>
            </a:r>
          </a:p>
          <a:p>
            <a:r>
              <a:rPr lang="ru-RU" sz="2800" dirty="0" err="1" smtClean="0"/>
              <a:t>панівне</a:t>
            </a:r>
            <a:r>
              <a:rPr lang="ru-RU" sz="2800" dirty="0" smtClean="0"/>
              <a:t> </a:t>
            </a:r>
            <a:r>
              <a:rPr lang="ru-RU" sz="2800" dirty="0"/>
              <a:t>становище в </a:t>
            </a:r>
            <a:r>
              <a:rPr lang="ru-RU" sz="2800" dirty="0" err="1"/>
              <a:t>Німецькій</a:t>
            </a:r>
            <a:r>
              <a:rPr lang="ru-RU" sz="2800" dirty="0"/>
              <a:t> </a:t>
            </a:r>
            <a:r>
              <a:rPr lang="ru-RU" sz="2800" dirty="0" err="1"/>
              <a:t>імперії</a:t>
            </a:r>
            <a:r>
              <a:rPr lang="ru-RU" sz="2800" dirty="0"/>
              <a:t> належало </a:t>
            </a:r>
            <a:r>
              <a:rPr lang="ru-RU" sz="2800" b="1" dirty="0" smtClean="0"/>
              <a:t> </a:t>
            </a:r>
            <a:r>
              <a:rPr lang="ru-RU" sz="2800" b="1" u="sng" dirty="0" err="1" smtClean="0"/>
              <a:t>Пруссії</a:t>
            </a:r>
            <a:r>
              <a:rPr lang="ru-RU" sz="2800" b="1" u="sng" dirty="0"/>
              <a:t>;</a:t>
            </a:r>
          </a:p>
          <a:p>
            <a:r>
              <a:rPr lang="ru-RU" sz="2800" dirty="0" smtClean="0"/>
              <a:t> </a:t>
            </a:r>
            <a:r>
              <a:rPr lang="ru-RU" sz="2800" dirty="0" err="1"/>
              <a:t>імператором</a:t>
            </a:r>
            <a:r>
              <a:rPr lang="ru-RU" sz="2800" dirty="0"/>
              <a:t> </a:t>
            </a:r>
            <a:r>
              <a:rPr lang="ru-RU" sz="2800" dirty="0" err="1"/>
              <a:t>країни</a:t>
            </a:r>
            <a:r>
              <a:rPr lang="ru-RU" sz="2800" dirty="0"/>
              <a:t> </a:t>
            </a:r>
            <a:r>
              <a:rPr lang="ru-RU" sz="2800" dirty="0" err="1"/>
              <a:t>міг</a:t>
            </a:r>
            <a:r>
              <a:rPr lang="ru-RU" sz="2800" dirty="0"/>
              <a:t> бути </a:t>
            </a:r>
            <a:r>
              <a:rPr lang="ru-RU" sz="2800" dirty="0" err="1"/>
              <a:t>тільки</a:t>
            </a:r>
            <a:r>
              <a:rPr lang="ru-RU" sz="2800" dirty="0"/>
              <a:t> </a:t>
            </a:r>
            <a:r>
              <a:rPr lang="ru-RU" sz="2800" b="1" u="sng" dirty="0" err="1"/>
              <a:t>прусський</a:t>
            </a:r>
            <a:r>
              <a:rPr lang="ru-RU" sz="2800" b="1" u="sng" dirty="0"/>
              <a:t> </a:t>
            </a:r>
            <a:r>
              <a:rPr lang="ru-RU" sz="2800" b="1" u="sng" dirty="0" smtClean="0"/>
              <a:t>король</a:t>
            </a:r>
          </a:p>
          <a:p>
            <a:r>
              <a:rPr lang="ru-RU" sz="2800" dirty="0" smtClean="0"/>
              <a:t>головою </a:t>
            </a:r>
            <a:r>
              <a:rPr lang="ru-RU" sz="2800" dirty="0"/>
              <a:t>уряду </a:t>
            </a:r>
            <a:r>
              <a:rPr lang="ru-RU" sz="2800" dirty="0" err="1"/>
              <a:t>імперії</a:t>
            </a:r>
            <a:r>
              <a:rPr lang="ru-RU" sz="2800" dirty="0"/>
              <a:t> </a:t>
            </a:r>
            <a:r>
              <a:rPr lang="ru-RU" sz="2800" dirty="0" err="1" smtClean="0"/>
              <a:t>був</a:t>
            </a:r>
            <a:r>
              <a:rPr lang="ru-RU" sz="2800" dirty="0" smtClean="0"/>
              <a:t> </a:t>
            </a:r>
            <a:r>
              <a:rPr lang="ru-RU" sz="2800" b="1" u="sng" dirty="0" smtClean="0"/>
              <a:t>канцлер</a:t>
            </a:r>
            <a:r>
              <a:rPr lang="ru-RU" sz="2800" b="1" dirty="0"/>
              <a:t>, </a:t>
            </a:r>
            <a:r>
              <a:rPr lang="ru-RU" sz="2800" dirty="0" err="1"/>
              <a:t>призначуваний</a:t>
            </a:r>
            <a:r>
              <a:rPr lang="ru-RU" sz="2800" dirty="0"/>
              <a:t> </a:t>
            </a:r>
            <a:r>
              <a:rPr lang="ru-RU" sz="2800" dirty="0" err="1"/>
              <a:t>імператором</a:t>
            </a:r>
            <a:r>
              <a:rPr lang="ru-RU" sz="2800" dirty="0"/>
              <a:t>;</a:t>
            </a:r>
            <a:endParaRPr lang="ru-RU" sz="2800" dirty="0"/>
          </a:p>
        </p:txBody>
      </p:sp>
      <p:pic>
        <p:nvPicPr>
          <p:cNvPr id="1027" name="Рисунок 1" descr="ÐÐµÑÐ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727" y="264900"/>
            <a:ext cx="1923778" cy="240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52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32509" y="-235527"/>
            <a:ext cx="12191999" cy="152594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/>
              <a:t>Політичні партії німецької імперії 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8232380"/>
              </p:ext>
            </p:extLst>
          </p:nvPr>
        </p:nvGraphicFramePr>
        <p:xfrm>
          <a:off x="401782" y="1290413"/>
          <a:ext cx="11457708" cy="524764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057707">
                  <a:extLst>
                    <a:ext uri="{9D8B030D-6E8A-4147-A177-3AD203B41FA5}">
                      <a16:colId xmlns:a16="http://schemas.microsoft.com/office/drawing/2014/main" val="2312726609"/>
                    </a:ext>
                  </a:extLst>
                </a:gridCol>
                <a:gridCol w="7400001">
                  <a:extLst>
                    <a:ext uri="{9D8B030D-6E8A-4147-A177-3AD203B41FA5}">
                      <a16:colId xmlns:a16="http://schemas.microsoft.com/office/drawing/2014/main" val="2897965464"/>
                    </a:ext>
                  </a:extLst>
                </a:gridCol>
              </a:tblGrid>
              <a:tr h="822497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Назва партії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Чиї інтереси відстоювала</a:t>
                      </a:r>
                      <a:endParaRPr lang="ru-RU" sz="2000" dirty="0" smtClean="0"/>
                    </a:p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735811"/>
                  </a:ext>
                </a:extLst>
              </a:tr>
              <a:tr h="125626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/>
                        <a:t>Німецька</a:t>
                      </a:r>
                      <a:r>
                        <a:rPr lang="ru-RU" sz="2400" b="1" dirty="0" smtClean="0"/>
                        <a:t> консервативна </a:t>
                      </a:r>
                      <a:r>
                        <a:rPr lang="ru-RU" sz="2400" b="1" dirty="0" err="1" smtClean="0"/>
                        <a:t>партія</a:t>
                      </a:r>
                      <a:endParaRPr lang="ru-RU" sz="24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err="1" smtClean="0"/>
                        <a:t>об'єднала</a:t>
                      </a:r>
                      <a:r>
                        <a:rPr lang="ru-RU" dirty="0" smtClean="0"/>
                        <a:t> в </a:t>
                      </a:r>
                      <a:r>
                        <a:rPr lang="ru-RU" dirty="0" err="1" smtClean="0"/>
                        <a:t>своїх</a:t>
                      </a:r>
                      <a:r>
                        <a:rPr lang="ru-RU" dirty="0" smtClean="0"/>
                        <a:t> рядах великих </a:t>
                      </a:r>
                      <a:r>
                        <a:rPr lang="ru-RU" dirty="0" err="1" smtClean="0"/>
                        <a:t>землевласників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багатих</a:t>
                      </a:r>
                      <a:r>
                        <a:rPr lang="ru-RU" dirty="0" smtClean="0"/>
                        <a:t>  </a:t>
                      </a:r>
                      <a:r>
                        <a:rPr lang="ru-RU" dirty="0" err="1" smtClean="0"/>
                        <a:t>промисловців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вищих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чиновників</a:t>
                      </a:r>
                      <a:r>
                        <a:rPr lang="ru-RU" dirty="0" smtClean="0"/>
                        <a:t> і </a:t>
                      </a:r>
                      <a:r>
                        <a:rPr lang="ru-RU" dirty="0" err="1" smtClean="0"/>
                        <a:t>офіцерів</a:t>
                      </a:r>
                      <a:r>
                        <a:rPr lang="ru-RU" dirty="0" smtClean="0"/>
                        <a:t> і мала </a:t>
                      </a:r>
                      <a:r>
                        <a:rPr lang="ru-RU" dirty="0" err="1" smtClean="0"/>
                        <a:t>яскраво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виражений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монархічний</a:t>
                      </a:r>
                      <a:r>
                        <a:rPr lang="ru-RU" dirty="0" smtClean="0"/>
                        <a:t> і </a:t>
                      </a:r>
                      <a:r>
                        <a:rPr lang="ru-RU" dirty="0" err="1" smtClean="0"/>
                        <a:t>антиєврейських</a:t>
                      </a:r>
                      <a:r>
                        <a:rPr lang="ru-RU" dirty="0" smtClean="0"/>
                        <a:t> характер.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34197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/>
                        <a:t>Націонал-ліберальна партія</a:t>
                      </a:r>
                      <a:endParaRPr lang="ru-RU" sz="24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відстоювала в першу чергу інтереси великої буржуазії (торговців, судновласників і тих, хто працював у важкій промисловості) і беззастережно підтримувала зовнішню політику уряду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020892"/>
                  </a:ext>
                </a:extLst>
              </a:tr>
              <a:tr h="170584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err="1" smtClean="0"/>
                        <a:t>Католицька</a:t>
                      </a:r>
                      <a:r>
                        <a:rPr lang="ru-RU" sz="2400" b="1" dirty="0" smtClean="0"/>
                        <a:t> </a:t>
                      </a:r>
                      <a:r>
                        <a:rPr lang="ru-RU" sz="2400" b="1" dirty="0" err="1" smtClean="0"/>
                        <a:t>партія</a:t>
                      </a:r>
                      <a:r>
                        <a:rPr lang="ru-RU" sz="2400" b="1" dirty="0" smtClean="0"/>
                        <a:t> центру</a:t>
                      </a:r>
                      <a:endParaRPr lang="ru-RU" sz="24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мала </a:t>
                      </a:r>
                      <a:r>
                        <a:rPr lang="ru-RU" dirty="0" err="1" smtClean="0"/>
                        <a:t>вплив</a:t>
                      </a:r>
                      <a:r>
                        <a:rPr lang="ru-RU" dirty="0" smtClean="0"/>
                        <a:t> на </a:t>
                      </a:r>
                      <a:r>
                        <a:rPr lang="ru-RU" dirty="0" err="1" smtClean="0"/>
                        <a:t>значну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частину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католицького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населення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Рейнської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провінції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Баварії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інших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южногерманских</a:t>
                      </a:r>
                      <a:r>
                        <a:rPr lang="ru-RU" dirty="0" smtClean="0"/>
                        <a:t> держав. </a:t>
                      </a:r>
                      <a:r>
                        <a:rPr lang="ru-RU" dirty="0" err="1" smtClean="0"/>
                        <a:t>Серед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її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членів</a:t>
                      </a:r>
                      <a:r>
                        <a:rPr lang="ru-RU" dirty="0" smtClean="0"/>
                        <a:t> і </a:t>
                      </a:r>
                      <a:r>
                        <a:rPr lang="ru-RU" dirty="0" err="1" smtClean="0"/>
                        <a:t>прихильників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були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представники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всіх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класів</a:t>
                      </a:r>
                      <a:r>
                        <a:rPr lang="ru-RU" dirty="0" smtClean="0"/>
                        <a:t> і </a:t>
                      </a:r>
                      <a:r>
                        <a:rPr lang="ru-RU" dirty="0" err="1" smtClean="0"/>
                        <a:t>прошарків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736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27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527964" y="1652221"/>
            <a:ext cx="5420176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Карикатура на німецький парламент за часів О. фон Бісмарка. 1880-і роки</a:t>
            </a:r>
            <a:r>
              <a:rPr kumimoji="0" lang="uk-UA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7964" y="5043055"/>
            <a:ext cx="5600284" cy="257001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Розгляньте</a:t>
            </a:r>
            <a:r>
              <a:rPr lang="ru-RU" dirty="0"/>
              <a:t> </a:t>
            </a:r>
            <a:r>
              <a:rPr lang="ru-RU" dirty="0" smtClean="0"/>
              <a:t>карикатуру</a:t>
            </a:r>
            <a:r>
              <a:rPr lang="ru-RU" dirty="0"/>
              <a:t>.</a:t>
            </a:r>
          </a:p>
          <a:p>
            <a:r>
              <a:rPr lang="ru-RU" dirty="0" err="1" smtClean="0"/>
              <a:t>Які</a:t>
            </a:r>
            <a:r>
              <a:rPr lang="ru-RU" dirty="0" smtClean="0"/>
              <a:t>, на ваш </a:t>
            </a:r>
            <a:r>
              <a:rPr lang="ru-RU" dirty="0" err="1" smtClean="0"/>
              <a:t>погляд</a:t>
            </a:r>
            <a:r>
              <a:rPr lang="ru-RU" dirty="0" smtClean="0"/>
              <a:t>,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відносини</a:t>
            </a:r>
            <a:r>
              <a:rPr lang="ru-RU" dirty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канцлером </a:t>
            </a:r>
            <a:r>
              <a:rPr lang="ru-RU" dirty="0"/>
              <a:t>і </a:t>
            </a:r>
            <a:r>
              <a:rPr lang="ru-RU" dirty="0" err="1"/>
              <a:t>німецьким</a:t>
            </a:r>
            <a:r>
              <a:rPr lang="ru-RU" dirty="0"/>
              <a:t> парламентом?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39" y="651164"/>
            <a:ext cx="4583952" cy="58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7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381" y="839723"/>
            <a:ext cx="9871363" cy="2466387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ru-RU" sz="4400" dirty="0" err="1" smtClean="0">
                <a:solidFill>
                  <a:schemeClr val="bg1"/>
                </a:solidFill>
              </a:rPr>
              <a:t>Розвиток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 err="1" smtClean="0">
                <a:solidFill>
                  <a:schemeClr val="bg1"/>
                </a:solidFill>
              </a:rPr>
              <a:t>економіки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 err="1">
                <a:solidFill>
                  <a:schemeClr val="bg1"/>
                </a:solidFill>
              </a:rPr>
              <a:t>Німеччини</a:t>
            </a:r>
            <a:r>
              <a:rPr lang="ru-RU" sz="4400" dirty="0">
                <a:solidFill>
                  <a:schemeClr val="bg1"/>
                </a:solidFill>
              </a:rPr>
              <a:t> </a:t>
            </a:r>
            <a:r>
              <a:rPr lang="ru-RU" sz="4400" dirty="0" smtClean="0">
                <a:solidFill>
                  <a:schemeClr val="bg1"/>
                </a:solidFill>
              </a:rPr>
              <a:t/>
            </a:r>
            <a:br>
              <a:rPr lang="ru-RU" sz="4400" dirty="0" smtClean="0">
                <a:solidFill>
                  <a:schemeClr val="bg1"/>
                </a:solidFill>
              </a:rPr>
            </a:br>
            <a:r>
              <a:rPr lang="ru-RU" sz="4400" dirty="0" smtClean="0">
                <a:solidFill>
                  <a:schemeClr val="bg1"/>
                </a:solidFill>
              </a:rPr>
              <a:t>в </a:t>
            </a:r>
            <a:r>
              <a:rPr lang="ru-RU" sz="4400" dirty="0">
                <a:solidFill>
                  <a:schemeClr val="bg1"/>
                </a:solidFill>
              </a:rPr>
              <a:t>1871-1914 </a:t>
            </a:r>
            <a:r>
              <a:rPr lang="ru-RU" sz="4400" dirty="0" err="1">
                <a:solidFill>
                  <a:schemeClr val="bg1"/>
                </a:solidFill>
              </a:rPr>
              <a:t>рр</a:t>
            </a:r>
            <a:r>
              <a:rPr lang="ru-RU" sz="4400" dirty="0">
                <a:solidFill>
                  <a:schemeClr val="bg1"/>
                </a:solidFill>
              </a:rPr>
              <a:t>. </a:t>
            </a:r>
            <a:br>
              <a:rPr lang="ru-RU" sz="4400" dirty="0">
                <a:solidFill>
                  <a:schemeClr val="bg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310" y="2807208"/>
            <a:ext cx="10952018" cy="405079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sz="2400" dirty="0" smtClean="0"/>
          </a:p>
          <a:p>
            <a:pPr marL="0" indent="0">
              <a:buNone/>
            </a:pPr>
            <a:r>
              <a:rPr lang="ru-RU" sz="2400" b="1" u="sng" dirty="0" err="1" smtClean="0"/>
              <a:t>Особливості</a:t>
            </a:r>
            <a:r>
              <a:rPr lang="ru-RU" sz="2400" b="1" u="sng" dirty="0" smtClean="0"/>
              <a:t>:</a:t>
            </a:r>
            <a:endParaRPr lang="ru-RU" sz="1600" b="1" u="sng" dirty="0" smtClean="0"/>
          </a:p>
          <a:p>
            <a:r>
              <a:rPr lang="ru-RU" sz="2400" dirty="0" err="1" smtClean="0"/>
              <a:t>Розвиток</a:t>
            </a:r>
            <a:r>
              <a:rPr lang="ru-RU" sz="2400" dirty="0" smtClean="0"/>
              <a:t> </a:t>
            </a:r>
            <a:r>
              <a:rPr lang="ru-RU" sz="2400" dirty="0" err="1" smtClean="0"/>
              <a:t>важкої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промисловості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відбувався</a:t>
            </a:r>
            <a:r>
              <a:rPr lang="ru-RU" sz="2400" dirty="0" smtClean="0"/>
              <a:t> </a:t>
            </a:r>
            <a:r>
              <a:rPr lang="ru-RU" sz="2400" dirty="0" err="1" smtClean="0"/>
              <a:t>завдяки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державним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замовленням</a:t>
            </a:r>
            <a:r>
              <a:rPr lang="ru-RU" sz="2400" dirty="0" smtClean="0"/>
              <a:t>, </a:t>
            </a:r>
            <a:r>
              <a:rPr lang="ru-RU" sz="2400" dirty="0" err="1" smtClean="0"/>
              <a:t>субсідіям</a:t>
            </a:r>
            <a:r>
              <a:rPr lang="ru-RU" sz="2400" dirty="0" smtClean="0"/>
              <a:t>, </a:t>
            </a:r>
            <a:r>
              <a:rPr lang="ru-RU" sz="2400" dirty="0" err="1" smtClean="0"/>
              <a:t>пільгам</a:t>
            </a:r>
            <a:r>
              <a:rPr lang="ru-RU" sz="2400" dirty="0" smtClean="0"/>
              <a:t>. </a:t>
            </a:r>
          </a:p>
          <a:p>
            <a:r>
              <a:rPr lang="ru-RU" sz="2400" dirty="0" err="1" smtClean="0"/>
              <a:t>Прискрорений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розвитокелектротехнічної,хімічної</a:t>
            </a:r>
            <a:r>
              <a:rPr lang="ru-RU" sz="2400" dirty="0" smtClean="0"/>
              <a:t>, </a:t>
            </a:r>
            <a:r>
              <a:rPr lang="ru-RU" sz="2400" dirty="0" err="1" smtClean="0"/>
              <a:t>металообробної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галузей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Швидкі</a:t>
            </a:r>
            <a:r>
              <a:rPr lang="ru-RU" sz="2400" dirty="0" smtClean="0"/>
              <a:t> </a:t>
            </a:r>
            <a:r>
              <a:rPr lang="ru-RU" sz="2400" dirty="0" err="1" smtClean="0"/>
              <a:t>темпи</a:t>
            </a:r>
            <a:r>
              <a:rPr lang="ru-RU" sz="2400" dirty="0" smtClean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 в  </a:t>
            </a:r>
            <a:r>
              <a:rPr lang="ru-RU" sz="2400" dirty="0" err="1"/>
              <a:t>районів:Рейнської</a:t>
            </a:r>
            <a:r>
              <a:rPr lang="ru-RU" sz="2400" dirty="0"/>
              <a:t> </a:t>
            </a:r>
            <a:r>
              <a:rPr lang="ru-RU" sz="2400" dirty="0" err="1"/>
              <a:t>області</a:t>
            </a:r>
            <a:r>
              <a:rPr lang="ru-RU" sz="2400" dirty="0"/>
              <a:t>, </a:t>
            </a:r>
            <a:r>
              <a:rPr lang="ru-RU" sz="2400" dirty="0" smtClean="0"/>
              <a:t>Руру, </a:t>
            </a:r>
            <a:r>
              <a:rPr lang="ru-RU" sz="2400" dirty="0" err="1" smtClean="0"/>
              <a:t>Берліну</a:t>
            </a:r>
            <a:r>
              <a:rPr lang="ru-RU" sz="2400" dirty="0" smtClean="0"/>
              <a:t>, </a:t>
            </a:r>
            <a:r>
              <a:rPr lang="ru-RU" sz="2400" dirty="0" err="1"/>
              <a:t>Сілезії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419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33535" y="2757949"/>
            <a:ext cx="4799035" cy="3180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кінця</a:t>
            </a:r>
            <a:r>
              <a:rPr lang="ru-RU" dirty="0" smtClean="0"/>
              <a:t> ХІХ – початку ХХ ст. став </a:t>
            </a:r>
            <a:r>
              <a:rPr lang="ru-RU" dirty="0" err="1" smtClean="0"/>
              <a:t>визначним</a:t>
            </a:r>
            <a:r>
              <a:rPr lang="ru-RU" dirty="0" smtClean="0"/>
              <a:t> в </a:t>
            </a:r>
            <a:r>
              <a:rPr lang="ru-RU" dirty="0" err="1" smtClean="0"/>
              <a:t>політичній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Німеччини</a:t>
            </a:r>
            <a:r>
              <a:rPr lang="ru-RU" dirty="0" smtClean="0"/>
              <a:t> та </a:t>
            </a:r>
            <a:r>
              <a:rPr lang="ru-RU" dirty="0" err="1" smtClean="0"/>
              <a:t>світу</a:t>
            </a:r>
            <a:r>
              <a:rPr lang="ru-RU" dirty="0" smtClean="0"/>
              <a:t>. </a:t>
            </a:r>
            <a:r>
              <a:rPr lang="ru-RU" dirty="0" err="1" smtClean="0"/>
              <a:t>Оскільки</a:t>
            </a:r>
            <a:r>
              <a:rPr lang="ru-RU" dirty="0" smtClean="0"/>
              <a:t> на </a:t>
            </a:r>
            <a:r>
              <a:rPr lang="ru-RU" dirty="0" err="1" smtClean="0"/>
              <a:t>теренах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 </a:t>
            </a:r>
            <a:r>
              <a:rPr lang="ru-RU" dirty="0" err="1" smtClean="0"/>
              <a:t>постала</a:t>
            </a:r>
            <a:r>
              <a:rPr lang="ru-RU" dirty="0" smtClean="0"/>
              <a:t> нова </a:t>
            </a:r>
            <a:r>
              <a:rPr lang="ru-RU" dirty="0" err="1" smtClean="0"/>
              <a:t>імперія</a:t>
            </a:r>
            <a:r>
              <a:rPr lang="ru-RU" dirty="0" smtClean="0"/>
              <a:t>, яка мала </a:t>
            </a:r>
            <a:r>
              <a:rPr lang="ru-RU" dirty="0" err="1" smtClean="0"/>
              <a:t>амбітні</a:t>
            </a:r>
            <a:r>
              <a:rPr lang="ru-RU" dirty="0" smtClean="0"/>
              <a:t> </a:t>
            </a:r>
            <a:r>
              <a:rPr lang="ru-RU" dirty="0" err="1" smtClean="0"/>
              <a:t>плани</a:t>
            </a:r>
            <a:r>
              <a:rPr lang="ru-RU" dirty="0" smtClean="0"/>
              <a:t> </a:t>
            </a:r>
            <a:r>
              <a:rPr lang="ru-RU" dirty="0" err="1" smtClean="0"/>
              <a:t>збільшити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вплив</a:t>
            </a:r>
            <a:r>
              <a:rPr lang="ru-RU" dirty="0" smtClean="0"/>
              <a:t> в </a:t>
            </a:r>
            <a:r>
              <a:rPr lang="ru-RU" dirty="0" err="1" smtClean="0"/>
              <a:t>контексті</a:t>
            </a:r>
            <a:r>
              <a:rPr lang="ru-RU" dirty="0" smtClean="0"/>
              <a:t> </a:t>
            </a:r>
            <a:r>
              <a:rPr lang="ru-RU" dirty="0" err="1" smtClean="0"/>
              <a:t>міжнародних</a:t>
            </a:r>
            <a:r>
              <a:rPr lang="ru-RU" dirty="0" smtClean="0"/>
              <a:t> </a:t>
            </a:r>
            <a:r>
              <a:rPr lang="ru-RU" dirty="0" err="1" smtClean="0"/>
              <a:t>відносин</a:t>
            </a:r>
            <a:r>
              <a:rPr lang="ru-RU" dirty="0" smtClean="0"/>
              <a:t> і </a:t>
            </a:r>
            <a:r>
              <a:rPr lang="ru-RU" dirty="0" err="1" smtClean="0"/>
              <a:t>претендувала</a:t>
            </a:r>
            <a:r>
              <a:rPr lang="ru-RU" dirty="0" smtClean="0"/>
              <a:t> на статус </a:t>
            </a:r>
            <a:r>
              <a:rPr lang="ru-RU" dirty="0" err="1" smtClean="0"/>
              <a:t>країни-лідера</a:t>
            </a:r>
            <a:r>
              <a:rPr lang="ru-RU" dirty="0" smtClean="0"/>
              <a:t>. </a:t>
            </a:r>
          </a:p>
          <a:p>
            <a:pPr algn="just"/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можливих</a:t>
            </a:r>
            <a:r>
              <a:rPr lang="ru-RU" dirty="0" smtClean="0"/>
              <a:t> </a:t>
            </a:r>
            <a:r>
              <a:rPr lang="ru-RU" dirty="0" err="1" smtClean="0"/>
              <a:t>способів</a:t>
            </a:r>
            <a:r>
              <a:rPr lang="ru-RU" dirty="0" smtClean="0"/>
              <a:t> </a:t>
            </a:r>
            <a:r>
              <a:rPr lang="ru-RU" dirty="0" err="1" smtClean="0"/>
              <a:t>посилення</a:t>
            </a:r>
            <a:r>
              <a:rPr lang="ru-RU" dirty="0" smtClean="0"/>
              <a:t> </a:t>
            </a:r>
            <a:r>
              <a:rPr lang="ru-RU" dirty="0" err="1" smtClean="0"/>
              <a:t>власних</a:t>
            </a:r>
            <a:r>
              <a:rPr lang="ru-RU" dirty="0" smtClean="0"/>
              <a:t> </a:t>
            </a:r>
            <a:r>
              <a:rPr lang="ru-RU" dirty="0" err="1" smtClean="0"/>
              <a:t>позицій</a:t>
            </a:r>
            <a:r>
              <a:rPr lang="ru-RU" dirty="0" smtClean="0"/>
              <a:t> на </a:t>
            </a:r>
            <a:r>
              <a:rPr lang="ru-RU" dirty="0" err="1" smtClean="0"/>
              <a:t>міжнародній</a:t>
            </a:r>
            <a:r>
              <a:rPr lang="ru-RU" dirty="0" smtClean="0"/>
              <a:t> </a:t>
            </a:r>
            <a:r>
              <a:rPr lang="ru-RU" dirty="0" err="1" smtClean="0"/>
              <a:t>арені</a:t>
            </a:r>
            <a:r>
              <a:rPr lang="ru-RU" dirty="0" smtClean="0"/>
              <a:t> </a:t>
            </a:r>
            <a:r>
              <a:rPr lang="ru-RU" dirty="0" err="1" smtClean="0"/>
              <a:t>німецьким</a:t>
            </a:r>
            <a:r>
              <a:rPr lang="ru-RU" dirty="0" smtClean="0"/>
              <a:t> </a:t>
            </a:r>
            <a:r>
              <a:rPr lang="ru-RU" dirty="0" err="1" smtClean="0"/>
              <a:t>політикумом</a:t>
            </a:r>
            <a:r>
              <a:rPr lang="ru-RU" dirty="0" smtClean="0"/>
              <a:t> </a:t>
            </a:r>
            <a:r>
              <a:rPr lang="ru-RU" dirty="0" err="1" smtClean="0"/>
              <a:t>розглядався</a:t>
            </a:r>
            <a:r>
              <a:rPr lang="ru-RU" dirty="0" smtClean="0"/>
              <a:t> </a:t>
            </a:r>
            <a:r>
              <a:rPr lang="ru-RU" dirty="0" err="1" smtClean="0"/>
              <a:t>варіант</a:t>
            </a:r>
            <a:r>
              <a:rPr lang="ru-RU" dirty="0" smtClean="0"/>
              <a:t> </a:t>
            </a:r>
            <a:r>
              <a:rPr lang="ru-RU" dirty="0" err="1" smtClean="0"/>
              <a:t>надбання</a:t>
            </a:r>
            <a:r>
              <a:rPr lang="ru-RU" dirty="0" smtClean="0"/>
              <a:t> </a:t>
            </a:r>
            <a:r>
              <a:rPr lang="ru-RU" dirty="0" err="1" smtClean="0"/>
              <a:t>колоніальних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077" t="8770" r="42866" b="14213"/>
          <a:stretch/>
        </p:blipFill>
        <p:spPr>
          <a:xfrm>
            <a:off x="235973" y="191729"/>
            <a:ext cx="5884608" cy="64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6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Дерево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157</TotalTime>
  <Words>494</Words>
  <Application>Microsoft Office PowerPoint</Application>
  <PresentationFormat>Широкоэкранный</PresentationFormat>
  <Paragraphs>73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Bookman Old Style</vt:lpstr>
      <vt:lpstr>Cambria</vt:lpstr>
      <vt:lpstr>Century Gothic</vt:lpstr>
      <vt:lpstr>inherit</vt:lpstr>
      <vt:lpstr>Times New Roman</vt:lpstr>
      <vt:lpstr>Wingdings</vt:lpstr>
      <vt:lpstr>Дерево</vt:lpstr>
      <vt:lpstr>«Німеччина  в кінці XIX - на  початку ХХ ст.   формування колоніальної імперії»</vt:lpstr>
      <vt:lpstr>Асоціативний кущ </vt:lpstr>
      <vt:lpstr>Конституція  Німецької імперії  1871р.</vt:lpstr>
      <vt:lpstr>Доповніть положення конституції: </vt:lpstr>
      <vt:lpstr>Перевіряємо себе</vt:lpstr>
      <vt:lpstr>Політичні партії німецької імперії </vt:lpstr>
      <vt:lpstr>Карикатура на німецький парламент за часів О. фон Бісмарка. 1880-і роки </vt:lpstr>
      <vt:lpstr>Розвиток економіки Німеччини  в 1871-1914 рр.  </vt:lpstr>
      <vt:lpstr>Презентация PowerPoint</vt:lpstr>
      <vt:lpstr>Початок колонізації</vt:lpstr>
      <vt:lpstr>Презентация PowerPoint</vt:lpstr>
      <vt:lpstr>Напрямки Німеччини у зовнішній політиці</vt:lpstr>
      <vt:lpstr>Презентация PowerPoint</vt:lpstr>
      <vt:lpstr>Карта Африки з колоніями європейських держав 1914р.</vt:lpstr>
      <vt:lpstr>Презентация PowerPoint</vt:lpstr>
      <vt:lpstr>Презентация PowerPoint</vt:lpstr>
      <vt:lpstr>Презентация PowerPoint</vt:lpstr>
      <vt:lpstr>Презентация PowerPoint</vt:lpstr>
      <vt:lpstr>Африканські колонії крізь призму поштових листівок  </vt:lpstr>
      <vt:lpstr>Презентация PowerPoint</vt:lpstr>
      <vt:lpstr>Презентация PowerPoint</vt:lpstr>
      <vt:lpstr>Презентация PowerPoint</vt:lpstr>
      <vt:lpstr>Економіка німецьких колоній в Африці у ілюстраціях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«Німеччина в кінці XIX - на  початку ХХ ст.   формування колоніальної імперії»</dc:title>
  <dc:creator>cp</dc:creator>
  <cp:lastModifiedBy>cp</cp:lastModifiedBy>
  <cp:revision>21</cp:revision>
  <dcterms:created xsi:type="dcterms:W3CDTF">2019-01-26T17:24:45Z</dcterms:created>
  <dcterms:modified xsi:type="dcterms:W3CDTF">2019-01-26T20:02:07Z</dcterms:modified>
</cp:coreProperties>
</file>