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43" autoAdjust="0"/>
  </p:normalViewPr>
  <p:slideViewPr>
    <p:cSldViewPr>
      <p:cViewPr varScale="1">
        <p:scale>
          <a:sx n="54" d="100"/>
          <a:sy n="54" d="100"/>
        </p:scale>
        <p:origin x="-10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0F3881D-E66D-4178-99F8-C4C789C0776A}" type="datetimeFigureOut">
              <a:rPr lang="ru-RU" smtClean="0"/>
              <a:t>15.01.2019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E02BE06-9DCF-4BB7-87BB-E019E479934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260648"/>
            <a:ext cx="8064896" cy="14401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uk-UA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 Н З №21 «Барвінок»                                             Семінар-практикум з елементами тренінгу</a:t>
            </a:r>
          </a:p>
          <a:p>
            <a:pPr marL="0" indent="0" algn="ctr">
              <a:buNone/>
            </a:pPr>
            <a:r>
              <a:rPr lang="uk-UA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«Від творчого педагога до творчої дитини»</a:t>
            </a:r>
            <a:endParaRPr lang="ru-RU" sz="2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5877272"/>
            <a:ext cx="7992888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 smtClean="0"/>
              <a:t>                        </a:t>
            </a:r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Підготувала: завідувач О.С. Дубініна</a:t>
            </a:r>
            <a:b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uk-UA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м. Токмак, 2015р.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Рисунок 10" descr="C:\Users\Мама\Downloads\емблема детский сад.png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1" b="16921"/>
          <a:stretch>
            <a:fillRect/>
          </a:stretch>
        </p:blipFill>
        <p:spPr bwMode="auto">
          <a:xfrm>
            <a:off x="467544" y="1844824"/>
            <a:ext cx="7632848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477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984776" cy="720080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>Малювання пальчиком </a:t>
            </a:r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916832"/>
            <a:ext cx="7272808" cy="42484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3" descr="F:\foto\2012\2012_02_24\IMG_0369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6" y="1556792"/>
            <a:ext cx="8496944" cy="50489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384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272808" cy="648072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Відкритою долонькою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916832"/>
            <a:ext cx="7344816" cy="35261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Мама\Downloads\солнце из ладоше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68729"/>
            <a:ext cx="6840760" cy="461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56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632848" cy="648072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err="1" smtClean="0">
                <a:solidFill>
                  <a:schemeClr val="bg2">
                    <a:lumMod val="50000"/>
                  </a:schemeClr>
                </a:solidFill>
              </a:rPr>
              <a:t>Кляксографія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uk-UA" sz="2800" dirty="0" err="1" smtClean="0">
                <a:solidFill>
                  <a:schemeClr val="bg2">
                    <a:lumMod val="50000"/>
                  </a:schemeClr>
                </a:solidFill>
              </a:rPr>
              <a:t>крапкування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2132856"/>
            <a:ext cx="7632848" cy="38884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3" descr="F:\foto\2012\2012_02_16\IMG_013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480448" cy="51209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329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476672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err="1" smtClean="0">
                <a:solidFill>
                  <a:schemeClr val="bg2">
                    <a:lumMod val="50000"/>
                  </a:schemeClr>
                </a:solidFill>
              </a:rPr>
              <a:t>Монотопія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Мама\Downloads\штампы листья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978352" cy="523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60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632848" cy="792088"/>
          </a:xfrm>
        </p:spPr>
        <p:txBody>
          <a:bodyPr/>
          <a:lstStyle/>
          <a:p>
            <a:pPr algn="ctr"/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Малювання квачиком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2060848"/>
            <a:ext cx="7488832" cy="39604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 descr="F:\foto\2013\2013_11_12\IMG_580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560840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003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20880" cy="720080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err="1" smtClean="0">
                <a:solidFill>
                  <a:schemeClr val="bg2">
                    <a:lumMod val="50000"/>
                  </a:schemeClr>
                </a:solidFill>
              </a:rPr>
              <a:t>Ниткографія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844824"/>
            <a:ext cx="7920880" cy="43924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 descr="F:\foto\2012\2012_02_20\IMG_022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632847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473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20688"/>
            <a:ext cx="6840760" cy="576064"/>
          </a:xfrm>
        </p:spPr>
        <p:txBody>
          <a:bodyPr/>
          <a:lstStyle/>
          <a:p>
            <a:pPr algn="l"/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Малювання по зволоженому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3\2013_12_19\IMG_0127 - копия - копия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95725"/>
            <a:ext cx="7920880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140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560840" cy="504056"/>
          </a:xfrm>
        </p:spPr>
        <p:txBody>
          <a:bodyPr/>
          <a:lstStyle/>
          <a:p>
            <a:pPr marL="0" indent="0" algn="l">
              <a:buNone/>
            </a:pP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Малювання вушними паличками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3\2013_12_19\IMG_0137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920880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193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632848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Малювання зубною щіткою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3" descr="F:\foto\2014\2014_02_07\IMG_0069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920880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974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7128792" cy="720080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/>
              <a:t> 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Штампування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3" descr="F:\foto\2013\2013_02_12\IMG_4072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08" y="1340768"/>
            <a:ext cx="7641232" cy="51209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285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404664"/>
            <a:ext cx="7694240" cy="576064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Мета: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124744"/>
            <a:ext cx="7416824" cy="518457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uk-UA" b="1" dirty="0" smtClean="0"/>
              <a:t> </a:t>
            </a:r>
            <a:r>
              <a:rPr lang="uk-UA" sz="3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виявити </a:t>
            </a:r>
            <a:r>
              <a:rPr lang="uk-UA" sz="3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рівень знань педагогів про поняття «Творчість», «Креативність», «Творча особистість» ; конкретизувати й узагальнити знання із проблеми формування творчої індивідуальності дошкільників засобами естетичного виховання; вправляти в умінні аналізувати ситуацію (запитання) і доходити спільної думки.</a:t>
            </a:r>
            <a:endParaRPr lang="ru-RU" sz="3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uk-UA" sz="3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Розвивати творчу активність, нестандартність мислення, образну пам'ять і творчу уяву, швидкість та творчі думки.</a:t>
            </a:r>
            <a:endParaRPr lang="ru-RU" sz="3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uk-UA" sz="3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Виховувати вміння працювати колективно, проявляти толерантність</a:t>
            </a:r>
            <a:endParaRPr lang="ru-RU" sz="3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46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Мама\Downloads\ребёнок с ладошка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1"/>
            <a:ext cx="6984776" cy="521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08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416824" cy="648072"/>
          </a:xfrm>
        </p:spPr>
        <p:txBody>
          <a:bodyPr/>
          <a:lstStyle/>
          <a:p>
            <a:pPr marL="0" indent="0" algn="l">
              <a:buNone/>
            </a:pPr>
            <a:r>
              <a:rPr lang="uk-UA" sz="3600" dirty="0" smtClean="0">
                <a:solidFill>
                  <a:srgbClr val="7030A0"/>
                </a:solidFill>
              </a:rPr>
              <a:t> Розвиток музичних здібностей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Мама\Downloads\дети пою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48883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10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272808" cy="648072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7030A0"/>
                </a:solidFill>
              </a:rPr>
              <a:t>Розвиток нахилів до співу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3" descr="F:\foto\2012\2012_02_21\IMG_0269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992" y="1277144"/>
            <a:ext cx="7416824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06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2\2012_03_06\IMG_041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68952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94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2\2012_03_14\IMG_056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12968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933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2\2012_10_25\IMG_3026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55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52928" cy="576064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>
                <a:solidFill>
                  <a:srgbClr val="7030A0"/>
                </a:solidFill>
              </a:rPr>
              <a:t>Розвиток хореографічних здібностей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5" descr="F:\барвинок\foto\2011_10_05\IMG_8311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416824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838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2\2012_02_21\IMG_027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12968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169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2\2012_03_06\IMG_049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198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2\2012_05_23\IMG_1595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712968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283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476672"/>
            <a:ext cx="5544616" cy="5760640"/>
          </a:xfrm>
        </p:spPr>
        <p:txBody>
          <a:bodyPr/>
          <a:lstStyle/>
          <a:p>
            <a:pPr algn="just"/>
            <a:r>
              <a:rPr lang="uk-UA" sz="2300" dirty="0" smtClean="0">
                <a:effectLst/>
              </a:rPr>
              <a:t>Базовий компонент дошкільної освіти (2012р.) визначає, що дошкільник повинен сприймати і усвідомлювати мистецтво як результат творчої діяльності людини, виявляти  емоції та почуття від побачених чи почутих мистецьких творів; вирізняти специфіку образу мистецтва – образотворчого, музичного, танцювального, театрального, літературного; виокремлювати різні види  мистецтва: живопис, пісні, танці, театр. </a:t>
            </a:r>
            <a:endParaRPr lang="ru-RU" sz="2300" dirty="0">
              <a:effectLst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2448272" cy="346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586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20880" cy="936104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solidFill>
                  <a:srgbClr val="7030A0"/>
                </a:solidFill>
              </a:rPr>
              <a:t>Ознайомлення з творами класичної, народної та дитячої музики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2\2012_02_21\IMG_0315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72596"/>
            <a:ext cx="7200800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976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3\2013_03_15\IMG_4584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96944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828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барвинок\foto\2011_10_05\IMG_830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280920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73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Мама\Downloads\дети пою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38163"/>
            <a:ext cx="6912768" cy="578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3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848872" cy="864096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Театралізована діяльність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F:\барвинок\foto\2010_03_31\IMG_52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9192"/>
            <a:ext cx="6552728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24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60840" cy="576064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Гра-драматизація «Колобок»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3\2013_12_09\IMG_6020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776864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384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560840" cy="720080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«Ріпка»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3\2013_12_09\IMG_6027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776864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795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60840" cy="864096"/>
          </a:xfrm>
        </p:spPr>
        <p:txBody>
          <a:bodyPr/>
          <a:lstStyle/>
          <a:p>
            <a:pPr marL="0" indent="0" algn="l">
              <a:buNone/>
            </a:pPr>
            <a:r>
              <a:rPr lang="uk-UA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Театралізація «Муха-цокотуха»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:\барвинок\foto\2011_03_02\IMG_68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56" y="1466234"/>
            <a:ext cx="7416824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420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0485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«Рукавичка»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4\2014_02_19\IMG_0206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272808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0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560840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/>
              <a:t> </a:t>
            </a:r>
            <a:r>
              <a:rPr lang="uk-UA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«Грибок-теремок»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2\2012_10_26\IMG_3106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056784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169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7" cy="2304256"/>
          </a:xfrm>
        </p:spPr>
        <p:txBody>
          <a:bodyPr/>
          <a:lstStyle/>
          <a:p>
            <a:pPr algn="ctr"/>
            <a:r>
              <a:rPr lang="uk-UA" sz="2400" dirty="0" smtClean="0">
                <a:effectLst/>
              </a:rPr>
              <a:t>   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Дошкільний </a:t>
            </a:r>
            <a:r>
              <a:rPr lang="uk-UA" sz="2400" dirty="0">
                <a:solidFill>
                  <a:schemeClr val="bg2">
                    <a:lumMod val="50000"/>
                  </a:schemeClr>
                </a:solidFill>
                <a:effectLst/>
              </a:rPr>
              <a:t>навчальний заклад 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   №</a:t>
            </a:r>
            <a:r>
              <a:rPr lang="uk-UA" sz="2400" dirty="0">
                <a:solidFill>
                  <a:schemeClr val="bg2">
                    <a:lumMod val="50000"/>
                  </a:schemeClr>
                </a:solidFill>
                <a:effectLst/>
              </a:rPr>
              <a:t>21 «Барвінок» </a:t>
            </a:r>
            <a:r>
              <a:rPr lang="uk-UA" sz="2400" u="sng" dirty="0">
                <a:solidFill>
                  <a:schemeClr val="bg2">
                    <a:lumMod val="50000"/>
                  </a:schemeClr>
                </a:solidFill>
                <a:effectLst/>
              </a:rPr>
              <a:t>є опорним з художньо-естетичного розвитку</a:t>
            </a:r>
            <a:r>
              <a:rPr lang="uk-UA" sz="2400" dirty="0">
                <a:solidFill>
                  <a:schemeClr val="bg2">
                    <a:lumMod val="50000"/>
                  </a:schemeClr>
                </a:solidFill>
                <a:effectLst/>
              </a:rPr>
              <a:t>, тому одним із </a:t>
            </a:r>
            <a:r>
              <a:rPr lang="uk-UA" sz="2400" u="sng" dirty="0">
                <a:solidFill>
                  <a:schemeClr val="bg2">
                    <a:lumMod val="50000"/>
                  </a:schemeClr>
                </a:solidFill>
                <a:effectLst/>
              </a:rPr>
              <a:t>пріоритетних напрямків </a:t>
            </a:r>
            <a:r>
              <a:rPr lang="uk-UA" sz="2400" u="sng" dirty="0" smtClean="0">
                <a:solidFill>
                  <a:schemeClr val="bg2">
                    <a:lumMod val="50000"/>
                  </a:schemeClr>
                </a:solidFill>
                <a:effectLst/>
              </a:rPr>
              <a:t>роботи 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 закладу                                           </a:t>
            </a:r>
            <a:r>
              <a:rPr lang="uk-UA" sz="2400" u="sng" dirty="0" smtClean="0">
                <a:solidFill>
                  <a:schemeClr val="bg2">
                    <a:lumMod val="50000"/>
                  </a:schemeClr>
                </a:solidFill>
                <a:effectLst/>
              </a:rPr>
              <a:t>є </a:t>
            </a:r>
            <a:r>
              <a:rPr lang="uk-UA" sz="2400" u="sng" dirty="0">
                <a:solidFill>
                  <a:schemeClr val="bg2">
                    <a:lumMod val="50000"/>
                  </a:schemeClr>
                </a:solidFill>
                <a:effectLst/>
              </a:rPr>
              <a:t>розвиток творчих </a:t>
            </a:r>
            <a:r>
              <a:rPr lang="uk-UA" sz="2400" u="sng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дошкільників </a:t>
            </a:r>
            <a:endParaRPr lang="ru-RU" sz="2400" u="sng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Объект 3" descr="F:\foto\2013\2013_02_13\IMG_4106.JPG"/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" r="42940"/>
          <a:stretch/>
        </p:blipFill>
        <p:spPr bwMode="auto">
          <a:xfrm>
            <a:off x="539552" y="2420888"/>
            <a:ext cx="2076027" cy="29136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F:\барвинок\foto\2010_03_05\IMG_487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20155" y="3409258"/>
            <a:ext cx="2915920" cy="23793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F:\foto\2012\2012_05_18\IMG_143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18"/>
          <a:stretch/>
        </p:blipFill>
        <p:spPr bwMode="auto">
          <a:xfrm>
            <a:off x="6372200" y="2564904"/>
            <a:ext cx="2144266" cy="29121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4393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344816" cy="648072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«Вовк та семеро козенят»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барвинок\foto\IMG_017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992888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643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488832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«Коза-дереза»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барвинок\foto\2010_03_03\IMG_4637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7416823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98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272808" cy="648072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Ознайомлення з різними видами театру</a:t>
            </a:r>
            <a:endParaRPr lang="ru-RU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908720"/>
            <a:ext cx="6805308" cy="648072"/>
          </a:xfrm>
        </p:spPr>
        <p:txBody>
          <a:bodyPr/>
          <a:lstStyle/>
          <a:p>
            <a:pPr algn="ctr"/>
            <a:r>
              <a:rPr lang="uk-UA" sz="2800" b="1" dirty="0" err="1" smtClean="0">
                <a:solidFill>
                  <a:srgbClr val="0070C0"/>
                </a:solidFill>
              </a:rPr>
              <a:t>Топотушки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F:\foto\2013\2013_12_09\IMG_60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698477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366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848872" cy="864096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 Ляльки </a:t>
            </a:r>
            <a:r>
              <a:rPr lang="uk-UA" sz="3600" dirty="0" err="1" smtClean="0">
                <a:solidFill>
                  <a:srgbClr val="0070C0"/>
                </a:solidFill>
              </a:rPr>
              <a:t>Бі-ба-бо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3648" y="1556792"/>
            <a:ext cx="5970494" cy="8354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 descr="F:\foto\2013\2013_12_09\IMG_605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704856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34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88832" cy="864096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>
                <a:solidFill>
                  <a:srgbClr val="0070C0"/>
                </a:solidFill>
              </a:rPr>
              <a:t>Ляльковий театр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foto\2012\2012_05_17\IMG_1251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560840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61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68571"/>
            <a:ext cx="7056784" cy="5645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69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632848" cy="4032448"/>
          </a:xfrm>
        </p:spPr>
        <p:txBody>
          <a:bodyPr/>
          <a:lstStyle/>
          <a:p>
            <a:pPr marL="0" indent="0" algn="ctr">
              <a:buNone/>
            </a:pPr>
            <a:r>
              <a:rPr lang="uk-UA" sz="6600" dirty="0" smtClean="0">
                <a:solidFill>
                  <a:schemeClr val="accent1">
                    <a:lumMod val="75000"/>
                  </a:schemeClr>
                </a:solidFill>
              </a:rPr>
              <a:t>Творчість </a:t>
            </a:r>
            <a:br>
              <a:rPr lang="uk-UA" sz="6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6600" dirty="0" smtClean="0">
                <a:solidFill>
                  <a:schemeClr val="accent1">
                    <a:lumMod val="75000"/>
                  </a:schemeClr>
                </a:solidFill>
              </a:rPr>
              <a:t>Креативність </a:t>
            </a:r>
            <a:br>
              <a:rPr lang="uk-UA" sz="6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6600" dirty="0" smtClean="0">
                <a:solidFill>
                  <a:schemeClr val="accent1">
                    <a:lumMod val="75000"/>
                  </a:schemeClr>
                </a:solidFill>
              </a:rPr>
              <a:t>Творча особистість</a:t>
            </a:r>
            <a:endParaRPr lang="ru-RU" sz="6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5373215"/>
            <a:ext cx="5970494" cy="6975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5362" name="Picture 2" descr="C:\Users\Мама\Downloads\бордюр с бабочкой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517232"/>
            <a:ext cx="69127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62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80920" cy="5616624"/>
          </a:xfrm>
        </p:spPr>
        <p:txBody>
          <a:bodyPr/>
          <a:lstStyle/>
          <a:p>
            <a:pPr algn="l"/>
            <a:r>
              <a:rPr lang="uk-UA" sz="3200" dirty="0" smtClean="0">
                <a:solidFill>
                  <a:srgbClr val="7030A0"/>
                </a:solidFill>
                <a:effectLst/>
              </a:rPr>
              <a:t>  Характерні </a:t>
            </a:r>
            <a:r>
              <a:rPr lang="uk-UA" sz="3200" dirty="0">
                <a:solidFill>
                  <a:srgbClr val="7030A0"/>
                </a:solidFill>
                <a:effectLst/>
              </a:rPr>
              <a:t>риси творчого </a:t>
            </a:r>
            <a:r>
              <a:rPr lang="uk-UA" sz="3200" dirty="0" smtClean="0">
                <a:solidFill>
                  <a:srgbClr val="7030A0"/>
                </a:solidFill>
                <a:effectLst/>
              </a:rPr>
              <a:t>педагога: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*</a:t>
            </a:r>
            <a:r>
              <a:rPr lang="uk-UA" sz="2200" dirty="0" smtClean="0">
                <a:solidFill>
                  <a:srgbClr val="7030A0"/>
                </a:solidFill>
                <a:effectLst/>
              </a:rPr>
              <a:t>наукове </a:t>
            </a:r>
            <a:r>
              <a:rPr lang="uk-UA" sz="2200" dirty="0">
                <a:solidFill>
                  <a:srgbClr val="7030A0"/>
                </a:solidFill>
                <a:effectLst/>
              </a:rPr>
              <a:t>мислення;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ru-RU" sz="2200" dirty="0" smtClean="0">
                <a:solidFill>
                  <a:srgbClr val="7030A0"/>
                </a:solidFill>
                <a:effectLst/>
              </a:rPr>
              <a:t>*</a:t>
            </a:r>
            <a:r>
              <a:rPr lang="uk-UA" sz="2200" dirty="0" smtClean="0">
                <a:solidFill>
                  <a:srgbClr val="7030A0"/>
                </a:solidFill>
                <a:effectLst/>
              </a:rPr>
              <a:t>високий </a:t>
            </a:r>
            <a:r>
              <a:rPr lang="uk-UA" sz="2200" dirty="0">
                <a:solidFill>
                  <a:srgbClr val="7030A0"/>
                </a:solidFill>
                <a:effectLst/>
              </a:rPr>
              <a:t>рівень педагогічної майстерності;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ru-RU" sz="2200" dirty="0" smtClean="0">
                <a:solidFill>
                  <a:srgbClr val="7030A0"/>
                </a:solidFill>
                <a:effectLst/>
              </a:rPr>
              <a:t>*</a:t>
            </a:r>
            <a:r>
              <a:rPr lang="uk-UA" sz="2200" dirty="0" smtClean="0">
                <a:solidFill>
                  <a:srgbClr val="7030A0"/>
                </a:solidFill>
                <a:effectLst/>
              </a:rPr>
              <a:t>педагогічна </a:t>
            </a:r>
            <a:r>
              <a:rPr lang="uk-UA" sz="2200" dirty="0">
                <a:solidFill>
                  <a:srgbClr val="7030A0"/>
                </a:solidFill>
                <a:effectLst/>
              </a:rPr>
              <a:t>інтуїція;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uk-UA" sz="2200" dirty="0" smtClean="0">
                <a:solidFill>
                  <a:srgbClr val="7030A0"/>
                </a:solidFill>
                <a:effectLst/>
              </a:rPr>
              <a:t>*потреба </a:t>
            </a:r>
            <a:r>
              <a:rPr lang="uk-UA" sz="2200" dirty="0">
                <a:solidFill>
                  <a:srgbClr val="7030A0"/>
                </a:solidFill>
                <a:effectLst/>
              </a:rPr>
              <a:t>у творчій діяльності, самовдосконаленні;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ru-RU" sz="2200" dirty="0" smtClean="0">
                <a:solidFill>
                  <a:srgbClr val="7030A0"/>
                </a:solidFill>
                <a:effectLst/>
              </a:rPr>
              <a:t>*</a:t>
            </a:r>
            <a:r>
              <a:rPr lang="uk-UA" sz="2200" dirty="0" smtClean="0">
                <a:solidFill>
                  <a:srgbClr val="7030A0"/>
                </a:solidFill>
                <a:effectLst/>
              </a:rPr>
              <a:t>вміння </a:t>
            </a:r>
            <a:r>
              <a:rPr lang="uk-UA" sz="2200" dirty="0">
                <a:solidFill>
                  <a:srgbClr val="7030A0"/>
                </a:solidFill>
                <a:effectLst/>
              </a:rPr>
              <a:t>проводити критичний аналіз і самоаналіз педагогічної діяльності;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ru-RU" sz="2200" dirty="0" smtClean="0">
                <a:solidFill>
                  <a:srgbClr val="7030A0"/>
                </a:solidFill>
                <a:effectLst/>
              </a:rPr>
              <a:t>*</a:t>
            </a:r>
            <a:r>
              <a:rPr lang="uk-UA" sz="2200" dirty="0" smtClean="0">
                <a:solidFill>
                  <a:srgbClr val="7030A0"/>
                </a:solidFill>
                <a:effectLst/>
              </a:rPr>
              <a:t>вміння </a:t>
            </a:r>
            <a:r>
              <a:rPr lang="uk-UA" sz="2200" dirty="0">
                <a:solidFill>
                  <a:srgbClr val="7030A0"/>
                </a:solidFill>
                <a:effectLst/>
              </a:rPr>
              <a:t>передбачувати нове, бачити перспективу;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uk-UA" sz="2200" dirty="0" smtClean="0">
                <a:solidFill>
                  <a:srgbClr val="7030A0"/>
                </a:solidFill>
                <a:effectLst/>
              </a:rPr>
              <a:t>*здібності </a:t>
            </a:r>
            <a:r>
              <a:rPr lang="uk-UA" sz="2200" dirty="0">
                <a:solidFill>
                  <a:srgbClr val="7030A0"/>
                </a:solidFill>
                <a:effectLst/>
              </a:rPr>
              <a:t>до управлінської діяльності</a:t>
            </a:r>
            <a:r>
              <a:rPr lang="uk-UA" sz="2200" dirty="0" smtClean="0">
                <a:solidFill>
                  <a:srgbClr val="7030A0"/>
                </a:solidFill>
                <a:effectLst/>
              </a:rPr>
              <a:t>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uk-UA" sz="2200" dirty="0" smtClean="0">
                <a:solidFill>
                  <a:srgbClr val="7030A0"/>
                </a:solidFill>
                <a:effectLst/>
              </a:rPr>
              <a:t> *ініціативність </a:t>
            </a:r>
            <a:r>
              <a:rPr lang="uk-UA" sz="2200" dirty="0">
                <a:solidFill>
                  <a:srgbClr val="7030A0"/>
                </a:solidFill>
                <a:effectLst/>
              </a:rPr>
              <a:t>і активність;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ru-RU" sz="2200" dirty="0" smtClean="0">
                <a:solidFill>
                  <a:srgbClr val="7030A0"/>
                </a:solidFill>
                <a:effectLst/>
              </a:rPr>
              <a:t>*</a:t>
            </a:r>
            <a:r>
              <a:rPr lang="uk-UA" sz="2200" dirty="0" smtClean="0">
                <a:solidFill>
                  <a:srgbClr val="7030A0"/>
                </a:solidFill>
                <a:effectLst/>
              </a:rPr>
              <a:t>багата </a:t>
            </a:r>
            <a:r>
              <a:rPr lang="uk-UA" sz="2200" dirty="0">
                <a:solidFill>
                  <a:srgbClr val="7030A0"/>
                </a:solidFill>
                <a:effectLst/>
              </a:rPr>
              <a:t>уява і нестандартне мислення; 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uk-UA" sz="2200" dirty="0" smtClean="0">
                <a:solidFill>
                  <a:srgbClr val="7030A0"/>
                </a:solidFill>
                <a:effectLst/>
              </a:rPr>
              <a:t>*цілеспрямованість </a:t>
            </a:r>
            <a:r>
              <a:rPr lang="uk-UA" sz="2200" dirty="0">
                <a:solidFill>
                  <a:srgbClr val="7030A0"/>
                </a:solidFill>
                <a:effectLst/>
              </a:rPr>
              <a:t>і вольові якості;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ru-RU" sz="2200" dirty="0" smtClean="0">
                <a:solidFill>
                  <a:srgbClr val="7030A0"/>
                </a:solidFill>
                <a:effectLst/>
              </a:rPr>
              <a:t>*</a:t>
            </a:r>
            <a:r>
              <a:rPr lang="uk-UA" sz="2200" dirty="0" smtClean="0">
                <a:solidFill>
                  <a:srgbClr val="7030A0"/>
                </a:solidFill>
                <a:effectLst/>
              </a:rPr>
              <a:t>висока </a:t>
            </a:r>
            <a:r>
              <a:rPr lang="uk-UA" sz="2200" dirty="0">
                <a:solidFill>
                  <a:srgbClr val="7030A0"/>
                </a:solidFill>
                <a:effectLst/>
              </a:rPr>
              <a:t>ерудиція;</a:t>
            </a:r>
            <a:r>
              <a:rPr lang="ru-RU" sz="2200" dirty="0">
                <a:solidFill>
                  <a:srgbClr val="7030A0"/>
                </a:solidFill>
                <a:effectLst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</a:rPr>
            </a:br>
            <a:r>
              <a:rPr lang="ru-RU" sz="2200" dirty="0" smtClean="0">
                <a:solidFill>
                  <a:srgbClr val="7030A0"/>
                </a:solidFill>
                <a:effectLst/>
              </a:rPr>
              <a:t>*</a:t>
            </a:r>
            <a:r>
              <a:rPr lang="uk-UA" sz="2200" dirty="0" smtClean="0">
                <a:solidFill>
                  <a:srgbClr val="7030A0"/>
                </a:solidFill>
                <a:effectLst/>
              </a:rPr>
              <a:t>культура </a:t>
            </a:r>
            <a:r>
              <a:rPr lang="uk-UA" sz="2200" dirty="0">
                <a:solidFill>
                  <a:srgbClr val="7030A0"/>
                </a:solidFill>
                <a:effectLst/>
              </a:rPr>
              <a:t>педагогічної праці.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uk-UA" sz="2400" dirty="0">
                <a:effectLst/>
              </a:rPr>
              <a:t> </a:t>
            </a: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5589240"/>
            <a:ext cx="7488832" cy="7920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Мама\Downloads\бордюр с бабочкой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517232"/>
            <a:ext cx="7920880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852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632848" cy="936104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Притча «Метелик»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1" name="Picture 3" descr="C:\Users\Мама\Downloads\девочка с бабочк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48733"/>
            <a:ext cx="407556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Мама\Downloads\4 бабочки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428"/>
            <a:ext cx="3999345" cy="307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06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92696"/>
            <a:ext cx="7056784" cy="108012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rgbClr val="7030A0"/>
                </a:solidFill>
              </a:rPr>
              <a:t>Дякуємо за увагу !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Мама\Downloads\1 тюльпаны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506" y="1844824"/>
            <a:ext cx="5559030" cy="457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91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07704" y="188640"/>
            <a:ext cx="5184576" cy="11521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Напрямки роботи ДНЗ з розвитку</a:t>
            </a:r>
            <a:endParaRPr lang="ru-RU" dirty="0" smtClean="0"/>
          </a:p>
          <a:p>
            <a:pPr algn="ctr"/>
            <a:r>
              <a:rPr lang="uk-UA" dirty="0" smtClean="0"/>
              <a:t> художньо-естетичних здібностей дошкільників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1556792"/>
            <a:ext cx="2376264" cy="14401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Художньо-образотворча діяльність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75856" y="1547842"/>
            <a:ext cx="2520280" cy="14401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Театралізована діяльність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00192" y="1556792"/>
            <a:ext cx="2376264" cy="14401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Музичне виховання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5" y="3429000"/>
            <a:ext cx="1368152" cy="14401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Традиційні заняття</a:t>
            </a:r>
            <a:endParaRPr lang="ru-RU" sz="1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7" y="3429000"/>
            <a:ext cx="1512167" cy="14401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Заняття з використанням нетрадиційних технік</a:t>
            </a:r>
            <a:endParaRPr lang="ru-RU" sz="1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5157192"/>
            <a:ext cx="1872208" cy="12782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Ознайомлення з творами живопису</a:t>
            </a:r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87824" y="3429000"/>
            <a:ext cx="1512168" cy="14401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Гра-драматизація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35996" y="3429000"/>
            <a:ext cx="1692188" cy="14401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Музично-театралізована діяльність</a:t>
            </a:r>
            <a:endParaRPr lang="ru-RU" sz="1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28184" y="3386902"/>
            <a:ext cx="1317135" cy="14401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Розвиток нахилів до співу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577786" y="3429000"/>
            <a:ext cx="1458710" cy="13980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Розвиток хореографічних здібностей</a:t>
            </a:r>
            <a:endParaRPr lang="ru-RU" sz="12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43908" y="5067330"/>
            <a:ext cx="1836204" cy="13681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Ознайомлення з різними видами театру</a:t>
            </a:r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948263" y="5067330"/>
            <a:ext cx="1584177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Ознайомлення з творами класичної, народної та дитячої музики</a:t>
            </a:r>
            <a:endParaRPr lang="ru-RU" sz="1400" dirty="0"/>
          </a:p>
        </p:txBody>
      </p:sp>
      <p:cxnSp>
        <p:nvCxnSpPr>
          <p:cNvPr id="17" name="Прямая со стрелкой 16"/>
          <p:cNvCxnSpPr>
            <a:stCxn id="2" idx="2"/>
            <a:endCxn id="3" idx="0"/>
          </p:cNvCxnSpPr>
          <p:nvPr/>
        </p:nvCxnSpPr>
        <p:spPr>
          <a:xfrm flipH="1">
            <a:off x="1655676" y="1340768"/>
            <a:ext cx="284431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" idx="2"/>
            <a:endCxn id="5" idx="0"/>
          </p:cNvCxnSpPr>
          <p:nvPr/>
        </p:nvCxnSpPr>
        <p:spPr>
          <a:xfrm>
            <a:off x="4499992" y="1340768"/>
            <a:ext cx="298833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2" idx="2"/>
          </p:cNvCxnSpPr>
          <p:nvPr/>
        </p:nvCxnSpPr>
        <p:spPr>
          <a:xfrm>
            <a:off x="4499992" y="134076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2"/>
          </p:cNvCxnSpPr>
          <p:nvPr/>
        </p:nvCxnSpPr>
        <p:spPr>
          <a:xfrm flipH="1">
            <a:off x="899592" y="2996952"/>
            <a:ext cx="756084" cy="389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2"/>
            <a:endCxn id="7" idx="0"/>
          </p:cNvCxnSpPr>
          <p:nvPr/>
        </p:nvCxnSpPr>
        <p:spPr>
          <a:xfrm>
            <a:off x="1655676" y="2996952"/>
            <a:ext cx="576065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" idx="2"/>
            <a:endCxn id="8" idx="0"/>
          </p:cNvCxnSpPr>
          <p:nvPr/>
        </p:nvCxnSpPr>
        <p:spPr>
          <a:xfrm flipH="1">
            <a:off x="1403648" y="2996952"/>
            <a:ext cx="252028" cy="2160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2"/>
          </p:cNvCxnSpPr>
          <p:nvPr/>
        </p:nvCxnSpPr>
        <p:spPr>
          <a:xfrm flipH="1">
            <a:off x="3887924" y="2988002"/>
            <a:ext cx="648072" cy="398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4" idx="2"/>
          </p:cNvCxnSpPr>
          <p:nvPr/>
        </p:nvCxnSpPr>
        <p:spPr>
          <a:xfrm>
            <a:off x="4535996" y="2988002"/>
            <a:ext cx="756084" cy="398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4" idx="2"/>
          </p:cNvCxnSpPr>
          <p:nvPr/>
        </p:nvCxnSpPr>
        <p:spPr>
          <a:xfrm>
            <a:off x="4535996" y="2988002"/>
            <a:ext cx="0" cy="2079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5" idx="2"/>
            <a:endCxn id="11" idx="0"/>
          </p:cNvCxnSpPr>
          <p:nvPr/>
        </p:nvCxnSpPr>
        <p:spPr>
          <a:xfrm flipH="1">
            <a:off x="6886752" y="2996952"/>
            <a:ext cx="601572" cy="389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5" idx="2"/>
            <a:endCxn id="12" idx="0"/>
          </p:cNvCxnSpPr>
          <p:nvPr/>
        </p:nvCxnSpPr>
        <p:spPr>
          <a:xfrm>
            <a:off x="7488324" y="2996952"/>
            <a:ext cx="818817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5" idx="2"/>
            <a:endCxn id="14" idx="0"/>
          </p:cNvCxnSpPr>
          <p:nvPr/>
        </p:nvCxnSpPr>
        <p:spPr>
          <a:xfrm>
            <a:off x="7488324" y="2996952"/>
            <a:ext cx="252028" cy="20703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920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305342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Блок-схема: подготовка 2"/>
          <p:cNvSpPr/>
          <p:nvPr/>
        </p:nvSpPr>
        <p:spPr>
          <a:xfrm>
            <a:off x="2773363" y="228600"/>
            <a:ext cx="4084638" cy="1832249"/>
          </a:xfrm>
          <a:prstGeom prst="flowChartPreparation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>
                <a:effectLst/>
                <a:latin typeface="Calibri"/>
                <a:ea typeface="Calibri"/>
                <a:cs typeface="Times New Roman"/>
              </a:rPr>
              <a:t>  Завдання </a:t>
            </a:r>
            <a:r>
              <a:rPr lang="uk-UA" sz="2400" b="1" dirty="0" smtClean="0">
                <a:effectLst/>
                <a:latin typeface="Calibri"/>
                <a:ea typeface="Calibri"/>
                <a:cs typeface="Times New Roman"/>
              </a:rPr>
              <a:t>для розвитку </a:t>
            </a:r>
            <a:r>
              <a:rPr lang="uk-UA" sz="2400" b="1" dirty="0">
                <a:effectLst/>
                <a:latin typeface="Calibri"/>
                <a:ea typeface="Calibri"/>
                <a:cs typeface="Times New Roman"/>
              </a:rPr>
              <a:t>творчої особистості дошкільника  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Блок-схема: подготовка 3"/>
          <p:cNvSpPr/>
          <p:nvPr/>
        </p:nvSpPr>
        <p:spPr>
          <a:xfrm>
            <a:off x="4571998" y="4332605"/>
            <a:ext cx="3960440" cy="2228850"/>
          </a:xfrm>
          <a:prstGeom prst="flowChartPreparation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effectLst/>
                <a:latin typeface="Calibri"/>
                <a:ea typeface="Calibri"/>
                <a:cs typeface="Times New Roman"/>
              </a:rPr>
              <a:t>4.Розвиток емоційної сфери і культури почуттів, навчання емоційному та естетичному  відгуку на сприймання  творів </a:t>
            </a:r>
            <a:r>
              <a:rPr lang="uk-UA" b="1" dirty="0" smtClean="0">
                <a:effectLst/>
                <a:latin typeface="Calibri"/>
                <a:ea typeface="Calibri"/>
                <a:cs typeface="Times New Roman"/>
              </a:rPr>
              <a:t>мистецтва.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Блок-схема: подготовка 4"/>
          <p:cNvSpPr/>
          <p:nvPr/>
        </p:nvSpPr>
        <p:spPr>
          <a:xfrm>
            <a:off x="409573" y="2060849"/>
            <a:ext cx="4162425" cy="2271756"/>
          </a:xfrm>
          <a:prstGeom prst="flowChartPreparation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effectLst/>
                <a:latin typeface="Calibri"/>
                <a:ea typeface="Calibri"/>
                <a:cs typeface="Times New Roman"/>
              </a:rPr>
              <a:t>1.Створення  умов для розвитку особистості дитини і реалізація її творчого потенціалу.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1100" dirty="0">
                <a:effectLst/>
                <a:latin typeface="Calibri"/>
                <a:ea typeface="Calibri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Блок-схема: подготовка 5"/>
          <p:cNvSpPr/>
          <p:nvPr/>
        </p:nvSpPr>
        <p:spPr>
          <a:xfrm>
            <a:off x="4571999" y="2060850"/>
            <a:ext cx="4035183" cy="2271756"/>
          </a:xfrm>
          <a:prstGeom prst="flowChartPreparation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effectLst/>
                <a:latin typeface="Calibri"/>
                <a:ea typeface="Calibri"/>
                <a:cs typeface="Times New Roman"/>
              </a:rPr>
              <a:t>3. Допомога дитині в пізнанні своєрідності та єдності </a:t>
            </a:r>
            <a:r>
              <a:rPr lang="uk-UA" b="1" dirty="0" err="1">
                <a:effectLst/>
                <a:latin typeface="Calibri"/>
                <a:ea typeface="Calibri"/>
                <a:cs typeface="Times New Roman"/>
              </a:rPr>
              <a:t>„мови</a:t>
            </a:r>
            <a:r>
              <a:rPr lang="uk-UA" b="1" dirty="0">
                <a:effectLst/>
                <a:latin typeface="Calibri"/>
                <a:ea typeface="Calibri"/>
                <a:cs typeface="Times New Roman"/>
              </a:rPr>
              <a:t>” різних видів мистецтва.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7" name="Блок-схема: подготовка 6"/>
          <p:cNvSpPr/>
          <p:nvPr/>
        </p:nvSpPr>
        <p:spPr>
          <a:xfrm>
            <a:off x="409574" y="4332606"/>
            <a:ext cx="4162424" cy="2275840"/>
          </a:xfrm>
          <a:prstGeom prst="flowChartPreparation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effectLst/>
                <a:latin typeface="Calibri"/>
                <a:ea typeface="Calibri"/>
                <a:cs typeface="Times New Roman"/>
              </a:rPr>
              <a:t>2. Залучення дитини до загальнолюдських цінностей культури.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1100" dirty="0">
                <a:effectLst/>
                <a:latin typeface="Calibri"/>
                <a:ea typeface="Calibri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0" y="1371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200922"/>
            <a:ext cx="26289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395" y="412083"/>
            <a:ext cx="2363356" cy="146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708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136904" cy="3528392"/>
          </a:xfrm>
        </p:spPr>
        <p:txBody>
          <a:bodyPr/>
          <a:lstStyle/>
          <a:p>
            <a:pPr marL="0" indent="0" algn="l">
              <a:buNone/>
            </a:pPr>
            <a:r>
              <a:rPr lang="uk-UA" sz="2800" dirty="0" smtClean="0">
                <a:effectLst/>
              </a:rPr>
              <a:t>    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Відомо </a:t>
            </a:r>
            <a:r>
              <a:rPr lang="uk-UA" sz="2800" dirty="0">
                <a:solidFill>
                  <a:schemeClr val="bg2">
                    <a:lumMod val="50000"/>
                  </a:schemeClr>
                </a:solidFill>
                <a:effectLst/>
              </a:rPr>
              <a:t>що тільки творчий педагог може виховувати творчу особистість. 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/>
            </a:r>
            <a:br>
              <a:rPr lang="uk-UA" sz="2800" dirty="0" smtClean="0">
                <a:solidFill>
                  <a:schemeClr val="bg2">
                    <a:lumMod val="50000"/>
                  </a:schemeClr>
                </a:solidFill>
                <a:effectLst/>
              </a:rPr>
            </a:b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    Тому </a:t>
            </a:r>
            <a:r>
              <a:rPr lang="uk-UA" sz="2800" dirty="0">
                <a:solidFill>
                  <a:schemeClr val="bg2">
                    <a:lumMod val="50000"/>
                  </a:schemeClr>
                </a:solidFill>
                <a:effectLst/>
              </a:rPr>
              <a:t>на сучасному етапі найбільш актуальним завданням  є розвиток творчого потенціалу педагогів, вдосконалення професійної майстерності педагогічних працівників дошкільного навчального закладу.</a:t>
            </a:r>
            <a:endParaRPr lang="ru-RU" sz="2800" dirty="0">
              <a:solidFill>
                <a:schemeClr val="bg2">
                  <a:lumMod val="50000"/>
                </a:schemeClr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072" y="4607510"/>
            <a:ext cx="2772860" cy="134176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Мама\Downloads\воспитатель с цвета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49080"/>
            <a:ext cx="345638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13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80919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Вимоги до педагогів, працюючих в ДНЗ </a:t>
            </a:r>
            <a:b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з художньо-естетичним напрямком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95536" y="1124744"/>
            <a:ext cx="8424936" cy="5328592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uk-UA" sz="3700" dirty="0" smtClean="0">
                <a:solidFill>
                  <a:srgbClr val="7030A0"/>
                </a:solidFill>
              </a:rPr>
              <a:t>знання специфіки різноманітних видів художньо-творчої діяльності дітей, їх розвиток, здатність інтересів, нахили  проектування розвитку творчої особистості в художньому просторі;</a:t>
            </a:r>
            <a:endParaRPr lang="ru-RU" sz="3700" dirty="0" smtClean="0">
              <a:solidFill>
                <a:srgbClr val="7030A0"/>
              </a:solidFill>
            </a:endParaRPr>
          </a:p>
          <a:p>
            <a:pPr lvl="0"/>
            <a:r>
              <a:rPr lang="uk-UA" sz="3700" dirty="0" smtClean="0">
                <a:solidFill>
                  <a:srgbClr val="7030A0"/>
                </a:solidFill>
              </a:rPr>
              <a:t>використання в роботі різнобічні форми організації художньої діяльності, забезпечення її зв’язку з іншими видами діяльності в педагогічному процесі;  </a:t>
            </a:r>
            <a:endParaRPr lang="ru-RU" sz="3700" dirty="0" smtClean="0">
              <a:solidFill>
                <a:srgbClr val="7030A0"/>
              </a:solidFill>
            </a:endParaRPr>
          </a:p>
          <a:p>
            <a:pPr lvl="0"/>
            <a:r>
              <a:rPr lang="uk-UA" sz="3700" dirty="0" smtClean="0">
                <a:solidFill>
                  <a:srgbClr val="7030A0"/>
                </a:solidFill>
              </a:rPr>
              <a:t>емоційний взаємозв’язок та спілкування з вихованцями в процесі творчості, створення умов для найбільш повного розвитку творчого потенціалу кожної дитини;</a:t>
            </a:r>
            <a:endParaRPr lang="ru-RU" sz="3700" dirty="0" smtClean="0">
              <a:solidFill>
                <a:srgbClr val="7030A0"/>
              </a:solidFill>
            </a:endParaRPr>
          </a:p>
          <a:p>
            <a:pPr lvl="0"/>
            <a:r>
              <a:rPr lang="uk-UA" sz="3700" dirty="0" smtClean="0">
                <a:solidFill>
                  <a:srgbClr val="7030A0"/>
                </a:solidFill>
              </a:rPr>
              <a:t>естетична просвіта педагогів та батьків,;</a:t>
            </a:r>
            <a:endParaRPr lang="ru-RU" sz="3700" dirty="0" smtClean="0">
              <a:solidFill>
                <a:srgbClr val="7030A0"/>
              </a:solidFill>
            </a:endParaRPr>
          </a:p>
          <a:p>
            <a:pPr lvl="0"/>
            <a:r>
              <a:rPr lang="uk-UA" sz="3700" dirty="0" smtClean="0">
                <a:solidFill>
                  <a:srgbClr val="7030A0"/>
                </a:solidFill>
              </a:rPr>
              <a:t>увага до проявів художніх здібностей дітей;</a:t>
            </a:r>
            <a:endParaRPr lang="ru-RU" sz="3700" dirty="0" smtClean="0">
              <a:solidFill>
                <a:srgbClr val="7030A0"/>
              </a:solidFill>
            </a:endParaRPr>
          </a:p>
          <a:p>
            <a:pPr lvl="0"/>
            <a:r>
              <a:rPr lang="uk-UA" sz="3700" dirty="0" smtClean="0">
                <a:solidFill>
                  <a:srgbClr val="7030A0"/>
                </a:solidFill>
              </a:rPr>
              <a:t>прогнозування  рівня потенційного розвитку кожної дитини, групи в цілому, з діагностуванням художніх здібностей, рівня оволодіння знаннями, навичками, уміннями;</a:t>
            </a:r>
            <a:endParaRPr lang="ru-RU" sz="3700" dirty="0" smtClean="0">
              <a:solidFill>
                <a:srgbClr val="7030A0"/>
              </a:solidFill>
            </a:endParaRPr>
          </a:p>
          <a:p>
            <a:pPr lvl="0"/>
            <a:r>
              <a:rPr lang="uk-UA" sz="3700" dirty="0" smtClean="0">
                <a:solidFill>
                  <a:srgbClr val="7030A0"/>
                </a:solidFill>
              </a:rPr>
              <a:t>вивчення, апробація різноманітних технологій, пошук форм та  методів розвитку творчості;</a:t>
            </a:r>
            <a:endParaRPr lang="ru-RU" sz="3700" dirty="0" smtClean="0">
              <a:solidFill>
                <a:srgbClr val="7030A0"/>
              </a:solidFill>
            </a:endParaRPr>
          </a:p>
          <a:p>
            <a:pPr lvl="0"/>
            <a:r>
              <a:rPr lang="uk-UA" sz="3700" dirty="0" smtClean="0">
                <a:solidFill>
                  <a:srgbClr val="7030A0"/>
                </a:solidFill>
              </a:rPr>
              <a:t>знайомство дітей з творами мистецтва, зі світом культури</a:t>
            </a:r>
            <a:r>
              <a:rPr lang="uk-UA" sz="3000" dirty="0" smtClean="0">
                <a:solidFill>
                  <a:srgbClr val="7030A0"/>
                </a:solidFill>
              </a:rPr>
              <a:t>.</a:t>
            </a:r>
            <a:endParaRPr lang="ru-RU" sz="3000" dirty="0">
              <a:solidFill>
                <a:srgbClr val="7030A0"/>
              </a:solidFill>
            </a:endParaRPr>
          </a:p>
          <a:p>
            <a:pPr marL="45720" indent="0">
              <a:buNone/>
            </a:pPr>
            <a:r>
              <a:rPr lang="uk-UA" sz="2400" dirty="0"/>
              <a:t>    </a:t>
            </a:r>
            <a:endParaRPr lang="ru-RU" sz="2400" dirty="0"/>
          </a:p>
          <a:p>
            <a:endParaRPr lang="ru-RU" dirty="0"/>
          </a:p>
        </p:txBody>
      </p:sp>
      <p:pic>
        <p:nvPicPr>
          <p:cNvPr id="4099" name="Picture 3" descr="C:\Users\Мама\Downloads\бордюр с бабочкой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165304"/>
            <a:ext cx="7560840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05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6768752" cy="936104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cap="all" dirty="0">
                <a:solidFill>
                  <a:schemeClr val="bg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</a:rPr>
              <a:t>Заняття з використанням нетрадиційних технік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2132856"/>
            <a:ext cx="7128792" cy="331011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Мама\Downloads\бордюр с бабочкой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949280"/>
            <a:ext cx="712879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5" descr="F:\foto\2013\2013_11_12\IMG_5806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4162"/>
            <a:ext cx="7776864" cy="49711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284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647</TotalTime>
  <Words>546</Words>
  <Application>Microsoft Office PowerPoint</Application>
  <PresentationFormat>Экран (4:3)</PresentationFormat>
  <Paragraphs>87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Воздушный поток</vt:lpstr>
      <vt:lpstr>                        Підготувала: завідувач О.С. Дубініна  м. Токмак, 2015р.</vt:lpstr>
      <vt:lpstr>Мета:</vt:lpstr>
      <vt:lpstr>Базовий компонент дошкільної освіти (2012р.) визначає, що дошкільник повинен сприймати і усвідомлювати мистецтво як результат творчої діяльності людини, виявляти  емоції та почуття від побачених чи почутих мистецьких творів; вирізняти специфіку образу мистецтва – образотворчого, музичного, танцювального, театрального, літературного; виокремлювати різні види  мистецтва: живопис, пісні, танці, театр. </vt:lpstr>
      <vt:lpstr>   Дошкільний навчальний заклад    №21 «Барвінок» є опорним з художньо-естетичного розвитку, тому одним із пріоритетних напрямків роботи  закладу                                           є розвиток творчих дошкільників </vt:lpstr>
      <vt:lpstr>Презентация PowerPoint</vt:lpstr>
      <vt:lpstr>Презентация PowerPoint</vt:lpstr>
      <vt:lpstr>    Відомо що тільки творчий педагог може виховувати творчу особистість.      Тому на сучасному етапі найбільш актуальним завданням  є розвиток творчого потенціалу педагогів, вдосконалення професійної майстерності педагогічних працівників дошкільного навчального закладу.</vt:lpstr>
      <vt:lpstr>Вимоги до педагогів, працюючих в ДНЗ  з художньо-естетичним напрямком</vt:lpstr>
      <vt:lpstr>Заняття з використанням нетрадиційних технік</vt:lpstr>
      <vt:lpstr>Малювання пальчиком </vt:lpstr>
      <vt:lpstr>Відкритою долонькою</vt:lpstr>
      <vt:lpstr>Кляксографія, крапкування</vt:lpstr>
      <vt:lpstr>Монотопія </vt:lpstr>
      <vt:lpstr>Малювання квачиком</vt:lpstr>
      <vt:lpstr>Ниткографія</vt:lpstr>
      <vt:lpstr>Малювання по зволоженому</vt:lpstr>
      <vt:lpstr>Малювання вушними паличками</vt:lpstr>
      <vt:lpstr>Малювання зубною щіткою</vt:lpstr>
      <vt:lpstr> Штампування</vt:lpstr>
      <vt:lpstr>Презентация PowerPoint</vt:lpstr>
      <vt:lpstr> Розвиток музичних здібностей</vt:lpstr>
      <vt:lpstr>Розвиток нахилів до співу</vt:lpstr>
      <vt:lpstr>Презентация PowerPoint</vt:lpstr>
      <vt:lpstr>Презентация PowerPoint</vt:lpstr>
      <vt:lpstr>Презентация PowerPoint</vt:lpstr>
      <vt:lpstr>Розвиток хореографічних здібностей</vt:lpstr>
      <vt:lpstr>Презентация PowerPoint</vt:lpstr>
      <vt:lpstr>Презентация PowerPoint</vt:lpstr>
      <vt:lpstr>Презентация PowerPoint</vt:lpstr>
      <vt:lpstr>Ознайомлення з творами класичної, народної та дитячої музики</vt:lpstr>
      <vt:lpstr>Презентация PowerPoint</vt:lpstr>
      <vt:lpstr>Презентация PowerPoint</vt:lpstr>
      <vt:lpstr>Презентация PowerPoint</vt:lpstr>
      <vt:lpstr>Театралізована діяльність</vt:lpstr>
      <vt:lpstr>Гра-драматизація «Колобок»</vt:lpstr>
      <vt:lpstr>«Ріпка»</vt:lpstr>
      <vt:lpstr>Театралізація «Муха-цокотуха»</vt:lpstr>
      <vt:lpstr>«Рукавичка»</vt:lpstr>
      <vt:lpstr> «Грибок-теремок»</vt:lpstr>
      <vt:lpstr>«Вовк та семеро козенят»</vt:lpstr>
      <vt:lpstr> «Коза-дереза»</vt:lpstr>
      <vt:lpstr>Ознайомлення з різними видами театру</vt:lpstr>
      <vt:lpstr> Ляльки Бі-ба-бо</vt:lpstr>
      <vt:lpstr>Ляльковий театр</vt:lpstr>
      <vt:lpstr>Презентация PowerPoint</vt:lpstr>
      <vt:lpstr>Творчість  Креативність  Творча особистість</vt:lpstr>
      <vt:lpstr>  Характерні риси творчого педагога: *наукове мислення; *високий рівень педагогічної майстерності; *педагогічна інтуїція; *потреба у творчій діяльності, самовдосконаленні; *вміння проводити критичний аналіз і самоаналіз педагогічної діяльності; *вміння передбачувати нове, бачити перспективу; *здібності до управлінської діяльності;  *ініціативність і активність; *багата уява і нестандартне мислення;  *цілеспрямованість і вольові якості; *висока ерудиція; *культура педагогічної праці.   </vt:lpstr>
      <vt:lpstr>Притча «Метелик»</vt:lpstr>
      <vt:lpstr>Дякуємо за увагу 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</dc:creator>
  <cp:lastModifiedBy>Olga</cp:lastModifiedBy>
  <cp:revision>26</cp:revision>
  <dcterms:created xsi:type="dcterms:W3CDTF">2015-03-01T11:12:44Z</dcterms:created>
  <dcterms:modified xsi:type="dcterms:W3CDTF">2019-01-15T10:02:17Z</dcterms:modified>
</cp:coreProperties>
</file>