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1"/>
  </p:sldMasterIdLst>
  <p:notesMasterIdLst>
    <p:notesMasterId r:id="rId21"/>
  </p:notesMasterIdLst>
  <p:sldIdLst>
    <p:sldId id="309" r:id="rId2"/>
    <p:sldId id="285" r:id="rId3"/>
    <p:sldId id="287" r:id="rId4"/>
    <p:sldId id="288" r:id="rId5"/>
    <p:sldId id="256" r:id="rId6"/>
    <p:sldId id="257" r:id="rId7"/>
    <p:sldId id="258" r:id="rId8"/>
    <p:sldId id="259" r:id="rId9"/>
    <p:sldId id="261" r:id="rId10"/>
    <p:sldId id="264" r:id="rId11"/>
    <p:sldId id="265" r:id="rId12"/>
    <p:sldId id="293" r:id="rId13"/>
    <p:sldId id="268" r:id="rId14"/>
    <p:sldId id="270" r:id="rId15"/>
    <p:sldId id="271" r:id="rId16"/>
    <p:sldId id="272" r:id="rId17"/>
    <p:sldId id="306" r:id="rId18"/>
    <p:sldId id="307" r:id="rId19"/>
    <p:sldId id="308" r:id="rId2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7FDF7"/>
    <a:srgbClr val="FF00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60" autoAdjust="0"/>
    <p:restoredTop sz="94660"/>
  </p:normalViewPr>
  <p:slideViewPr>
    <p:cSldViewPr>
      <p:cViewPr varScale="1">
        <p:scale>
          <a:sx n="74" d="100"/>
          <a:sy n="74" d="100"/>
        </p:scale>
        <p:origin x="15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4173B-8EC9-45B9-918B-4EA819207B70}" type="datetimeFigureOut">
              <a:rPr lang="ru-RU" smtClean="0"/>
              <a:t>28.06.2018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FB34E-6074-486F-B557-7F4DB03C5F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7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3FB34E-6074-486F-B557-7F4DB03C5F5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318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2333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9396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5958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58421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3254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90522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1967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7822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53422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05689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53433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05F12-4A15-4F1C-8B9F-A6B2367659F6}" type="datetimeFigureOut">
              <a:rPr lang="uk-UA" smtClean="0"/>
              <a:pPr/>
              <a:t>28.06.2018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3B9167-CD47-41FC-BDCB-E10A04FE503A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55963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3.bin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22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2.bin"/><Relationship Id="rId5" Type="http://schemas.openxmlformats.org/officeDocument/2006/relationships/oleObject" Target="../embeddings/oleObject19.bin"/><Relationship Id="rId15" Type="http://schemas.openxmlformats.org/officeDocument/2006/relationships/image" Target="../media/image24.png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1.bin"/><Relationship Id="rId14" Type="http://schemas.openxmlformats.org/officeDocument/2006/relationships/image" Target="../media/image23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image" Target="../media/image28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5.wmf"/><Relationship Id="rId12" Type="http://schemas.openxmlformats.org/officeDocument/2006/relationships/oleObject" Target="../embeddings/oleObject2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5.bin"/><Relationship Id="rId11" Type="http://schemas.openxmlformats.org/officeDocument/2006/relationships/image" Target="../media/image27.wmf"/><Relationship Id="rId5" Type="http://schemas.openxmlformats.org/officeDocument/2006/relationships/image" Target="../media/image24.wmf"/><Relationship Id="rId15" Type="http://schemas.openxmlformats.org/officeDocument/2006/relationships/image" Target="../media/image29.png"/><Relationship Id="rId10" Type="http://schemas.openxmlformats.org/officeDocument/2006/relationships/oleObject" Target="../embeddings/oleObject27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26.wmf"/><Relationship Id="rId14" Type="http://schemas.openxmlformats.org/officeDocument/2006/relationships/oleObject" Target="../embeddings/oleObject29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35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36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4.bin"/><Relationship Id="rId5" Type="http://schemas.openxmlformats.org/officeDocument/2006/relationships/oleObject" Target="../embeddings/oleObject31.bin"/><Relationship Id="rId15" Type="http://schemas.openxmlformats.org/officeDocument/2006/relationships/oleObject" Target="../embeddings/oleObject36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3.bin"/><Relationship Id="rId14" Type="http://schemas.openxmlformats.org/officeDocument/2006/relationships/image" Target="../media/image35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7.bin"/><Relationship Id="rId7" Type="http://schemas.openxmlformats.org/officeDocument/2006/relationships/oleObject" Target="../embeddings/oleObject3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8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4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2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4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9"/>
            <a:ext cx="7920880" cy="2304256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 smtClean="0">
                <a:solidFill>
                  <a:srgbClr val="0000FF"/>
                </a:solidFill>
              </a:rPr>
              <a:t> </a:t>
            </a:r>
            <a:r>
              <a:rPr lang="uk-UA" b="1" i="1" dirty="0" smtClean="0">
                <a:solidFill>
                  <a:srgbClr val="0000FF"/>
                </a:solidFill>
              </a:rPr>
              <a:t/>
            </a:r>
            <a:br>
              <a:rPr lang="uk-UA" b="1" i="1" dirty="0" smtClean="0">
                <a:solidFill>
                  <a:srgbClr val="0000FF"/>
                </a:solidFill>
              </a:rPr>
            </a:br>
            <a:r>
              <a:rPr lang="en-US" b="1" i="1" dirty="0" smtClean="0">
                <a:solidFill>
                  <a:srgbClr val="0000FF"/>
                </a:solidFill>
              </a:rPr>
              <a:t/>
            </a:r>
            <a:br>
              <a:rPr lang="en-US" b="1" i="1" dirty="0" smtClean="0">
                <a:solidFill>
                  <a:srgbClr val="0000FF"/>
                </a:solidFill>
              </a:rPr>
            </a:br>
            <a:r>
              <a:rPr lang="en-US" b="1" i="1" dirty="0">
                <a:solidFill>
                  <a:srgbClr val="0000FF"/>
                </a:solidFill>
              </a:rPr>
              <a:t/>
            </a:r>
            <a:br>
              <a:rPr lang="en-US" b="1" i="1" dirty="0">
                <a:solidFill>
                  <a:srgbClr val="0000FF"/>
                </a:solidFill>
              </a:rPr>
            </a:br>
            <a:r>
              <a:rPr lang="uk-UA" b="1" i="1" dirty="0" smtClean="0">
                <a:latin typeface="+mn-lt"/>
              </a:rPr>
              <a:t>Тема</a:t>
            </a:r>
            <a:r>
              <a:rPr lang="en-US" b="1" i="1" dirty="0" smtClean="0">
                <a:latin typeface="+mn-lt"/>
              </a:rPr>
              <a:t> </a:t>
            </a:r>
            <a:r>
              <a:rPr lang="uk-UA" b="1" i="1" dirty="0">
                <a:latin typeface="+mn-lt"/>
              </a:rPr>
              <a:t>уроку. </a:t>
            </a:r>
            <a:r>
              <a:rPr lang="uk-UA" b="1" i="1" dirty="0" err="1">
                <a:latin typeface="+mn-lt"/>
              </a:rPr>
              <a:t>Розв</a:t>
            </a:r>
            <a:r>
              <a:rPr lang="en-US" b="1" i="1" dirty="0">
                <a:latin typeface="+mn-lt"/>
              </a:rPr>
              <a:t>’</a:t>
            </a:r>
            <a:r>
              <a:rPr lang="uk-UA" b="1" i="1" dirty="0" err="1">
                <a:latin typeface="+mn-lt"/>
              </a:rPr>
              <a:t>язування</a:t>
            </a:r>
            <a:r>
              <a:rPr lang="uk-UA" b="1" i="1" dirty="0">
                <a:latin typeface="+mn-lt"/>
              </a:rPr>
              <a:t> задач</a:t>
            </a:r>
            <a:br>
              <a:rPr lang="uk-UA" b="1" i="1" dirty="0">
                <a:latin typeface="+mn-lt"/>
              </a:rPr>
            </a:br>
            <a:r>
              <a:rPr lang="uk-UA" b="1" i="1" dirty="0">
                <a:latin typeface="+mn-lt"/>
              </a:rPr>
              <a:t> за допомогою систем рівнянь </a:t>
            </a:r>
            <a:br>
              <a:rPr lang="uk-UA" b="1" i="1" dirty="0">
                <a:latin typeface="+mn-lt"/>
              </a:rPr>
            </a:br>
            <a:r>
              <a:rPr lang="uk-UA" b="1" i="1" dirty="0">
                <a:latin typeface="+mn-lt"/>
              </a:rPr>
              <a:t>другого </a:t>
            </a:r>
            <a:r>
              <a:rPr lang="uk-UA" b="1" i="1" dirty="0" err="1">
                <a:latin typeface="+mn-lt"/>
              </a:rPr>
              <a:t>степеня</a:t>
            </a:r>
            <a:r>
              <a:rPr lang="uk-UA" i="1" dirty="0">
                <a:latin typeface="+mn-lt"/>
              </a:rPr>
              <a:t>.</a:t>
            </a:r>
            <a:r>
              <a:rPr lang="uk-UA" dirty="0"/>
              <a:t/>
            </a:r>
            <a:br>
              <a:rPr lang="uk-UA" dirty="0"/>
            </a:br>
            <a:r>
              <a:rPr lang="uk-UA" sz="4800" b="1" i="1" dirty="0">
                <a:solidFill>
                  <a:srgbClr val="0000FF"/>
                </a:solidFill>
              </a:rPr>
              <a:t/>
            </a:r>
            <a:br>
              <a:rPr lang="uk-UA" sz="4800" b="1" i="1" dirty="0">
                <a:solidFill>
                  <a:srgbClr val="0000FF"/>
                </a:solidFill>
              </a:rPr>
            </a:br>
            <a:r>
              <a:rPr lang="uk-UA" dirty="0"/>
              <a:t/>
            </a:r>
            <a:br>
              <a:rPr lang="uk-UA" dirty="0"/>
            </a:br>
            <a:r>
              <a:rPr lang="uk-UA" sz="4000" b="1" i="1" dirty="0">
                <a:solidFill>
                  <a:srgbClr val="0000FF"/>
                </a:solidFill>
              </a:rPr>
              <a:t/>
            </a:r>
            <a:br>
              <a:rPr lang="uk-UA" sz="4000" b="1" i="1" dirty="0">
                <a:solidFill>
                  <a:srgbClr val="0000FF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2757698"/>
            <a:ext cx="20505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5400" b="1" i="1" dirty="0">
                <a:solidFill>
                  <a:srgbClr val="0000FF"/>
                </a:solidFill>
              </a:rPr>
              <a:t>9 клас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7604" y="4077072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i="1" dirty="0">
                <a:solidFill>
                  <a:srgbClr val="0000FF"/>
                </a:solidFill>
              </a:rPr>
              <a:t>Вчитель математики</a:t>
            </a:r>
            <a:br>
              <a:rPr lang="uk-UA" sz="4000" b="1" i="1" dirty="0">
                <a:solidFill>
                  <a:srgbClr val="0000FF"/>
                </a:solidFill>
              </a:rPr>
            </a:br>
            <a:r>
              <a:rPr lang="uk-UA" sz="4000" b="1" i="1" dirty="0">
                <a:solidFill>
                  <a:srgbClr val="0000FF"/>
                </a:solidFill>
              </a:rPr>
              <a:t> </a:t>
            </a:r>
            <a:r>
              <a:rPr lang="uk-UA" sz="4000" b="1" i="1" dirty="0" err="1">
                <a:solidFill>
                  <a:srgbClr val="0000FF"/>
                </a:solidFill>
              </a:rPr>
              <a:t>сш</a:t>
            </a:r>
            <a:r>
              <a:rPr lang="uk-UA" sz="4000" b="1" i="1" dirty="0">
                <a:solidFill>
                  <a:srgbClr val="0000FF"/>
                </a:solidFill>
              </a:rPr>
              <a:t> №16 м. Києва</a:t>
            </a:r>
            <a:br>
              <a:rPr lang="uk-UA" sz="4000" b="1" i="1" dirty="0">
                <a:solidFill>
                  <a:srgbClr val="0000FF"/>
                </a:solidFill>
              </a:rPr>
            </a:br>
            <a:r>
              <a:rPr lang="uk-UA" sz="4000" b="1" i="1" dirty="0">
                <a:solidFill>
                  <a:srgbClr val="0000FF"/>
                </a:solidFill>
              </a:rPr>
              <a:t> Леоненко Світлана Дмитрівна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9193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24680304"/>
              </p:ext>
            </p:extLst>
          </p:nvPr>
        </p:nvGraphicFramePr>
        <p:xfrm>
          <a:off x="2846388" y="545306"/>
          <a:ext cx="6357937" cy="275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1" name="Уравнение" r:id="rId3" imgW="2692080" imgH="1168200" progId="Equation.3">
                  <p:embed/>
                </p:oleObj>
              </mc:Choice>
              <mc:Fallback>
                <p:oleObj name="Уравнение" r:id="rId3" imgW="2692080" imgH="1168200" progId="Equation.3">
                  <p:embed/>
                  <p:pic>
                    <p:nvPicPr>
                      <p:cNvPr id="0" name="Содержимое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6388" y="545306"/>
                        <a:ext cx="6357937" cy="2759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Содержимое 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605514138"/>
              </p:ext>
            </p:extLst>
          </p:nvPr>
        </p:nvGraphicFramePr>
        <p:xfrm>
          <a:off x="0" y="714375"/>
          <a:ext cx="2846388" cy="242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2" name="Уравнение" r:id="rId5" imgW="1104840" imgH="939600" progId="Equation.3">
                  <p:embed/>
                </p:oleObj>
              </mc:Choice>
              <mc:Fallback>
                <p:oleObj name="Уравнение" r:id="rId5" imgW="1104840" imgH="939600" progId="Equation.3">
                  <p:embed/>
                  <p:pic>
                    <p:nvPicPr>
                      <p:cNvPr id="0" name="Содержимое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714375"/>
                        <a:ext cx="2846388" cy="2420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Содержимое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0569346"/>
              </p:ext>
            </p:extLst>
          </p:nvPr>
        </p:nvGraphicFramePr>
        <p:xfrm>
          <a:off x="395536" y="3421764"/>
          <a:ext cx="1477963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53" name="Уравнение" r:id="rId7" imgW="533160" imgH="457200" progId="Equation.3">
                  <p:embed/>
                </p:oleObj>
              </mc:Choice>
              <mc:Fallback>
                <p:oleObj name="Уравнение" r:id="rId7" imgW="533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3421764"/>
                        <a:ext cx="1477963" cy="1266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4688589"/>
            <a:ext cx="8604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/>
              <a:t>Отже, перший принтер за 1 хвилину друкує 8 сторінок, а другий – 10 сторінок. </a:t>
            </a:r>
          </a:p>
          <a:p>
            <a:r>
              <a:rPr lang="uk-UA" sz="4000" b="1" dirty="0" smtClean="0"/>
              <a:t> </a:t>
            </a:r>
            <a:r>
              <a:rPr lang="uk-UA" sz="4000" b="1" i="1" dirty="0" smtClean="0"/>
              <a:t>Відповідь</a:t>
            </a:r>
            <a:r>
              <a:rPr lang="uk-UA" sz="4000" b="1" dirty="0" smtClean="0"/>
              <a:t>: 8 сторінок, 10 сторінок.   </a:t>
            </a:r>
            <a:endParaRPr lang="uk-U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58562" y="188640"/>
            <a:ext cx="4069686" cy="925893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ln w="635">
                  <a:solidFill>
                    <a:schemeClr val="bg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№2</a:t>
            </a:r>
            <a:r>
              <a:rPr sz="5400" b="1" dirty="0" smtClean="0">
                <a:ln w="635">
                  <a:solidFill>
                    <a:schemeClr val="bg1"/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5400" b="1" dirty="0">
              <a:ln w="635">
                <a:solidFill>
                  <a:schemeClr val="bg1"/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993" y="1114533"/>
            <a:ext cx="908200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Із двох міст,</a:t>
            </a:r>
            <a:r>
              <a:rPr kumimoji="0" lang="uk-UA" sz="4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відстань між якими 24км, назустріч один одному вирушили два пішоходи і зустрілися на середині шляху, причому один з них вийшов на одну годину раніше за іншого. Якби пішоходи вийшли одночасно, то вони зустрілися б через 2 </a:t>
            </a:r>
            <a:r>
              <a:rPr kumimoji="0" lang="uk-UA" sz="4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</a:t>
            </a:r>
            <a:r>
              <a:rPr kumimoji="0" lang="uk-UA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24 хв. Знайдіть швидкості пішоходів.</a:t>
            </a:r>
            <a:endParaRPr kumimoji="0" lang="uk-UA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57468"/>
              </p:ext>
            </p:extLst>
          </p:nvPr>
        </p:nvGraphicFramePr>
        <p:xfrm>
          <a:off x="313145" y="404784"/>
          <a:ext cx="8429684" cy="416721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{616DA210-FB5B-4158-B5E0-FEB733F419BA}</a:tableStyleId>
              </a:tblPr>
              <a:tblGrid>
                <a:gridCol w="1621984"/>
                <a:gridCol w="1872208"/>
                <a:gridCol w="2720914"/>
                <a:gridCol w="2214578"/>
              </a:tblGrid>
              <a:tr h="1214445">
                <a:tc>
                  <a:txBody>
                    <a:bodyPr/>
                    <a:lstStyle/>
                    <a:p>
                      <a:endParaRPr lang="uk-UA" dirty="0">
                        <a:ln>
                          <a:solidFill>
                            <a:schemeClr val="bg1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noFill/>
                  </a:tcPr>
                </a:tc>
              </a:tr>
              <a:tr h="1381135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9723" y="1773642"/>
            <a:ext cx="1475403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uk-UA" sz="5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пішохід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723" y="3200828"/>
            <a:ext cx="147540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endParaRPr lang="uk-UA" sz="5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пішохід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sz="5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7153" y="521953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4800" b="1" i="1" dirty="0" smtClean="0">
                <a:latin typeface="Andalus" pitchFamily="18" charset="-78"/>
                <a:cs typeface="Andalus" pitchFamily="18" charset="-78"/>
              </a:rPr>
              <a:t>, </a:t>
            </a:r>
            <a:r>
              <a:rPr lang="ru-RU" sz="4800" b="1" i="1" dirty="0" smtClean="0">
                <a:latin typeface="Times New Roman" pitchFamily="18" charset="0"/>
                <a:cs typeface="Andalus" pitchFamily="18" charset="-78"/>
              </a:rPr>
              <a:t>км/год</a:t>
            </a:r>
            <a:endParaRPr lang="uk-UA" sz="4800" b="1" i="1" dirty="0">
              <a:latin typeface="Times New Roman" pitchFamily="18" charset="0"/>
              <a:cs typeface="Andalus" pitchFamily="18" charset="-78"/>
            </a:endParaRPr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3490485"/>
              </p:ext>
            </p:extLst>
          </p:nvPr>
        </p:nvGraphicFramePr>
        <p:xfrm>
          <a:off x="4678330" y="2087764"/>
          <a:ext cx="920750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0" name="Формула" r:id="rId3" imgW="126720" imgH="139680" progId="Equation.3">
                  <p:embed/>
                </p:oleObj>
              </mc:Choice>
              <mc:Fallback>
                <p:oleObj name="Формула" r:id="rId3" imgW="126720" imgH="139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8330" y="2087764"/>
                        <a:ext cx="920750" cy="712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5902635"/>
              </p:ext>
            </p:extLst>
          </p:nvPr>
        </p:nvGraphicFramePr>
        <p:xfrm>
          <a:off x="4897071" y="3524216"/>
          <a:ext cx="784225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1" name="Формула" r:id="rId5" imgW="139680" imgH="164880" progId="Equation.3">
                  <p:embed/>
                </p:oleObj>
              </mc:Choice>
              <mc:Fallback>
                <p:oleObj name="Формула" r:id="rId5" imgW="139680" imgH="1648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7071" y="3524216"/>
                        <a:ext cx="784225" cy="868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000232" y="468093"/>
            <a:ext cx="192882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55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500" b="1" i="1" dirty="0" smtClean="0">
                <a:latin typeface="Times New Roman" pitchFamily="18" charset="0"/>
                <a:cs typeface="Times New Roman" pitchFamily="18" charset="0"/>
              </a:rPr>
              <a:t> км</a:t>
            </a:r>
            <a:endParaRPr lang="uk-UA" sz="55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316609"/>
              </p:ext>
            </p:extLst>
          </p:nvPr>
        </p:nvGraphicFramePr>
        <p:xfrm>
          <a:off x="2439182" y="2116339"/>
          <a:ext cx="1050925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2" name="Уравнение" r:id="rId7" imgW="177480" imgH="164880" progId="Equation.3">
                  <p:embed/>
                </p:oleObj>
              </mc:Choice>
              <mc:Fallback>
                <p:oleObj name="Уравнение" r:id="rId7" imgW="177480" imgH="1648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9182" y="2116339"/>
                        <a:ext cx="1050925" cy="684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4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4298702"/>
              </p:ext>
            </p:extLst>
          </p:nvPr>
        </p:nvGraphicFramePr>
        <p:xfrm>
          <a:off x="2439181" y="3510078"/>
          <a:ext cx="1050925" cy="68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3" name="Уравнение" r:id="rId9" imgW="177480" imgH="164880" progId="Equation.3">
                  <p:embed/>
                </p:oleObj>
              </mc:Choice>
              <mc:Fallback>
                <p:oleObj name="Уравнение" r:id="rId9" imgW="177480" imgH="1648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9181" y="3510078"/>
                        <a:ext cx="1050925" cy="684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681462" y="433172"/>
            <a:ext cx="192882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55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5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000" b="1" i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sz="5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55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9265155"/>
              </p:ext>
            </p:extLst>
          </p:nvPr>
        </p:nvGraphicFramePr>
        <p:xfrm>
          <a:off x="6607175" y="1836938"/>
          <a:ext cx="571500" cy="121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4" name="Уравнение" r:id="rId11" imgW="203040" imgH="393480" progId="Equation.3">
                  <p:embed/>
                </p:oleObj>
              </mc:Choice>
              <mc:Fallback>
                <p:oleObj name="Уравнение" r:id="rId11" imgW="2030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7175" y="1836938"/>
                        <a:ext cx="571500" cy="1214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997415"/>
              </p:ext>
            </p:extLst>
          </p:nvPr>
        </p:nvGraphicFramePr>
        <p:xfrm>
          <a:off x="7243991" y="3361131"/>
          <a:ext cx="571500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855" name="Уравнение" r:id="rId13" imgW="203040" imgH="419040" progId="Equation.3">
                  <p:embed/>
                </p:oleObj>
              </mc:Choice>
              <mc:Fallback>
                <p:oleObj name="Уравнение" r:id="rId13" imgW="203040" imgH="419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3991" y="3361131"/>
                        <a:ext cx="571500" cy="1179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226015" y="2259819"/>
            <a:ext cx="135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200" dirty="0" smtClean="0">
                <a:latin typeface="+mj-lt"/>
              </a:rPr>
              <a:t>-</a:t>
            </a:r>
            <a:r>
              <a:rPr lang="uk-UA" sz="2400" b="1" dirty="0" smtClean="0">
                <a:latin typeface="+mj-lt"/>
              </a:rPr>
              <a:t>на 1 год більше</a:t>
            </a:r>
            <a:endParaRPr lang="uk-UA" sz="2400" b="1" dirty="0"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0724" y="4779278"/>
            <a:ext cx="58934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рівняння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226502" y="4879433"/>
                <a:ext cx="3953005" cy="17032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5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num>
                        <m:den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den>
                      </m:f>
                      <m:r>
                        <a:rPr lang="en-US" sz="54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540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6502" y="4879433"/>
                <a:ext cx="3953005" cy="1703223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4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2695778"/>
              </p:ext>
            </p:extLst>
          </p:nvPr>
        </p:nvGraphicFramePr>
        <p:xfrm>
          <a:off x="152150" y="332656"/>
          <a:ext cx="8607899" cy="39450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68152"/>
                <a:gridCol w="2236865"/>
                <a:gridCol w="2648585"/>
                <a:gridCol w="2354297"/>
              </a:tblGrid>
              <a:tr h="136283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12911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</a:tr>
              <a:tr h="129110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14480" y="443019"/>
            <a:ext cx="192882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i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uk-UA" sz="5500" b="1" i="1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5500" b="1" i="1" smtClean="0">
                <a:latin typeface="Times New Roman" pitchFamily="18" charset="0"/>
                <a:cs typeface="Times New Roman" pitchFamily="18" charset="0"/>
              </a:rPr>
              <a:t> км</a:t>
            </a:r>
            <a:endParaRPr lang="uk-UA" sz="5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8992" y="550741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uk-UA" sz="4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4800" b="1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ru-RU" sz="4800" b="1" i="1" dirty="0" smtClean="0">
                <a:latin typeface="Times New Roman" pitchFamily="18" charset="0"/>
                <a:cs typeface="Andalus" pitchFamily="18" charset="-78"/>
              </a:rPr>
              <a:t>км/год</a:t>
            </a:r>
            <a:endParaRPr lang="uk-UA" sz="4800" b="1" i="1" dirty="0">
              <a:latin typeface="Times New Roman" pitchFamily="18" charset="0"/>
              <a:cs typeface="Andalus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5456" y="443018"/>
            <a:ext cx="18573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b="1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uk-UA" sz="55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5500" b="1" i="1" dirty="0" err="1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en-US" sz="55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55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919" y="1559357"/>
            <a:ext cx="1505586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uk-UA" sz="5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пішохід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150" y="2876227"/>
            <a:ext cx="14908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endParaRPr lang="uk-UA" sz="55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пішохід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uk-UA" sz="5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4876" y="1713672"/>
            <a:ext cx="64294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i="1" dirty="0">
                <a:latin typeface="Times New Roman" pitchFamily="18" charset="0"/>
                <a:cs typeface="Times New Roman" pitchFamily="18" charset="0"/>
              </a:rPr>
              <a:t>x</a:t>
            </a:r>
            <a:endParaRPr lang="uk-UA" sz="55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6419" y="3045504"/>
            <a:ext cx="7858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endParaRPr lang="uk-UA" sz="55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025234"/>
              </p:ext>
            </p:extLst>
          </p:nvPr>
        </p:nvGraphicFramePr>
        <p:xfrm>
          <a:off x="1697968" y="3045504"/>
          <a:ext cx="1357322" cy="1293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8" name="Формула" r:id="rId4" imgW="355320" imgH="393480" progId="Equation.3">
                  <p:embed/>
                </p:oleObj>
              </mc:Choice>
              <mc:Fallback>
                <p:oleObj name="Формула" r:id="rId4" imgW="3553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968" y="3045504"/>
                        <a:ext cx="1357322" cy="12930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931304"/>
              </p:ext>
            </p:extLst>
          </p:nvPr>
        </p:nvGraphicFramePr>
        <p:xfrm>
          <a:off x="1857356" y="1590586"/>
          <a:ext cx="1285884" cy="1312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9" name="Формула" r:id="rId6" imgW="342720" imgH="393480" progId="Equation.3">
                  <p:embed/>
                </p:oleObj>
              </mc:Choice>
              <mc:Fallback>
                <p:oleObj name="Формула" r:id="rId6" imgW="34272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7356" y="1590586"/>
                        <a:ext cx="1285884" cy="13123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Объект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403330"/>
              </p:ext>
            </p:extLst>
          </p:nvPr>
        </p:nvGraphicFramePr>
        <p:xfrm>
          <a:off x="6627579" y="1677503"/>
          <a:ext cx="1571636" cy="1282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0" name="Формула" r:id="rId8" imgW="482400" imgH="393480" progId="Equation.3">
                  <p:embed/>
                </p:oleObj>
              </mc:Choice>
              <mc:Fallback>
                <p:oleObj name="Формула" r:id="rId8" imgW="48240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7579" y="1677503"/>
                        <a:ext cx="1571636" cy="12821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Объект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6493736"/>
              </p:ext>
            </p:extLst>
          </p:nvPr>
        </p:nvGraphicFramePr>
        <p:xfrm>
          <a:off x="6661382" y="3057968"/>
          <a:ext cx="1571636" cy="1282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1" name="Формула" r:id="rId10" imgW="482400" imgH="393480" progId="Equation.3">
                  <p:embed/>
                </p:oleObj>
              </mc:Choice>
              <mc:Fallback>
                <p:oleObj name="Формула" r:id="rId10" imgW="4824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1382" y="3057968"/>
                        <a:ext cx="1571636" cy="12821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Объект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894792"/>
              </p:ext>
            </p:extLst>
          </p:nvPr>
        </p:nvGraphicFramePr>
        <p:xfrm>
          <a:off x="2837144" y="1807803"/>
          <a:ext cx="1143008" cy="250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2" name="Формула" r:id="rId12" imgW="342720" imgH="711000" progId="Equation.3">
                  <p:embed/>
                </p:oleObj>
              </mc:Choice>
              <mc:Fallback>
                <p:oleObj name="Формула" r:id="rId12" imgW="342720" imgH="7110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7144" y="1807803"/>
                        <a:ext cx="1143008" cy="250033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0403330"/>
              </p:ext>
            </p:extLst>
          </p:nvPr>
        </p:nvGraphicFramePr>
        <p:xfrm>
          <a:off x="6621546" y="1664118"/>
          <a:ext cx="1571636" cy="1282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43" name="Формула" r:id="rId14" imgW="482400" imgH="393480" progId="Equation.3">
                  <p:embed/>
                </p:oleObj>
              </mc:Choice>
              <mc:Fallback>
                <p:oleObj name="Формула" r:id="rId14" imgW="4824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1546" y="1664118"/>
                        <a:ext cx="1571636" cy="12821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 flipH="1">
            <a:off x="588946" y="4889706"/>
            <a:ext cx="2153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b="1" i="1" dirty="0" smtClean="0"/>
              <a:t>II </a:t>
            </a:r>
            <a:r>
              <a:rPr lang="uk-UA" sz="2800" b="1" i="1" dirty="0" smtClean="0"/>
              <a:t>рівняння: </a:t>
            </a:r>
            <a:endParaRPr lang="ru-RU" sz="2800" b="1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90" y="4612591"/>
            <a:ext cx="3883489" cy="1402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785818"/>
          </a:xfrm>
        </p:spPr>
        <p:txBody>
          <a:bodyPr>
            <a:noAutofit/>
          </a:bodyPr>
          <a:lstStyle/>
          <a:p>
            <a:r>
              <a:rPr lang="uk-UA" sz="5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Складаємо і </a:t>
            </a:r>
            <a:r>
              <a:rPr lang="uk-UA" sz="5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розв´язуємо</a:t>
            </a:r>
            <a:r>
              <a:rPr lang="uk-UA" sz="5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систему рівнянь</a:t>
            </a:r>
            <a:endParaRPr lang="uk-UA" sz="5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796873"/>
              </p:ext>
            </p:extLst>
          </p:nvPr>
        </p:nvGraphicFramePr>
        <p:xfrm>
          <a:off x="-15875" y="2643188"/>
          <a:ext cx="2895600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7" name="Уравнение" r:id="rId3" imgW="1168200" imgH="863280" progId="Equation.3">
                  <p:embed/>
                </p:oleObj>
              </mc:Choice>
              <mc:Fallback>
                <p:oleObj name="Уравнение" r:id="rId3" imgW="1168200" imgH="8632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75" y="2643188"/>
                        <a:ext cx="2895600" cy="213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786050" y="3643314"/>
          <a:ext cx="785818" cy="12144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8" name="Формула" r:id="rId5" imgW="330120" imgH="431640" progId="Equation.3">
                  <p:embed/>
                </p:oleObj>
              </mc:Choice>
              <mc:Fallback>
                <p:oleObj name="Формула" r:id="rId5" imgW="330120" imgH="431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50" y="3643314"/>
                        <a:ext cx="785818" cy="12144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220456"/>
              </p:ext>
            </p:extLst>
          </p:nvPr>
        </p:nvGraphicFramePr>
        <p:xfrm>
          <a:off x="3629024" y="2643188"/>
          <a:ext cx="2443173" cy="2214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49" name="Уравнение" r:id="rId7" imgW="812520" imgH="685800" progId="Equation.3">
                  <p:embed/>
                </p:oleObj>
              </mc:Choice>
              <mc:Fallback>
                <p:oleObj name="Уравнение" r:id="rId7" imgW="812520" imgH="685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024" y="2643188"/>
                        <a:ext cx="2443173" cy="2214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2661413"/>
              </p:ext>
            </p:extLst>
          </p:nvPr>
        </p:nvGraphicFramePr>
        <p:xfrm>
          <a:off x="6013450" y="2571750"/>
          <a:ext cx="3190875" cy="235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0" name="Уравнение" r:id="rId9" imgW="1028520" imgH="660240" progId="Equation.3">
                  <p:embed/>
                </p:oleObj>
              </mc:Choice>
              <mc:Fallback>
                <p:oleObj name="Уравнение" r:id="rId9" imgW="1028520" imgH="6602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3450" y="2571750"/>
                        <a:ext cx="3190875" cy="2357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905710"/>
              </p:ext>
            </p:extLst>
          </p:nvPr>
        </p:nvGraphicFramePr>
        <p:xfrm>
          <a:off x="-53975" y="4741863"/>
          <a:ext cx="3538538" cy="190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1" name="Уравнение" r:id="rId11" imgW="1231560" imgH="660240" progId="Equation.3">
                  <p:embed/>
                </p:oleObj>
              </mc:Choice>
              <mc:Fallback>
                <p:oleObj name="Уравнение" r:id="rId11" imgW="1231560" imgH="6602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3975" y="4741863"/>
                        <a:ext cx="3538538" cy="1901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5646960"/>
              </p:ext>
            </p:extLst>
          </p:nvPr>
        </p:nvGraphicFramePr>
        <p:xfrm>
          <a:off x="3595688" y="4786313"/>
          <a:ext cx="5006975" cy="184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2" name="Уравнение" r:id="rId13" imgW="2019240" imgH="685800" progId="Equation.3">
                  <p:embed/>
                </p:oleObj>
              </mc:Choice>
              <mc:Fallback>
                <p:oleObj name="Уравнение" r:id="rId13" imgW="2019240" imgH="6858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95688" y="4786313"/>
                        <a:ext cx="5006975" cy="184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6682390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53" name="Уравнение" r:id="rId15" imgW="114120" imgH="215640" progId="Equation.3">
                  <p:embed/>
                </p:oleObj>
              </mc:Choice>
              <mc:Fallback>
                <p:oleObj name="Уравнение" r:id="rId15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20" y="332656"/>
            <a:ext cx="8996362" cy="940066"/>
          </a:xfrm>
        </p:spPr>
        <p:txBody>
          <a:bodyPr>
            <a:noAutofit/>
          </a:bodyPr>
          <a:lstStyle/>
          <a:p>
            <a:r>
              <a:rPr lang="uk-UA" sz="54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Розв´язання</a:t>
            </a:r>
            <a:r>
              <a:rPr lang="uk-UA" sz="5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системи рівнянь:</a:t>
            </a:r>
            <a:endParaRPr lang="uk-UA" sz="54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345216"/>
              </p:ext>
            </p:extLst>
          </p:nvPr>
        </p:nvGraphicFramePr>
        <p:xfrm>
          <a:off x="0" y="1646242"/>
          <a:ext cx="4714876" cy="171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84" name="Уравнение" r:id="rId3" imgW="1955520" imgH="711000" progId="Equation.3">
                  <p:embed/>
                </p:oleObj>
              </mc:Choice>
              <mc:Fallback>
                <p:oleObj name="Уравнение" r:id="rId3" imgW="1955520" imgH="71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46242"/>
                        <a:ext cx="4714876" cy="1714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676040"/>
              </p:ext>
            </p:extLst>
          </p:nvPr>
        </p:nvGraphicFramePr>
        <p:xfrm>
          <a:off x="5076056" y="1383686"/>
          <a:ext cx="3287712" cy="183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85" name="Уравнение" r:id="rId5" imgW="1269720" imgH="711000" progId="Equation.3">
                  <p:embed/>
                </p:oleObj>
              </mc:Choice>
              <mc:Fallback>
                <p:oleObj name="Уравнение" r:id="rId5" imgW="1269720" imgH="711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056" y="1383686"/>
                        <a:ext cx="3287712" cy="183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436096" y="4668455"/>
            <a:ext cx="34290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500" dirty="0" smtClean="0">
                <a:latin typeface="Times New Roman" pitchFamily="18" charset="0"/>
                <a:cs typeface="Times New Roman" pitchFamily="18" charset="0"/>
              </a:rPr>
              <a:t>- не задовольняє умову задачі</a:t>
            </a:r>
            <a:endParaRPr lang="uk-UA" sz="25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8954810"/>
              </p:ext>
            </p:extLst>
          </p:nvPr>
        </p:nvGraphicFramePr>
        <p:xfrm>
          <a:off x="3839546" y="3597119"/>
          <a:ext cx="1806575" cy="271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86" name="Уравнение" r:id="rId7" imgW="749160" imgH="1168200" progId="Equation.3">
                  <p:embed/>
                </p:oleObj>
              </mc:Choice>
              <mc:Fallback>
                <p:oleObj name="Уравнение" r:id="rId7" imgW="749160" imgH="1168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9546" y="3597119"/>
                        <a:ext cx="1806575" cy="2714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Содержимое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3821751"/>
              </p:ext>
            </p:extLst>
          </p:nvPr>
        </p:nvGraphicFramePr>
        <p:xfrm>
          <a:off x="379413" y="3937000"/>
          <a:ext cx="3205162" cy="2420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887" name="Уравнение" r:id="rId9" imgW="1244520" imgH="939600" progId="Equation.3">
                  <p:embed/>
                </p:oleObj>
              </mc:Choice>
              <mc:Fallback>
                <p:oleObj name="Уравнение" r:id="rId9" imgW="124452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413" y="3937000"/>
                        <a:ext cx="3205162" cy="2420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29" y="2348880"/>
            <a:ext cx="9144000" cy="1357346"/>
          </a:xfrm>
        </p:spPr>
        <p:txBody>
          <a:bodyPr>
            <a:normAutofit/>
          </a:bodyPr>
          <a:lstStyle/>
          <a:p>
            <a:r>
              <a:rPr lang="uk-UA" sz="4000" b="0" dirty="0" smtClean="0">
                <a:solidFill>
                  <a:schemeClr val="tx1"/>
                </a:solidFill>
                <a:cs typeface="Times New Roman" pitchFamily="18" charset="0"/>
              </a:rPr>
              <a:t>Отже швидкість </a:t>
            </a:r>
            <a:r>
              <a:rPr lang="en-US" sz="4000" b="0" dirty="0" smtClean="0">
                <a:solidFill>
                  <a:schemeClr val="tx1"/>
                </a:solidFill>
                <a:cs typeface="Times New Roman" pitchFamily="18" charset="0"/>
              </a:rPr>
              <a:t>I</a:t>
            </a:r>
            <a:r>
              <a:rPr lang="ru-RU" sz="4000" b="0" dirty="0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4000" b="0" dirty="0" err="1" smtClean="0">
                <a:solidFill>
                  <a:schemeClr val="tx1"/>
                </a:solidFill>
                <a:cs typeface="Times New Roman" pitchFamily="18" charset="0"/>
              </a:rPr>
              <a:t>п</a:t>
            </a:r>
            <a:r>
              <a:rPr lang="uk-UA" sz="4000" b="0" dirty="0" err="1" smtClean="0">
                <a:solidFill>
                  <a:schemeClr val="tx1"/>
                </a:solidFill>
                <a:cs typeface="Times New Roman" pitchFamily="18" charset="0"/>
              </a:rPr>
              <a:t>ішохода</a:t>
            </a:r>
            <a:r>
              <a:rPr lang="uk-UA" sz="4000" b="0" dirty="0" smtClean="0">
                <a:solidFill>
                  <a:schemeClr val="tx1"/>
                </a:solidFill>
                <a:cs typeface="Times New Roman" pitchFamily="18" charset="0"/>
              </a:rPr>
              <a:t> – 4 км/</a:t>
            </a:r>
            <a:r>
              <a:rPr lang="uk-UA" sz="4000" b="0" dirty="0" err="1" smtClean="0">
                <a:solidFill>
                  <a:schemeClr val="tx1"/>
                </a:solidFill>
                <a:cs typeface="Times New Roman" pitchFamily="18" charset="0"/>
              </a:rPr>
              <a:t>год</a:t>
            </a:r>
            <a:r>
              <a:rPr lang="uk-UA" sz="4000" b="0" dirty="0" smtClean="0">
                <a:solidFill>
                  <a:schemeClr val="tx1"/>
                </a:solidFill>
                <a:cs typeface="Times New Roman" pitchFamily="18" charset="0"/>
              </a:rPr>
              <a:t>,</a:t>
            </a:r>
            <a:br>
              <a:rPr lang="uk-UA" sz="4000" b="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uk-UA" sz="4000" b="0" dirty="0" smtClean="0">
                <a:solidFill>
                  <a:schemeClr val="tx1"/>
                </a:solidFill>
                <a:cs typeface="Times New Roman" pitchFamily="18" charset="0"/>
              </a:rPr>
              <a:t> а швидкість </a:t>
            </a:r>
            <a:r>
              <a:rPr lang="en-US" sz="4000" b="0" dirty="0" smtClean="0">
                <a:solidFill>
                  <a:schemeClr val="tx1"/>
                </a:solidFill>
                <a:cs typeface="Times New Roman" pitchFamily="18" charset="0"/>
              </a:rPr>
              <a:t>II </a:t>
            </a:r>
            <a:r>
              <a:rPr lang="uk-UA" sz="4000" b="0" dirty="0" smtClean="0">
                <a:solidFill>
                  <a:schemeClr val="tx1"/>
                </a:solidFill>
                <a:cs typeface="Times New Roman" pitchFamily="18" charset="0"/>
              </a:rPr>
              <a:t>пішохода – 6 км/год.</a:t>
            </a:r>
            <a:endParaRPr lang="uk-UA" sz="4000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357826"/>
            <a:ext cx="83582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Відповідь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: 4 км/</a:t>
            </a:r>
            <a:r>
              <a:rPr lang="uk-UA" sz="3600" dirty="0" err="1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, 6 км/год.</a:t>
            </a:r>
            <a:endParaRPr lang="uk-UA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674411"/>
              </p:ext>
            </p:extLst>
          </p:nvPr>
        </p:nvGraphicFramePr>
        <p:xfrm>
          <a:off x="242888" y="604838"/>
          <a:ext cx="2032000" cy="1239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0" name="Уравнение" r:id="rId4" imgW="749160" imgH="457200" progId="Equation.3">
                  <p:embed/>
                </p:oleObj>
              </mc:Choice>
              <mc:Fallback>
                <p:oleObj name="Уравнение" r:id="rId4" imgW="7491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8" y="604838"/>
                        <a:ext cx="2032000" cy="1239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3149267"/>
              </p:ext>
            </p:extLst>
          </p:nvPr>
        </p:nvGraphicFramePr>
        <p:xfrm>
          <a:off x="3654425" y="635000"/>
          <a:ext cx="1322388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51" name="Уравнение" r:id="rId6" imgW="469800" imgH="457200" progId="Equation.3">
                  <p:embed/>
                </p:oleObj>
              </mc:Choice>
              <mc:Fallback>
                <p:oleObj name="Уравнение" r:id="rId6" imgW="469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4425" y="635000"/>
                        <a:ext cx="1322388" cy="1285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88641"/>
            <a:ext cx="7457482" cy="1728191"/>
          </a:xfrm>
        </p:spPr>
        <p:txBody>
          <a:bodyPr>
            <a:normAutofit fontScale="90000"/>
          </a:bodyPr>
          <a:lstStyle/>
          <a:p>
            <a:r>
              <a:rPr lang="ru-RU" sz="5400" b="0" dirty="0" smtClean="0">
                <a:solidFill>
                  <a:schemeClr val="tx1"/>
                </a:solidFill>
              </a:rPr>
              <a:t>П</a:t>
            </a:r>
            <a:r>
              <a:rPr lang="uk-UA" sz="5400" b="0" dirty="0" err="1" smtClean="0">
                <a:solidFill>
                  <a:schemeClr val="tx1"/>
                </a:solidFill>
              </a:rPr>
              <a:t>ідведемо</a:t>
            </a:r>
            <a:r>
              <a:rPr lang="uk-UA" sz="5400" b="0" dirty="0" smtClean="0">
                <a:solidFill>
                  <a:schemeClr val="tx1"/>
                </a:solidFill>
              </a:rPr>
              <a:t> підсумок уроку: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2285926"/>
            <a:ext cx="7299694" cy="1935162"/>
          </a:xfrm>
        </p:spPr>
        <p:txBody>
          <a:bodyPr>
            <a:normAutofit fontScale="92500" lnSpcReduction="20000"/>
          </a:bodyPr>
          <a:lstStyle/>
          <a:p>
            <a:r>
              <a:rPr lang="uk-UA" sz="4400" dirty="0" smtClean="0"/>
              <a:t>-з якими видами задач ми познайомилися сьогодні на уроці?</a:t>
            </a:r>
            <a:br>
              <a:rPr lang="uk-UA" sz="4400" dirty="0" smtClean="0"/>
            </a:b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7" y="4365104"/>
            <a:ext cx="66247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/>
              <a:t>-яким </a:t>
            </a:r>
            <a:r>
              <a:rPr lang="uk-UA" sz="4000" dirty="0" smtClean="0"/>
              <a:t>способом</a:t>
            </a:r>
            <a:endParaRPr lang="en-US" sz="4000" dirty="0" smtClean="0"/>
          </a:p>
          <a:p>
            <a:r>
              <a:rPr lang="uk-UA" sz="4000" dirty="0" smtClean="0"/>
              <a:t> </a:t>
            </a:r>
            <a:r>
              <a:rPr lang="uk-UA" sz="4000" dirty="0"/>
              <a:t>були </a:t>
            </a:r>
            <a:r>
              <a:rPr lang="uk-UA" sz="4000" dirty="0" err="1"/>
              <a:t>розв</a:t>
            </a:r>
            <a:r>
              <a:rPr lang="en-US" sz="4000" dirty="0">
                <a:latin typeface="Agency FB" pitchFamily="34" charset="0"/>
              </a:rPr>
              <a:t>’</a:t>
            </a:r>
            <a:r>
              <a:rPr lang="uk-UA" sz="4000" dirty="0" err="1"/>
              <a:t>язані</a:t>
            </a:r>
            <a:r>
              <a:rPr lang="uk-UA" sz="4000" dirty="0"/>
              <a:t> ці задачі?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772400" cy="1362456"/>
          </a:xfrm>
        </p:spPr>
        <p:txBody>
          <a:bodyPr/>
          <a:lstStyle/>
          <a:p>
            <a:r>
              <a:rPr lang="uk-UA" b="0" dirty="0" smtClean="0">
                <a:solidFill>
                  <a:schemeClr val="tx1"/>
                </a:solidFill>
              </a:rPr>
              <a:t>Домашнє завдання: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60848"/>
            <a:ext cx="7772400" cy="4320480"/>
          </a:xfrm>
        </p:spPr>
        <p:txBody>
          <a:bodyPr>
            <a:normAutofit fontScale="62500" lnSpcReduction="20000"/>
          </a:bodyPr>
          <a:lstStyle/>
          <a:p>
            <a:r>
              <a:rPr lang="uk-UA" sz="6000" dirty="0"/>
              <a:t>Із пункту А в пункт В, відстань між якими дорівнює 180 км, одночасно виїхали два автомобілі. Через 2 години </a:t>
            </a:r>
            <a:r>
              <a:rPr lang="uk-UA" sz="6000" dirty="0" err="1"/>
              <a:t>виявилося,що</a:t>
            </a:r>
            <a:r>
              <a:rPr lang="uk-UA" sz="6000" dirty="0"/>
              <a:t> перший проїхав на 20 км більше, ніж другий. Знайдіть швидкість кожного автомобіля, коли </a:t>
            </a:r>
            <a:r>
              <a:rPr lang="uk-UA" sz="6000" dirty="0" err="1"/>
              <a:t>відомо,що</a:t>
            </a:r>
            <a:r>
              <a:rPr lang="uk-UA" sz="6000" dirty="0"/>
              <a:t> на весь шлях перший затратив на 15 хв менше, ніж другий.</a:t>
            </a:r>
          </a:p>
          <a:p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772400" cy="2719802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b="0" dirty="0" smtClean="0">
                <a:solidFill>
                  <a:schemeClr val="tx1"/>
                </a:solidFill>
              </a:rPr>
              <a:t>Успіхів Вам! </a:t>
            </a:r>
            <a:br>
              <a:rPr lang="uk-UA" b="0" dirty="0" smtClean="0">
                <a:solidFill>
                  <a:schemeClr val="tx1"/>
                </a:solidFill>
              </a:rPr>
            </a:br>
            <a:r>
              <a:rPr lang="uk-UA" b="0" dirty="0" smtClean="0">
                <a:solidFill>
                  <a:schemeClr val="tx1"/>
                </a:solidFill>
              </a:rPr>
              <a:t>До зустрічі на наступному уроці!</a:t>
            </a:r>
            <a:endParaRPr lang="ru-RU" b="0" dirty="0">
              <a:solidFill>
                <a:schemeClr val="tx1"/>
              </a:solidFill>
            </a:endParaRPr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36947">
            <a:off x="3430694" y="3235846"/>
            <a:ext cx="3235840" cy="3297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4"/>
            <a:ext cx="8462174" cy="45243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66"/>
                </a:solidFill>
              </a:rPr>
              <a:t>Наша мета:</a:t>
            </a:r>
          </a:p>
          <a:p>
            <a:r>
              <a:rPr lang="ru-RU" sz="3600" dirty="0" smtClean="0">
                <a:solidFill>
                  <a:srgbClr val="0000FF"/>
                </a:solidFill>
              </a:rPr>
              <a:t>1)</a:t>
            </a:r>
            <a:r>
              <a:rPr lang="ru-RU" sz="3600" dirty="0" err="1" smtClean="0">
                <a:solidFill>
                  <a:srgbClr val="0000FF"/>
                </a:solidFill>
              </a:rPr>
              <a:t>навчитися</a:t>
            </a:r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ru-RU" sz="3600" dirty="0" err="1" smtClean="0">
                <a:solidFill>
                  <a:srgbClr val="0000FF"/>
                </a:solidFill>
              </a:rPr>
              <a:t>складати</a:t>
            </a:r>
            <a:r>
              <a:rPr lang="ru-RU" sz="3600" dirty="0" smtClean="0">
                <a:solidFill>
                  <a:srgbClr val="0000FF"/>
                </a:solidFill>
              </a:rPr>
              <a:t> за </a:t>
            </a:r>
            <a:r>
              <a:rPr lang="ru-RU" sz="3600" dirty="0" err="1" smtClean="0">
                <a:solidFill>
                  <a:srgbClr val="0000FF"/>
                </a:solidFill>
              </a:rPr>
              <a:t>умовами</a:t>
            </a:r>
            <a:r>
              <a:rPr lang="ru-RU" sz="3600" dirty="0" smtClean="0">
                <a:solidFill>
                  <a:srgbClr val="0000FF"/>
                </a:solidFill>
              </a:rPr>
              <a:t> задач</a:t>
            </a:r>
            <a:r>
              <a:rPr lang="uk-UA" sz="36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uk-UA" sz="3600" dirty="0" smtClean="0">
                <a:solidFill>
                  <a:srgbClr val="0000FF"/>
                </a:solidFill>
              </a:rPr>
              <a:t>системи рівнянь другого степеня з двома змінними; </a:t>
            </a:r>
          </a:p>
          <a:p>
            <a:r>
              <a:rPr lang="ru-RU" sz="3600" dirty="0" smtClean="0">
                <a:solidFill>
                  <a:srgbClr val="0000FF"/>
                </a:solidFill>
              </a:rPr>
              <a:t>2)</a:t>
            </a:r>
            <a:r>
              <a:rPr lang="ru-RU" sz="3600" dirty="0" err="1" smtClean="0">
                <a:solidFill>
                  <a:srgbClr val="0000FF"/>
                </a:solidFill>
              </a:rPr>
              <a:t>розвивати</a:t>
            </a:r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ru-RU" sz="3600" dirty="0" err="1" smtClean="0">
                <a:solidFill>
                  <a:srgbClr val="0000FF"/>
                </a:solidFill>
              </a:rPr>
              <a:t>вм</a:t>
            </a:r>
            <a:r>
              <a:rPr lang="uk-UA" sz="3600" dirty="0" smtClean="0">
                <a:solidFill>
                  <a:srgbClr val="0000FF"/>
                </a:solidFill>
              </a:rPr>
              <a:t>і</a:t>
            </a:r>
            <a:r>
              <a:rPr lang="ru-RU" sz="3600" dirty="0" err="1" smtClean="0">
                <a:solidFill>
                  <a:srgbClr val="0000FF"/>
                </a:solidFill>
              </a:rPr>
              <a:t>ння</a:t>
            </a:r>
            <a:r>
              <a:rPr lang="ru-RU" sz="3600" dirty="0" smtClean="0">
                <a:solidFill>
                  <a:srgbClr val="0000FF"/>
                </a:solidFill>
              </a:rPr>
              <a:t> </a:t>
            </a:r>
            <a:r>
              <a:rPr lang="uk-UA" sz="3600" dirty="0" err="1" smtClean="0">
                <a:solidFill>
                  <a:srgbClr val="0000FF"/>
                </a:solidFill>
              </a:rPr>
              <a:t>розв</a:t>
            </a:r>
            <a:r>
              <a:rPr lang="en-US" sz="3600" dirty="0" smtClean="0">
                <a:solidFill>
                  <a:srgbClr val="0000FF"/>
                </a:solidFill>
                <a:latin typeface="Agency FB" pitchFamily="34" charset="0"/>
              </a:rPr>
              <a:t>’</a:t>
            </a:r>
            <a:r>
              <a:rPr lang="uk-UA" sz="3600" dirty="0" err="1" smtClean="0">
                <a:solidFill>
                  <a:srgbClr val="0000FF"/>
                </a:solidFill>
              </a:rPr>
              <a:t>язувати</a:t>
            </a:r>
            <a:r>
              <a:rPr lang="uk-UA" sz="3600" dirty="0" smtClean="0">
                <a:solidFill>
                  <a:srgbClr val="0000FF"/>
                </a:solidFill>
              </a:rPr>
              <a:t>  системи рівнянь другого степеня;</a:t>
            </a:r>
          </a:p>
          <a:p>
            <a:r>
              <a:rPr lang="uk-UA" sz="3600" dirty="0" smtClean="0">
                <a:solidFill>
                  <a:srgbClr val="FF0066"/>
                </a:solidFill>
              </a:rPr>
              <a:t>Бути зібраним, цілеспрямованим і наполегливим, а також… уважним!</a:t>
            </a:r>
            <a:endParaRPr lang="ru-RU" sz="36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b="1" dirty="0" smtClean="0"/>
              <a:t>Повторимо основні теоретичні відомості</a:t>
            </a:r>
            <a:endParaRPr lang="uk-UA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708230"/>
          </a:xfrm>
        </p:spPr>
        <p:txBody>
          <a:bodyPr>
            <a:normAutofit fontScale="85000" lnSpcReduction="20000"/>
          </a:bodyPr>
          <a:lstStyle/>
          <a:p>
            <a:pPr marL="0" indent="361950">
              <a:buNone/>
            </a:pPr>
            <a:r>
              <a:rPr lang="uk-UA" sz="2800" b="1" dirty="0" smtClean="0"/>
              <a:t>Систему  рівнянь другого степеня з двома змінними можуть утворювати</a:t>
            </a:r>
          </a:p>
          <a:p>
            <a:pPr marL="0" indent="361950">
              <a:buNone/>
            </a:pPr>
            <a:r>
              <a:rPr lang="uk-UA" sz="2800" dirty="0" smtClean="0"/>
              <a:t> два рівняння, кожне з яких є рівнянням другого степеня,</a:t>
            </a:r>
          </a:p>
          <a:p>
            <a:pPr marL="0" indent="361950">
              <a:buNone/>
            </a:pPr>
            <a:r>
              <a:rPr lang="uk-UA" sz="2800" dirty="0" smtClean="0"/>
              <a:t> або одне з них є рівнянням другого степеня а інше – рівнянням першого степеня.</a:t>
            </a:r>
          </a:p>
          <a:p>
            <a:pPr marL="0" indent="361950">
              <a:buNone/>
            </a:pPr>
            <a:r>
              <a:rPr lang="uk-UA" sz="2800" dirty="0" smtClean="0">
                <a:solidFill>
                  <a:srgbClr val="FF0000"/>
                </a:solidFill>
              </a:rPr>
              <a:t>Розв'язком такої системи є</a:t>
            </a:r>
          </a:p>
          <a:p>
            <a:pPr marL="0" indent="361950">
              <a:buNone/>
            </a:pPr>
            <a:r>
              <a:rPr lang="uk-UA" sz="2800" dirty="0" smtClean="0">
                <a:solidFill>
                  <a:srgbClr val="FF0000"/>
                </a:solidFill>
              </a:rPr>
              <a:t>  пара значень змінних, яка задовольняє обидва рівняння системи.</a:t>
            </a:r>
          </a:p>
          <a:p>
            <a:pPr marL="0" indent="361950">
              <a:buNone/>
            </a:pPr>
            <a:r>
              <a:rPr lang="uk-UA" sz="2800" b="1" dirty="0" smtClean="0"/>
              <a:t>Способи розв'язування систем:</a:t>
            </a:r>
          </a:p>
          <a:p>
            <a:pPr marL="266700" indent="361950"/>
            <a:r>
              <a:rPr lang="uk-UA" sz="2800" dirty="0" smtClean="0"/>
              <a:t>Підстановки</a:t>
            </a:r>
          </a:p>
          <a:p>
            <a:pPr marL="266700" indent="361950"/>
            <a:r>
              <a:rPr lang="uk-UA" sz="2800" dirty="0" smtClean="0"/>
              <a:t>Додавання</a:t>
            </a:r>
          </a:p>
          <a:p>
            <a:pPr marL="266700" indent="361950"/>
            <a:r>
              <a:rPr lang="uk-UA" sz="2800" dirty="0" smtClean="0"/>
              <a:t>Графічний</a:t>
            </a:r>
          </a:p>
          <a:p>
            <a:pPr marL="266700" indent="361950"/>
            <a:r>
              <a:rPr lang="uk-UA" sz="2800" dirty="0" smtClean="0"/>
              <a:t>Деякі штучні прийоми</a:t>
            </a:r>
          </a:p>
          <a:p>
            <a:pPr marL="266700" indent="361950"/>
            <a:endParaRPr lang="uk-UA" sz="2800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Згадаємо основні кроки алгоритму </a:t>
            </a:r>
            <a:r>
              <a:rPr lang="uk-UA" dirty="0" err="1" smtClean="0"/>
              <a:t>розв</a:t>
            </a:r>
            <a:r>
              <a:rPr lang="en-US" dirty="0" smtClean="0"/>
              <a:t>’</a:t>
            </a:r>
            <a:r>
              <a:rPr lang="uk-UA" dirty="0" err="1" smtClean="0"/>
              <a:t>язувння</a:t>
            </a:r>
            <a:r>
              <a:rPr lang="uk-UA" dirty="0" smtClean="0"/>
              <a:t> систем рівнянь другого степеня:</a:t>
            </a: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1)позначити невідомі величини двома змінними;</a:t>
            </a:r>
          </a:p>
          <a:p>
            <a:r>
              <a:rPr lang="uk-UA" dirty="0" smtClean="0"/>
              <a:t>2)виділити в тексті задачі дві ситуації;</a:t>
            </a:r>
          </a:p>
          <a:p>
            <a:r>
              <a:rPr lang="uk-UA" dirty="0" smtClean="0"/>
              <a:t>3)описати ці ситуації за допомогою системи  рівнянь – створити математичну модель;</a:t>
            </a:r>
          </a:p>
          <a:p>
            <a:r>
              <a:rPr lang="uk-UA" dirty="0" smtClean="0"/>
              <a:t>4)</a:t>
            </a:r>
            <a:r>
              <a:rPr lang="uk-UA" dirty="0" err="1" smtClean="0"/>
              <a:t>розв</a:t>
            </a:r>
            <a:r>
              <a:rPr lang="en-US" dirty="0" smtClean="0">
                <a:latin typeface="Agency FB" pitchFamily="34" charset="0"/>
              </a:rPr>
              <a:t>’</a:t>
            </a:r>
            <a:r>
              <a:rPr lang="uk-UA" dirty="0" err="1" smtClean="0"/>
              <a:t>язати</a:t>
            </a:r>
            <a:r>
              <a:rPr lang="uk-UA" dirty="0" smtClean="0"/>
              <a:t> систему рівнянь;</a:t>
            </a:r>
          </a:p>
          <a:p>
            <a:r>
              <a:rPr lang="uk-UA" dirty="0" smtClean="0"/>
              <a:t>5)перевірити, чи задовольняють </a:t>
            </a:r>
            <a:r>
              <a:rPr lang="uk-UA" dirty="0" err="1" smtClean="0"/>
              <a:t>розв</a:t>
            </a:r>
            <a:r>
              <a:rPr lang="en-US" dirty="0" smtClean="0">
                <a:latin typeface="Agency FB" pitchFamily="34" charset="0"/>
              </a:rPr>
              <a:t>’</a:t>
            </a:r>
            <a:r>
              <a:rPr lang="uk-UA" dirty="0" err="1" smtClean="0"/>
              <a:t>язки</a:t>
            </a:r>
            <a:r>
              <a:rPr lang="uk-UA" dirty="0" smtClean="0"/>
              <a:t> системи рівнянь умову задачі;</a:t>
            </a:r>
          </a:p>
          <a:p>
            <a:r>
              <a:rPr lang="uk-UA" dirty="0" smtClean="0"/>
              <a:t>6)записати відповідь.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04664"/>
            <a:ext cx="3858222" cy="720080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№1</a:t>
            </a:r>
            <a:endParaRPr lang="uk-UA" sz="5400" b="1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601498" cy="5040560"/>
          </a:xfrm>
        </p:spPr>
        <p:txBody>
          <a:bodyPr>
            <a:noAutofit/>
          </a:bodyPr>
          <a:lstStyle/>
          <a:p>
            <a:pPr algn="l"/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Кожний з двох принтерів має надрукувати текстовий файл обсягом 120 сторінок. Перший принтер за 1 хвилину </a:t>
            </a:r>
            <a:r>
              <a:rPr lang="uk-UA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друкує на</a:t>
            </a:r>
          </a:p>
          <a:p>
            <a:pPr algn="l"/>
            <a:r>
              <a:rPr lang="uk-UA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сторінки менше, ніж другий, і тому пропрацював на 3 хвилини довше. Скільки сторінок за хвилину друкує кожен принтер?</a:t>
            </a:r>
            <a:endParaRPr lang="uk-UA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050" y="32483"/>
            <a:ext cx="4442942" cy="900106"/>
          </a:xfrm>
        </p:spPr>
        <p:txBody>
          <a:bodyPr>
            <a:normAutofit fontScale="90000"/>
          </a:bodyPr>
          <a:lstStyle/>
          <a:p>
            <a:pPr algn="l"/>
            <a:r>
              <a:rPr lang="uk-UA" b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Розв</a:t>
            </a:r>
            <a:r>
              <a:rPr lang="en-US" b="1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b="1" dirty="0" err="1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язання</a:t>
            </a:r>
            <a:endParaRPr lang="uk-UA" b="1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b="0" dirty="0" smtClean="0"/>
              <a:t> </a:t>
            </a:r>
            <a:endParaRPr lang="uk-UA" b="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302125" y="52388"/>
            <a:ext cx="4841875" cy="104298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uk-UA" sz="3200" b="1" u="sng" dirty="0" smtClean="0">
                <a:latin typeface="Times New Roman" pitchFamily="18" charset="0"/>
                <a:cs typeface="Times New Roman" pitchFamily="18" charset="0"/>
              </a:rPr>
              <a:t>Весь об</a:t>
            </a:r>
            <a:r>
              <a:rPr lang="en-US" sz="3200" b="1" u="sng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3200" b="1" u="sng" dirty="0" err="1" smtClean="0">
                <a:latin typeface="Times New Roman" pitchFamily="18" charset="0"/>
                <a:cs typeface="Times New Roman" pitchFamily="18" charset="0"/>
              </a:rPr>
              <a:t>єм</a:t>
            </a:r>
            <a:r>
              <a:rPr lang="uk-UA" sz="3200" b="1" u="sng" dirty="0" smtClean="0">
                <a:latin typeface="Times New Roman" pitchFamily="18" charset="0"/>
                <a:cs typeface="Times New Roman" pitchFamily="18" charset="0"/>
              </a:rPr>
              <a:t> роботи </a:t>
            </a:r>
          </a:p>
          <a:p>
            <a:pPr algn="ctr">
              <a:buNone/>
            </a:pPr>
            <a:r>
              <a:rPr lang="uk-UA" sz="3200" b="1" u="sng" dirty="0" smtClean="0">
                <a:latin typeface="Times New Roman" pitchFamily="18" charset="0"/>
                <a:cs typeface="Times New Roman" pitchFamily="18" charset="0"/>
              </a:rPr>
              <a:t>складає 120 сторінок</a:t>
            </a:r>
            <a:endParaRPr lang="uk-UA" sz="3200" b="1" u="sng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Содержимое 1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946208588"/>
              </p:ext>
            </p:extLst>
          </p:nvPr>
        </p:nvGraphicFramePr>
        <p:xfrm>
          <a:off x="0" y="5492750"/>
          <a:ext cx="3802063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5" name="Уравнение" r:id="rId3" imgW="1409400" imgH="228600" progId="Equation.3">
                  <p:embed/>
                </p:oleObj>
              </mc:Choice>
              <mc:Fallback>
                <p:oleObj name="Уравнение" r:id="rId3" imgW="1409400" imgH="228600" progId="Equation.3">
                  <p:embed/>
                  <p:pic>
                    <p:nvPicPr>
                      <p:cNvPr id="0" name="Содержимое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492750"/>
                        <a:ext cx="3802063" cy="581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030700"/>
              </p:ext>
            </p:extLst>
          </p:nvPr>
        </p:nvGraphicFramePr>
        <p:xfrm>
          <a:off x="57050" y="1214422"/>
          <a:ext cx="8979447" cy="41587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6598"/>
                <a:gridCol w="2160240"/>
                <a:gridCol w="2304256"/>
                <a:gridCol w="3168353"/>
              </a:tblGrid>
              <a:tr h="1500198">
                <a:tc>
                  <a:txBody>
                    <a:bodyPr/>
                    <a:lstStyle/>
                    <a:p>
                      <a:endParaRPr lang="uk-UA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400" b="1" i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uk-UA" sz="2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uk-UA" sz="2400" b="1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34460">
                <a:tc>
                  <a:txBody>
                    <a:bodyPr/>
                    <a:lstStyle/>
                    <a:p>
                      <a:endParaRPr lang="uk-U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uk-U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uk-UA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24136">
                <a:tc>
                  <a:txBody>
                    <a:bodyPr/>
                    <a:lstStyle/>
                    <a:p>
                      <a:endParaRPr lang="uk-U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uk-UA" sz="3600" dirty="0" smtClean="0"/>
                        <a:t>  </a:t>
                      </a:r>
                      <a:endParaRPr lang="uk-U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uk-UA" sz="2800" dirty="0"/>
                    </a:p>
                  </a:txBody>
                  <a:tcPr anchor="ctr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107177"/>
              </p:ext>
            </p:extLst>
          </p:nvPr>
        </p:nvGraphicFramePr>
        <p:xfrm>
          <a:off x="6002283" y="2830552"/>
          <a:ext cx="117475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6" name="Уравнение" r:id="rId5" imgW="469800" imgH="393480" progId="Equation.3">
                  <p:embed/>
                </p:oleObj>
              </mc:Choice>
              <mc:Fallback>
                <p:oleObj name="Уравнение" r:id="rId5" imgW="4698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2283" y="2830552"/>
                        <a:ext cx="1174750" cy="98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300737"/>
              </p:ext>
            </p:extLst>
          </p:nvPr>
        </p:nvGraphicFramePr>
        <p:xfrm>
          <a:off x="5909272" y="4285355"/>
          <a:ext cx="1166812" cy="103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7" name="Уравнение" r:id="rId7" imgW="469800" imgH="419040" progId="Equation.3">
                  <p:embed/>
                </p:oleObj>
              </mc:Choice>
              <mc:Fallback>
                <p:oleObj name="Уравнение" r:id="rId7" imgW="469800" imgH="419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9272" y="4285355"/>
                        <a:ext cx="1166812" cy="1039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885204"/>
              </p:ext>
            </p:extLst>
          </p:nvPr>
        </p:nvGraphicFramePr>
        <p:xfrm>
          <a:off x="4146976" y="5865052"/>
          <a:ext cx="466725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8" name="Уравнение" r:id="rId9" imgW="1752480" imgH="419040" progId="Equation.3">
                  <p:embed/>
                </p:oleObj>
              </mc:Choice>
              <mc:Fallback>
                <p:oleObj name="Уравнение" r:id="rId9" imgW="1752480" imgH="419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6976" y="5865052"/>
                        <a:ext cx="4667250" cy="928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4504920"/>
              </p:ext>
            </p:extLst>
          </p:nvPr>
        </p:nvGraphicFramePr>
        <p:xfrm>
          <a:off x="7103961" y="2969344"/>
          <a:ext cx="1738635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9" name="Уравнение" r:id="rId11" imgW="558720" imgH="406080" progId="Equation.3">
                  <p:embed/>
                </p:oleObj>
              </mc:Choice>
              <mc:Fallback>
                <p:oleObj name="Уравнение" r:id="rId11" imgW="558720" imgH="4060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3961" y="2969344"/>
                        <a:ext cx="1738635" cy="9667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389159" y="1195323"/>
            <a:ext cx="21858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Кількість сторінок, надрукованих</a:t>
            </a:r>
          </a:p>
          <a:p>
            <a:pPr>
              <a:defRPr/>
            </a:pPr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за 1 хв.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01477" y="1256878"/>
            <a:ext cx="221145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Час друкування </a:t>
            </a:r>
          </a:p>
          <a:p>
            <a:r>
              <a:rPr lang="uk-UA" sz="4400" b="1" dirty="0" smtClean="0"/>
              <a:t>1</a:t>
            </a:r>
            <a:r>
              <a:rPr lang="uk-UA" sz="2400" b="1" dirty="0" smtClean="0"/>
              <a:t> сторінки</a:t>
            </a:r>
            <a:endParaRPr lang="uk-UA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087227" y="1259303"/>
            <a:ext cx="185738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Час друкування</a:t>
            </a:r>
          </a:p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120 ст.</a:t>
            </a:r>
          </a:p>
          <a:p>
            <a:endParaRPr lang="uk-UA" dirty="0"/>
          </a:p>
        </p:txBody>
      </p:sp>
      <p:sp>
        <p:nvSpPr>
          <p:cNvPr id="23" name="TextBox 22"/>
          <p:cNvSpPr txBox="1"/>
          <p:nvPr/>
        </p:nvSpPr>
        <p:spPr>
          <a:xfrm>
            <a:off x="1455951" y="3314013"/>
            <a:ext cx="2545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i="1" dirty="0" smtClean="0"/>
              <a:t> 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– на </a:t>
            </a:r>
            <a:r>
              <a:rPr lang="uk-UA" sz="2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  сторінки</a:t>
            </a:r>
          </a:p>
          <a:p>
            <a:r>
              <a:rPr lang="uk-UA" sz="2200" b="1" dirty="0" smtClean="0">
                <a:latin typeface="Times New Roman" pitchFamily="18" charset="0"/>
                <a:cs typeface="Times New Roman" pitchFamily="18" charset="0"/>
              </a:rPr>
              <a:t>менше</a:t>
            </a:r>
            <a:endParaRPr lang="uk-UA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74721" y="2723353"/>
            <a:ext cx="15813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/>
              <a:t>X</a:t>
            </a:r>
            <a:r>
              <a:rPr lang="en-US" sz="4000" b="1" i="1" dirty="0" smtClean="0"/>
              <a:t> c</a:t>
            </a:r>
            <a:r>
              <a:rPr lang="ru-RU" sz="4000" b="1" i="1" dirty="0" smtClean="0"/>
              <a:t>т.</a:t>
            </a:r>
            <a:endParaRPr lang="uk-UA" sz="4000" b="1" i="1" dirty="0">
              <a:latin typeface="Gabriola" pitchFamily="82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500865" y="4056513"/>
            <a:ext cx="15552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i="1" dirty="0">
                <a:latin typeface="Baskerville Old Face" pitchFamily="18" charset="0"/>
              </a:rPr>
              <a:t>y</a:t>
            </a:r>
            <a:r>
              <a:rPr lang="en-US" sz="6600" b="1" i="1" dirty="0" smtClean="0">
                <a:latin typeface="Baskerville Old Face" pitchFamily="18" charset="0"/>
              </a:rPr>
              <a:t> </a:t>
            </a:r>
            <a:r>
              <a:rPr lang="ru-RU" sz="4000" b="1" i="1" dirty="0" smtClean="0"/>
              <a:t>ст</a:t>
            </a:r>
            <a:r>
              <a:rPr lang="ru-RU" sz="2400" b="1" i="1" dirty="0" smtClean="0"/>
              <a:t>.</a:t>
            </a:r>
            <a:endParaRPr lang="uk-UA" sz="2400" b="1" dirty="0"/>
          </a:p>
        </p:txBody>
      </p:sp>
      <p:graphicFrame>
        <p:nvGraphicFramePr>
          <p:cNvPr id="28" name="Объект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4280831"/>
              </p:ext>
            </p:extLst>
          </p:nvPr>
        </p:nvGraphicFramePr>
        <p:xfrm>
          <a:off x="3824612" y="2936263"/>
          <a:ext cx="1041400" cy="119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0" name="Уравнение" r:id="rId13" imgW="342720" imgH="393480" progId="Equation.3">
                  <p:embed/>
                </p:oleObj>
              </mc:Choice>
              <mc:Fallback>
                <p:oleObj name="Уравнение" r:id="rId13" imgW="342720" imgH="39348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4612" y="2936263"/>
                        <a:ext cx="1041400" cy="1196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Объект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688823"/>
              </p:ext>
            </p:extLst>
          </p:nvPr>
        </p:nvGraphicFramePr>
        <p:xfrm>
          <a:off x="3811491" y="4173240"/>
          <a:ext cx="963612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1" name="Уравнение" r:id="rId15" imgW="342720" imgH="419040" progId="Equation.3">
                  <p:embed/>
                </p:oleObj>
              </mc:Choice>
              <mc:Fallback>
                <p:oleObj name="Уравнение" r:id="rId15" imgW="342720" imgH="4190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1491" y="4173240"/>
                        <a:ext cx="963612" cy="1179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57050" y="4288865"/>
            <a:ext cx="1398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    ІІ 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принтер</a:t>
            </a:r>
            <a:endParaRPr lang="uk-UA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559" y="2830552"/>
            <a:ext cx="14253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     І </a:t>
            </a:r>
          </a:p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 принтер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8" grpId="0"/>
      <p:bldP spid="21" grpId="0"/>
      <p:bldP spid="23" grpId="0"/>
      <p:bldP spid="26" grpId="0"/>
      <p:bldP spid="27" grpId="0"/>
      <p:bldP spid="30" grpId="0"/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7772400" cy="136245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ln w="635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Одержали систему рівнянь</a:t>
            </a:r>
            <a:r>
              <a:rPr lang="uk-UA" dirty="0" smtClean="0">
                <a:ln w="635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dirty="0">
              <a:ln w="635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одержимое 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24016918"/>
              </p:ext>
            </p:extLst>
          </p:nvPr>
        </p:nvGraphicFramePr>
        <p:xfrm>
          <a:off x="3176588" y="1679575"/>
          <a:ext cx="5967412" cy="198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1" name="Уравнение" r:id="rId3" imgW="2057400" imgH="685800" progId="Equation.3">
                  <p:embed/>
                </p:oleObj>
              </mc:Choice>
              <mc:Fallback>
                <p:oleObj name="Уравнение" r:id="rId3" imgW="2057400" imgH="685800" progId="Equation.3">
                  <p:embed/>
                  <p:pic>
                    <p:nvPicPr>
                      <p:cNvPr id="0" name="Содержимое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6588" y="1679575"/>
                        <a:ext cx="5967412" cy="1989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Содержимое 1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147783478"/>
              </p:ext>
            </p:extLst>
          </p:nvPr>
        </p:nvGraphicFramePr>
        <p:xfrm>
          <a:off x="0" y="4114800"/>
          <a:ext cx="3813175" cy="2360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" name="Уравнение" r:id="rId5" imgW="1066680" imgH="660240" progId="Equation.3">
                  <p:embed/>
                </p:oleObj>
              </mc:Choice>
              <mc:Fallback>
                <p:oleObj name="Уравнение" r:id="rId5" imgW="1066680" imgH="660240" progId="Equation.3">
                  <p:embed/>
                  <p:pic>
                    <p:nvPicPr>
                      <p:cNvPr id="0" name="Содержимое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114800"/>
                        <a:ext cx="3813175" cy="2360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139642"/>
              </p:ext>
            </p:extLst>
          </p:nvPr>
        </p:nvGraphicFramePr>
        <p:xfrm>
          <a:off x="1001713" y="836613"/>
          <a:ext cx="4157662" cy="216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4" name="Уравнение" r:id="rId3" imgW="1269720" imgH="660240" progId="Equation.3">
                  <p:embed/>
                </p:oleObj>
              </mc:Choice>
              <mc:Fallback>
                <p:oleObj name="Уравнение" r:id="rId3" imgW="1269720" imgH="660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1713" y="836613"/>
                        <a:ext cx="4157662" cy="2160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0946636"/>
              </p:ext>
            </p:extLst>
          </p:nvPr>
        </p:nvGraphicFramePr>
        <p:xfrm>
          <a:off x="960438" y="3284538"/>
          <a:ext cx="7397750" cy="2232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" name="Уравнение" r:id="rId5" imgW="2273040" imgH="685800" progId="Equation.3">
                  <p:embed/>
                </p:oleObj>
              </mc:Choice>
              <mc:Fallback>
                <p:oleObj name="Уравнение" r:id="rId5" imgW="2273040" imgH="685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0438" y="3284538"/>
                        <a:ext cx="7397750" cy="2232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160866633"/>
              </p:ext>
            </p:extLst>
          </p:nvPr>
        </p:nvGraphicFramePr>
        <p:xfrm>
          <a:off x="899592" y="692696"/>
          <a:ext cx="5324475" cy="177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1" name="Уравнение" r:id="rId3" imgW="2133360" imgH="711000" progId="Equation.3">
                  <p:embed/>
                </p:oleObj>
              </mc:Choice>
              <mc:Fallback>
                <p:oleObj name="Уравнение" r:id="rId3" imgW="2133360" imgH="711000" progId="Equation.3">
                  <p:embed/>
                  <p:pic>
                    <p:nvPicPr>
                      <p:cNvPr id="0" name="Содержимое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692696"/>
                        <a:ext cx="5324475" cy="1774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Содержимое 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826271766"/>
              </p:ext>
            </p:extLst>
          </p:nvPr>
        </p:nvGraphicFramePr>
        <p:xfrm>
          <a:off x="0" y="3716338"/>
          <a:ext cx="4167188" cy="214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2" name="Уравнение" r:id="rId5" imgW="1384200" imgH="711000" progId="Equation.3">
                  <p:embed/>
                </p:oleObj>
              </mc:Choice>
              <mc:Fallback>
                <p:oleObj name="Уравнение" r:id="rId5" imgW="1384200" imgH="711000" progId="Equation.3">
                  <p:embed/>
                  <p:pic>
                    <p:nvPicPr>
                      <p:cNvPr id="0" name="Содержимое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716338"/>
                        <a:ext cx="4167188" cy="2141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Содержимое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6385985"/>
              </p:ext>
            </p:extLst>
          </p:nvPr>
        </p:nvGraphicFramePr>
        <p:xfrm>
          <a:off x="5170488" y="3708400"/>
          <a:ext cx="3402012" cy="214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3" name="Уравнение" r:id="rId7" imgW="1130040" imgH="711000" progId="Equation.3">
                  <p:embed/>
                </p:oleObj>
              </mc:Choice>
              <mc:Fallback>
                <p:oleObj name="Уравнение" r:id="rId7" imgW="11300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0488" y="3708400"/>
                        <a:ext cx="3402012" cy="2141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5434</TotalTime>
  <Words>504</Words>
  <Application>Microsoft Office PowerPoint</Application>
  <PresentationFormat>Экран (4:3)</PresentationFormat>
  <Paragraphs>86</Paragraphs>
  <Slides>19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31" baseType="lpstr">
      <vt:lpstr>Agency FB</vt:lpstr>
      <vt:lpstr>Andalus</vt:lpstr>
      <vt:lpstr>Arial</vt:lpstr>
      <vt:lpstr>Baskerville Old Face</vt:lpstr>
      <vt:lpstr>Calibri</vt:lpstr>
      <vt:lpstr>Calibri Light</vt:lpstr>
      <vt:lpstr>Cambria Math</vt:lpstr>
      <vt:lpstr>Gabriola</vt:lpstr>
      <vt:lpstr>Times New Roman</vt:lpstr>
      <vt:lpstr>Office Theme</vt:lpstr>
      <vt:lpstr>Уравнение</vt:lpstr>
      <vt:lpstr>Формула</vt:lpstr>
      <vt:lpstr>    Тема уроку. Розв’язування задач  за допомогою систем рівнянь  другого степеня.    </vt:lpstr>
      <vt:lpstr>Презентация PowerPoint</vt:lpstr>
      <vt:lpstr>Повторимо основні теоретичні відомості</vt:lpstr>
      <vt:lpstr>Згадаємо основні кроки алгоритму розв’язувння систем рівнянь другого степеня:</vt:lpstr>
      <vt:lpstr>Задача №1</vt:lpstr>
      <vt:lpstr>Розв’язання</vt:lpstr>
      <vt:lpstr>Одержали систему рівнянь:</vt:lpstr>
      <vt:lpstr>Презентация PowerPoint</vt:lpstr>
      <vt:lpstr>Презентация PowerPoint</vt:lpstr>
      <vt:lpstr>Презентация PowerPoint</vt:lpstr>
      <vt:lpstr>Задача №2 </vt:lpstr>
      <vt:lpstr>Презентация PowerPoint</vt:lpstr>
      <vt:lpstr>Презентация PowerPoint</vt:lpstr>
      <vt:lpstr>Складаємо і розв´язуємо систему рівнянь</vt:lpstr>
      <vt:lpstr>Розв´язання системи рівнянь:</vt:lpstr>
      <vt:lpstr>Отже швидкість I пішохода – 4 км/год,  а швидкість II пішохода – 6 км/год.</vt:lpstr>
      <vt:lpstr>Підведемо підсумок уроку: </vt:lpstr>
      <vt:lpstr>Домашнє завдання:</vt:lpstr>
      <vt:lpstr> Успіхів Вам!  До зустрічі на наступному уроці!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№16</dc:title>
  <dc:creator>Diona</dc:creator>
  <cp:lastModifiedBy>Svetlana</cp:lastModifiedBy>
  <cp:revision>151</cp:revision>
  <dcterms:created xsi:type="dcterms:W3CDTF">2014-01-20T14:37:47Z</dcterms:created>
  <dcterms:modified xsi:type="dcterms:W3CDTF">2018-06-27T22:36:28Z</dcterms:modified>
</cp:coreProperties>
</file>