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718" autoAdjust="0"/>
  </p:normalViewPr>
  <p:slideViewPr>
    <p:cSldViewPr>
      <p:cViewPr>
        <p:scale>
          <a:sx n="66" d="100"/>
          <a:sy n="66" d="100"/>
        </p:scale>
        <p:origin x="-636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13" Type="http://schemas.openxmlformats.org/officeDocument/2006/relationships/image" Target="../media/image37.jpeg"/><Relationship Id="rId3" Type="http://schemas.openxmlformats.org/officeDocument/2006/relationships/image" Target="../media/image27.png"/><Relationship Id="rId7" Type="http://schemas.openxmlformats.org/officeDocument/2006/relationships/image" Target="../media/image31.jpeg"/><Relationship Id="rId12" Type="http://schemas.openxmlformats.org/officeDocument/2006/relationships/image" Target="../media/image3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11" Type="http://schemas.openxmlformats.org/officeDocument/2006/relationships/image" Target="../media/image35.jpeg"/><Relationship Id="rId5" Type="http://schemas.openxmlformats.org/officeDocument/2006/relationships/image" Target="../media/image29.jpeg"/><Relationship Id="rId10" Type="http://schemas.openxmlformats.org/officeDocument/2006/relationships/image" Target="../media/image34.jpeg"/><Relationship Id="rId4" Type="http://schemas.openxmlformats.org/officeDocument/2006/relationships/image" Target="../media/image28.jpeg"/><Relationship Id="rId9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5.jpeg"/><Relationship Id="rId7" Type="http://schemas.openxmlformats.org/officeDocument/2006/relationships/image" Target="../media/image5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10" Type="http://schemas.openxmlformats.org/officeDocument/2006/relationships/image" Target="../media/image61.jpeg"/><Relationship Id="rId4" Type="http://schemas.openxmlformats.org/officeDocument/2006/relationships/image" Target="../media/image51.jpeg"/><Relationship Id="rId9" Type="http://schemas.openxmlformats.org/officeDocument/2006/relationships/image" Target="../media/image6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gif"/><Relationship Id="rId4" Type="http://schemas.openxmlformats.org/officeDocument/2006/relationships/image" Target="../media/image6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5.jpeg"/><Relationship Id="rId7" Type="http://schemas.openxmlformats.org/officeDocument/2006/relationships/image" Target="../media/image6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10" Type="http://schemas.openxmlformats.org/officeDocument/2006/relationships/image" Target="../media/image71.jpeg"/><Relationship Id="rId4" Type="http://schemas.openxmlformats.org/officeDocument/2006/relationships/image" Target="../media/image62.gif"/><Relationship Id="rId9" Type="http://schemas.openxmlformats.org/officeDocument/2006/relationships/image" Target="../media/image7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7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gif"/><Relationship Id="rId5" Type="http://schemas.openxmlformats.org/officeDocument/2006/relationships/image" Target="../media/image73.gif"/><Relationship Id="rId4" Type="http://schemas.openxmlformats.org/officeDocument/2006/relationships/image" Target="../media/image72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78.png"/><Relationship Id="rId4" Type="http://schemas.openxmlformats.org/officeDocument/2006/relationships/oleObject" Target="../embeddings/_________Microsoft_Office_Word_97_-_20031.doc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gif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gif"/><Relationship Id="rId9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000240"/>
            <a:ext cx="7772400" cy="1470025"/>
          </a:xfrm>
        </p:spPr>
        <p:txBody>
          <a:bodyPr>
            <a:noAutofit/>
          </a:bodyPr>
          <a:lstStyle/>
          <a:p>
            <a:r>
              <a:rPr lang="uk-UA" sz="6000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Узагальнюючий урок з теми:</a:t>
            </a:r>
            <a:endParaRPr lang="uk-UA" sz="6000" dirty="0">
              <a:solidFill>
                <a:srgbClr val="00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3929066"/>
            <a:ext cx="8929718" cy="1752600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“ Світ </a:t>
            </a:r>
            <a:r>
              <a:rPr lang="uk-UA" sz="5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неживої </a:t>
            </a:r>
            <a:r>
              <a:rPr lang="uk-UA" sz="5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природи ”</a:t>
            </a:r>
            <a:endParaRPr lang="uk-UA" sz="5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1590675" y="212725"/>
            <a:ext cx="6027738" cy="1079500"/>
          </a:xfrm>
          <a:prstGeom prst="rect">
            <a:avLst/>
          </a:prstGeom>
        </p:spPr>
        <p:txBody>
          <a:bodyPr anchor="b"/>
          <a:lstStyle/>
          <a:p>
            <a:pPr defTabSz="685800" eaLnBrk="1" hangingPunct="1">
              <a:lnSpc>
                <a:spcPct val="90000"/>
              </a:lnSpc>
            </a:pPr>
            <a:r>
              <a:rPr lang="uk-UA" sz="54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</a:rPr>
              <a:t>«ДАРИ  СОНЦЯ»</a:t>
            </a:r>
            <a:endParaRPr lang="ru-RU" sz="54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00388" y="1981200"/>
            <a:ext cx="294322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трелка вправо 6"/>
          <p:cNvSpPr/>
          <p:nvPr/>
        </p:nvSpPr>
        <p:spPr>
          <a:xfrm rot="8633893">
            <a:off x="2386013" y="4164013"/>
            <a:ext cx="1027112" cy="42386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 rot="10800000">
            <a:off x="2108200" y="2574925"/>
            <a:ext cx="1033463" cy="41433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ru-RU">
              <a:solidFill>
                <a:srgbClr val="FFFFFF"/>
              </a:solidFill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20481312">
            <a:off x="5570538" y="2227263"/>
            <a:ext cx="890587" cy="42386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ru-RU">
              <a:solidFill>
                <a:srgbClr val="FFFFFF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 rot="1636323">
            <a:off x="5589588" y="3817938"/>
            <a:ext cx="1001712" cy="42386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ru-RU">
              <a:solidFill>
                <a:srgbClr val="FFFFFF"/>
              </a:solidFill>
            </a:endParaRPr>
          </a:p>
        </p:txBody>
      </p:sp>
      <p:sp>
        <p:nvSpPr>
          <p:cNvPr id="11" name="Стрелка вправо 10"/>
          <p:cNvSpPr/>
          <p:nvPr/>
        </p:nvSpPr>
        <p:spPr>
          <a:xfrm rot="5400000">
            <a:off x="4232275" y="4841875"/>
            <a:ext cx="679450" cy="42545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/>
            <a:endParaRPr lang="ru-RU">
              <a:solidFill>
                <a:srgbClr val="FFFFFF"/>
              </a:solidFill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09563" y="2606675"/>
            <a:ext cx="2293937" cy="520700"/>
          </a:xfrm>
          <a:prstGeom prst="rect">
            <a:avLst/>
          </a:prstGeom>
        </p:spPr>
        <p:txBody>
          <a:bodyPr anchor="b"/>
          <a:lstStyle/>
          <a:p>
            <a:pPr defTabSz="685800" eaLnBrk="1" hangingPunct="1">
              <a:lnSpc>
                <a:spcPct val="90000"/>
              </a:lnSpc>
            </a:pPr>
            <a:r>
              <a:rPr lang="uk-UA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</a:rPr>
              <a:t>ТЕПЛО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6470650" y="2079625"/>
            <a:ext cx="2293938" cy="519113"/>
          </a:xfrm>
          <a:prstGeom prst="rect">
            <a:avLst/>
          </a:prstGeom>
        </p:spPr>
        <p:txBody>
          <a:bodyPr anchor="b"/>
          <a:lstStyle/>
          <a:p>
            <a:pPr defTabSz="685800" eaLnBrk="1" hangingPunct="1">
              <a:lnSpc>
                <a:spcPct val="90000"/>
              </a:lnSpc>
            </a:pPr>
            <a:r>
              <a:rPr lang="uk-UA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</a:rPr>
              <a:t>СВІТЛО</a:t>
            </a:r>
            <a:endParaRPr lang="ru-RU" sz="36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6540500" y="4108450"/>
            <a:ext cx="2293938" cy="520700"/>
          </a:xfrm>
          <a:prstGeom prst="rect">
            <a:avLst/>
          </a:prstGeom>
        </p:spPr>
        <p:txBody>
          <a:bodyPr anchor="b"/>
          <a:lstStyle/>
          <a:p>
            <a:pPr defTabSz="685800" eaLnBrk="1" hangingPunct="1">
              <a:lnSpc>
                <a:spcPct val="90000"/>
              </a:lnSpc>
            </a:pPr>
            <a:r>
              <a:rPr lang="uk-UA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</a:rPr>
              <a:t>ЕНЕРГІЯ</a:t>
            </a:r>
            <a:endParaRPr lang="ru-RU" sz="36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3636963" y="5581650"/>
            <a:ext cx="2293937" cy="520700"/>
          </a:xfrm>
          <a:prstGeom prst="rect">
            <a:avLst/>
          </a:prstGeom>
        </p:spPr>
        <p:txBody>
          <a:bodyPr anchor="b"/>
          <a:lstStyle/>
          <a:p>
            <a:pPr defTabSz="685800" eaLnBrk="1" hangingPunct="1">
              <a:lnSpc>
                <a:spcPct val="90000"/>
              </a:lnSpc>
            </a:pPr>
            <a:r>
              <a:rPr lang="uk-UA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</a:rPr>
              <a:t>ЖИТТЯ</a:t>
            </a:r>
            <a:endParaRPr lang="ru-RU" sz="36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806450" y="4651375"/>
            <a:ext cx="2293938" cy="520700"/>
          </a:xfrm>
          <a:prstGeom prst="rect">
            <a:avLst/>
          </a:prstGeom>
        </p:spPr>
        <p:txBody>
          <a:bodyPr anchor="b"/>
          <a:lstStyle/>
          <a:p>
            <a:pPr defTabSz="685800" eaLnBrk="1" hangingPunct="1">
              <a:lnSpc>
                <a:spcPct val="90000"/>
              </a:lnSpc>
            </a:pPr>
            <a:r>
              <a:rPr lang="uk-UA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nstantia" pitchFamily="18" charset="0"/>
              </a:rPr>
              <a:t>КРАСА</a:t>
            </a:r>
            <a:endParaRPr lang="ru-RU" sz="3600" b="1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дминистратор\Desktop\нежива природа\f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3536157"/>
            <a:ext cx="3952903" cy="2964677"/>
          </a:xfrm>
          <a:prstGeom prst="rect">
            <a:avLst/>
          </a:prstGeom>
          <a:noFill/>
        </p:spPr>
      </p:pic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7143800" cy="371477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uk-UA" sz="4700" dirty="0" smtClean="0">
                <a:latin typeface="Arial" pitchFamily="34" charset="0"/>
                <a:cs typeface="Arial" pitchFamily="34" charset="0"/>
              </a:rPr>
              <a:t>Відома здавна рідина,</a:t>
            </a:r>
          </a:p>
          <a:p>
            <a:pPr>
              <a:buNone/>
            </a:pPr>
            <a:r>
              <a:rPr lang="uk-UA" sz="4700" dirty="0" smtClean="0">
                <a:latin typeface="Arial" pitchFamily="34" charset="0"/>
                <a:cs typeface="Arial" pitchFamily="34" charset="0"/>
              </a:rPr>
              <a:t>Усяк її вживає.                                  </a:t>
            </a:r>
          </a:p>
          <a:p>
            <a:pPr>
              <a:buNone/>
            </a:pPr>
            <a:r>
              <a:rPr lang="uk-UA" sz="4700" dirty="0" smtClean="0">
                <a:latin typeface="Arial" pitchFamily="34" charset="0"/>
                <a:cs typeface="Arial" pitchFamily="34" charset="0"/>
              </a:rPr>
              <a:t>Буває хмаркою вона,</a:t>
            </a:r>
            <a:endParaRPr lang="ru-RU" sz="4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uk-UA" sz="4700" dirty="0" smtClean="0">
                <a:latin typeface="Arial" pitchFamily="34" charset="0"/>
                <a:cs typeface="Arial" pitchFamily="34" charset="0"/>
              </a:rPr>
              <a:t>Сніжинкою буває,</a:t>
            </a:r>
            <a:endParaRPr lang="ru-RU" sz="4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uk-UA" sz="4700" dirty="0" smtClean="0">
                <a:latin typeface="Arial" pitchFamily="34" charset="0"/>
                <a:cs typeface="Arial" pitchFamily="34" charset="0"/>
              </a:rPr>
              <a:t>Бува  як скло, крихка, тверда,</a:t>
            </a:r>
            <a:endParaRPr lang="ru-RU" sz="4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uk-UA" sz="4700" dirty="0" smtClean="0">
                <a:latin typeface="Arial" pitchFamily="34" charset="0"/>
                <a:cs typeface="Arial" pitchFamily="34" charset="0"/>
              </a:rPr>
              <a:t>Звичайна, підкажіть…</a:t>
            </a:r>
            <a:endParaRPr lang="ru-RU" sz="4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7" name="Содержимое 2"/>
          <p:cNvSpPr txBox="1">
            <a:spLocks/>
          </p:cNvSpPr>
          <p:nvPr/>
        </p:nvSpPr>
        <p:spPr>
          <a:xfrm>
            <a:off x="1285852" y="4643446"/>
            <a:ext cx="2357454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Вода.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2372" y="274638"/>
            <a:ext cx="8280000" cy="850106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uk-UA" b="1" cap="all" dirty="0" smtClean="0">
                <a:ln w="0"/>
                <a:solidFill>
                  <a:srgbClr val="00FFFF"/>
                </a:solidFill>
                <a:effectLst>
                  <a:reflection blurRad="12700" stA="50000" endPos="50000" dist="5000" dir="5400000" sy="-100000" rotWithShape="0"/>
                </a:effectLst>
              </a:rPr>
              <a:t>Стани   води</a:t>
            </a:r>
            <a:endParaRPr lang="uk-UA" b="1" cap="all" dirty="0">
              <a:ln w="0"/>
              <a:solidFill>
                <a:srgbClr val="00FFFF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971600" y="1268760"/>
            <a:ext cx="1733364" cy="64807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r>
              <a:rPr lang="uk-UA" b="1" dirty="0" smtClean="0">
                <a:solidFill>
                  <a:srgbClr val="002060"/>
                </a:solidFill>
              </a:rPr>
              <a:t>Рідкий </a:t>
            </a:r>
            <a:endParaRPr lang="uk-UA" b="1" dirty="0">
              <a:solidFill>
                <a:srgbClr val="002060"/>
              </a:solidFill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3707904" y="1268760"/>
            <a:ext cx="1733364" cy="64807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108000" tIns="72000" rIns="108000" bIns="7200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Tx/>
              <a:buBlip>
                <a:blip r:embed="rId3"/>
              </a:buBlip>
              <a:defRPr sz="2800" kern="1200">
                <a:solidFill>
                  <a:srgbClr val="0033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Tx/>
              <a:buBlip>
                <a:blip r:embed="rId3"/>
              </a:buBlip>
              <a:defRPr sz="2400" kern="1200">
                <a:solidFill>
                  <a:srgbClr val="003366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3"/>
              </a:buBlip>
              <a:defRPr sz="2000" kern="1200">
                <a:solidFill>
                  <a:srgbClr val="003366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3"/>
              </a:buBlip>
              <a:defRPr sz="1800" kern="1200">
                <a:solidFill>
                  <a:srgbClr val="003366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3"/>
              </a:buBlip>
              <a:defRPr sz="1800" kern="1200">
                <a:solidFill>
                  <a:srgbClr val="00336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b="1" dirty="0" smtClean="0">
                <a:solidFill>
                  <a:srgbClr val="002060"/>
                </a:solidFill>
              </a:rPr>
              <a:t>Твердий</a:t>
            </a:r>
            <a:r>
              <a:rPr lang="uk-UA" dirty="0" smtClean="0"/>
              <a:t>  </a:t>
            </a:r>
            <a:endParaRPr lang="uk-UA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6228184" y="1268760"/>
            <a:ext cx="2520280" cy="648072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lIns="108000" tIns="72000" rIns="108000" bIns="7200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Tx/>
              <a:buBlip>
                <a:blip r:embed="rId3"/>
              </a:buBlip>
              <a:defRPr sz="2800" kern="1200">
                <a:solidFill>
                  <a:srgbClr val="003366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Tx/>
              <a:buBlip>
                <a:blip r:embed="rId3"/>
              </a:buBlip>
              <a:defRPr sz="2400" kern="1200">
                <a:solidFill>
                  <a:srgbClr val="003366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3"/>
              </a:buBlip>
              <a:defRPr sz="2000" kern="1200">
                <a:solidFill>
                  <a:srgbClr val="003366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3"/>
              </a:buBlip>
              <a:defRPr sz="1800" kern="1200">
                <a:solidFill>
                  <a:srgbClr val="003366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3"/>
              </a:buBlip>
              <a:defRPr sz="1800" kern="1200">
                <a:solidFill>
                  <a:srgbClr val="00336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uk-UA" sz="3400" b="1" dirty="0" smtClean="0">
                <a:solidFill>
                  <a:srgbClr val="002060"/>
                </a:solidFill>
              </a:rPr>
              <a:t>Газоподібний </a:t>
            </a:r>
            <a:r>
              <a:rPr lang="uk-UA" dirty="0" smtClean="0"/>
              <a:t> </a:t>
            </a:r>
            <a:endParaRPr lang="uk-UA" dirty="0"/>
          </a:p>
        </p:txBody>
      </p:sp>
      <p:pic>
        <p:nvPicPr>
          <p:cNvPr id="8" name="Picture 2" descr="http://webcommunity.org.ua/files/2009/11/579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60848"/>
            <a:ext cx="2075000" cy="145509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://www.vodgosp.te.ua/images/pavlo/Dnister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222" y="3594278"/>
            <a:ext cx="2145786" cy="148679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www.look.com.ua/large/201209/3174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182656"/>
            <a:ext cx="2238009" cy="15121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www.stihi.ru/pics/2013/09/16/947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6896" y="2044854"/>
            <a:ext cx="1332937" cy="9520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zaholovok.com.ua/sites/default/files/sneg_1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383" y="2852477"/>
            <a:ext cx="1310225" cy="9316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xn--80aqafcrtq.cc/img/2/6/9/26921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3290" y="3784091"/>
            <a:ext cx="1346103" cy="10095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http://brightwallpapers.com.ua/Uploads/6-1-2014/63a243d6-12db-42d6-a691-d1a01034d02e/thumb2-2bf512923ca41120484befa7b14588b1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4722" y="5636020"/>
            <a:ext cx="1453660" cy="9739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www.severinform.ru/media/img/13/352/800x600_48739_tuman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5682" y="2179612"/>
            <a:ext cx="2625957" cy="19694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uastudent.com/wp-content/themes/isotherm/thumb.php?src=http://uastudent.com/wp-content/uploads/2012/05/xmaru.jpg&amp;h=300&amp;w=598&amp;zc=1&amp;q=80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5925" y="4387725"/>
            <a:ext cx="2555714" cy="184958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www.11channel.dp.ua/res/news/large/24838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248" y="4771924"/>
            <a:ext cx="1152127" cy="8640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alka-mine.at.ua/Pictures/Other/Water_advantag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1" y="785794"/>
            <a:ext cx="2357454" cy="217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www.diva.by/i/photo/divno/arifmetika/4_water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714356"/>
            <a:ext cx="2454342" cy="3186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2" descr="Рисунок1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42844" y="3571876"/>
            <a:ext cx="2540052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http://t2.gstatic.com/images?q=tbn:ANd9GcSDEiYA5E12jcsD1X4dOlfYEKhH_ud0c7MzIS_QbiPR47pziNHkA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7950" y="4071942"/>
            <a:ext cx="2563812" cy="253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57232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00FFFF"/>
                </a:solidFill>
              </a:rPr>
              <a:t>Властивості води</a:t>
            </a:r>
            <a:endParaRPr lang="ru-RU" dirty="0">
              <a:solidFill>
                <a:srgbClr val="00FFFF"/>
              </a:solidFill>
            </a:endParaRPr>
          </a:p>
        </p:txBody>
      </p:sp>
      <p:sp>
        <p:nvSpPr>
          <p:cNvPr id="10" name="Заголовок 8"/>
          <p:cNvSpPr txBox="1">
            <a:spLocks/>
          </p:cNvSpPr>
          <p:nvPr/>
        </p:nvSpPr>
        <p:spPr>
          <a:xfrm>
            <a:off x="2857488" y="2428868"/>
            <a:ext cx="3000396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Не має смаку</a:t>
            </a:r>
            <a:endParaRPr kumimoji="0" lang="ru-RU" sz="37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8"/>
          <p:cNvSpPr txBox="1">
            <a:spLocks/>
          </p:cNvSpPr>
          <p:nvPr/>
        </p:nvSpPr>
        <p:spPr>
          <a:xfrm>
            <a:off x="2857488" y="3214686"/>
            <a:ext cx="2928958" cy="8572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Не має запаху</a:t>
            </a:r>
            <a:endParaRPr kumimoji="0" lang="ru-RU" sz="37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8"/>
          <p:cNvSpPr txBox="1">
            <a:spLocks/>
          </p:cNvSpPr>
          <p:nvPr/>
        </p:nvSpPr>
        <p:spPr>
          <a:xfrm>
            <a:off x="2928926" y="4071942"/>
            <a:ext cx="2928958" cy="8572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Не має форми</a:t>
            </a:r>
            <a:endParaRPr kumimoji="0" lang="ru-RU" sz="37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Заголовок 8"/>
          <p:cNvSpPr txBox="1">
            <a:spLocks/>
          </p:cNvSpPr>
          <p:nvPr/>
        </p:nvSpPr>
        <p:spPr>
          <a:xfrm>
            <a:off x="2857488" y="1643050"/>
            <a:ext cx="3000396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Прозора</a:t>
            </a:r>
            <a:endParaRPr kumimoji="0" lang="ru-RU" sz="3700" b="0" i="0" u="none" strike="noStrike" kern="1200" cap="none" spc="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2"/>
          <p:cNvSpPr>
            <a:spLocks noChangeArrowheads="1" noChangeShapeType="1" noTextEdit="1"/>
          </p:cNvSpPr>
          <p:nvPr/>
        </p:nvSpPr>
        <p:spPr bwMode="auto">
          <a:xfrm>
            <a:off x="1214414" y="214290"/>
            <a:ext cx="6769100" cy="13668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6351" y="3379768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59101" y="4171930"/>
            <a:ext cx="26098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43201" y="2155805"/>
            <a:ext cx="2638425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9376" y="1435080"/>
            <a:ext cx="25431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967389" y="2082780"/>
            <a:ext cx="2952750" cy="196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183289" y="4819630"/>
            <a:ext cx="2581275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Заголовок 8"/>
          <p:cNvSpPr>
            <a:spLocks noGrp="1"/>
          </p:cNvSpPr>
          <p:nvPr>
            <p:ph type="title"/>
          </p:nvPr>
        </p:nvSpPr>
        <p:spPr>
          <a:xfrm>
            <a:off x="428596" y="285752"/>
            <a:ext cx="8229600" cy="857232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00FFFF"/>
                </a:solidFill>
              </a:rPr>
              <a:t>Вода на службі у людей</a:t>
            </a:r>
            <a:endParaRPr lang="ru-RU" dirty="0">
              <a:solidFill>
                <a:srgbClr val="00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Desktop\нежива природа\24-5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5" y="0"/>
            <a:ext cx="914402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Администратор\Downloads\Гор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28" y="2705690"/>
            <a:ext cx="6072230" cy="3795144"/>
          </a:xfrm>
          <a:prstGeom prst="rect">
            <a:avLst/>
          </a:prstGeom>
          <a:noFill/>
        </p:spPr>
      </p:pic>
      <p:pic>
        <p:nvPicPr>
          <p:cNvPr id="5" name="Picture 2" descr="C:\Users\Администратор\Desktop\нежива природа\solntse_tucha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0"/>
            <a:ext cx="3357586" cy="2725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C:\Users\Администратор\Desktop\нежива природа\m_56_granit_rozovyy_krupnozernisty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572008"/>
            <a:ext cx="2753052" cy="2000264"/>
          </a:xfrm>
          <a:prstGeom prst="rect">
            <a:avLst/>
          </a:prstGeom>
          <a:noFill/>
        </p:spPr>
      </p:pic>
      <p:pic>
        <p:nvPicPr>
          <p:cNvPr id="25607" name="Picture 7" descr="C:\Users\Администратор\Desktop\нежива природа\thumb2-190d723bfd8172fc2c2f9e507453d00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2857496"/>
            <a:ext cx="3929090" cy="2457064"/>
          </a:xfrm>
          <a:prstGeom prst="rect">
            <a:avLst/>
          </a:prstGeom>
          <a:noFill/>
        </p:spPr>
      </p:pic>
      <p:sp>
        <p:nvSpPr>
          <p:cNvPr id="4" name="Заголовок 8"/>
          <p:cNvSpPr>
            <a:spLocks noGrp="1"/>
          </p:cNvSpPr>
          <p:nvPr>
            <p:ph type="title"/>
          </p:nvPr>
        </p:nvSpPr>
        <p:spPr>
          <a:xfrm>
            <a:off x="428596" y="71414"/>
            <a:ext cx="8229600" cy="857232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00FFFF"/>
                </a:solidFill>
              </a:rPr>
              <a:t>Гірські породи</a:t>
            </a:r>
            <a:endParaRPr lang="ru-RU" dirty="0">
              <a:solidFill>
                <a:srgbClr val="00FFFF"/>
              </a:solidFill>
            </a:endParaRPr>
          </a:p>
        </p:txBody>
      </p:sp>
      <p:pic>
        <p:nvPicPr>
          <p:cNvPr id="25602" name="Picture 2" descr="C:\Users\Администратор\Desktop\нежива природа\pimg_1113_32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26" y="4786322"/>
            <a:ext cx="2425163" cy="1798662"/>
          </a:xfrm>
          <a:prstGeom prst="rect">
            <a:avLst/>
          </a:prstGeom>
          <a:noFill/>
        </p:spPr>
      </p:pic>
      <p:pic>
        <p:nvPicPr>
          <p:cNvPr id="25605" name="Picture 5" descr="C:\Users\Администратор\Desktop\нежива природа\coal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1071546"/>
            <a:ext cx="3143272" cy="2222459"/>
          </a:xfrm>
          <a:prstGeom prst="rect">
            <a:avLst/>
          </a:prstGeom>
          <a:noFill/>
        </p:spPr>
      </p:pic>
      <p:pic>
        <p:nvPicPr>
          <p:cNvPr id="25606" name="Picture 6" descr="C:\Users\Администратор\Desktop\нежива природа\glina_v_rukah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753659" y="1071546"/>
            <a:ext cx="3247497" cy="24356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C:\Users\Администратор\Desktop\нежива природа\m_56_granit_rozovyy_krupnozernistyy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571876"/>
            <a:ext cx="1785950" cy="1297604"/>
          </a:xfrm>
          <a:prstGeom prst="rect">
            <a:avLst/>
          </a:prstGeom>
          <a:noFill/>
        </p:spPr>
      </p:pic>
      <p:pic>
        <p:nvPicPr>
          <p:cNvPr id="25607" name="Picture 7" descr="C:\Users\Администратор\Desktop\нежива природа\thumb2-190d723bfd8172fc2c2f9e507453d00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143116"/>
            <a:ext cx="2170493" cy="1357322"/>
          </a:xfrm>
          <a:prstGeom prst="rect">
            <a:avLst/>
          </a:prstGeom>
          <a:noFill/>
        </p:spPr>
      </p:pic>
      <p:sp>
        <p:nvSpPr>
          <p:cNvPr id="4" name="Заголовок 8"/>
          <p:cNvSpPr>
            <a:spLocks noGrp="1"/>
          </p:cNvSpPr>
          <p:nvPr>
            <p:ph type="title"/>
          </p:nvPr>
        </p:nvSpPr>
        <p:spPr>
          <a:xfrm>
            <a:off x="428596" y="71414"/>
            <a:ext cx="8229600" cy="857232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00FFFF"/>
                </a:solidFill>
              </a:rPr>
              <a:t>Знайди пару</a:t>
            </a:r>
            <a:endParaRPr lang="ru-RU" dirty="0">
              <a:solidFill>
                <a:srgbClr val="00FFFF"/>
              </a:solidFill>
            </a:endParaRPr>
          </a:p>
        </p:txBody>
      </p:sp>
      <p:pic>
        <p:nvPicPr>
          <p:cNvPr id="25605" name="Picture 5" descr="C:\Users\Администратор\Desktop\нежива природа\coal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642918"/>
            <a:ext cx="2000264" cy="1414292"/>
          </a:xfrm>
          <a:prstGeom prst="rect">
            <a:avLst/>
          </a:prstGeom>
          <a:noFill/>
        </p:spPr>
      </p:pic>
      <p:pic>
        <p:nvPicPr>
          <p:cNvPr id="25606" name="Picture 6" descr="C:\Users\Администратор\Desktop\нежива природа\glina_v_rukah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2" y="5054215"/>
            <a:ext cx="2214577" cy="1660933"/>
          </a:xfrm>
          <a:prstGeom prst="rect">
            <a:avLst/>
          </a:prstGeom>
          <a:noFill/>
        </p:spPr>
      </p:pic>
      <p:pic>
        <p:nvPicPr>
          <p:cNvPr id="26626" name="Picture 2" descr="C:\Users\Администратор\Desktop\нежива природа\glass-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29520" y="642918"/>
            <a:ext cx="1423988" cy="1423988"/>
          </a:xfrm>
          <a:prstGeom prst="rect">
            <a:avLst/>
          </a:prstGeom>
          <a:noFill/>
        </p:spPr>
      </p:pic>
      <p:pic>
        <p:nvPicPr>
          <p:cNvPr id="26627" name="Picture 3" descr="C:\Users\Администратор\Desktop\нежива природа\Kuvshin_S_Molokom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86644" y="2143116"/>
            <a:ext cx="1666870" cy="1306220"/>
          </a:xfrm>
          <a:prstGeom prst="rect">
            <a:avLst/>
          </a:prstGeom>
          <a:noFill/>
        </p:spPr>
      </p:pic>
      <p:pic>
        <p:nvPicPr>
          <p:cNvPr id="26628" name="Picture 4" descr="C:\Users\Администратор\Desktop\нежива природа\bc805b0a0d5a31478fc9af2f86b10be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72396" y="3571876"/>
            <a:ext cx="1333470" cy="1483928"/>
          </a:xfrm>
          <a:prstGeom prst="rect">
            <a:avLst/>
          </a:prstGeom>
          <a:noFill/>
        </p:spPr>
      </p:pic>
      <p:pic>
        <p:nvPicPr>
          <p:cNvPr id="26629" name="Picture 5" descr="C:\Users\Администратор\Desktop\нежива природа\fasad-iz-granita-oblitsovka-i-otdelka-doma-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78170" y="5143512"/>
            <a:ext cx="2051548" cy="1536688"/>
          </a:xfrm>
          <a:prstGeom prst="rect">
            <a:avLst/>
          </a:prstGeom>
          <a:noFill/>
        </p:spPr>
      </p:pic>
      <p:sp>
        <p:nvSpPr>
          <p:cNvPr id="12" name="Овал 11"/>
          <p:cNvSpPr/>
          <p:nvPr/>
        </p:nvSpPr>
        <p:spPr>
          <a:xfrm>
            <a:off x="2928926" y="1285860"/>
            <a:ext cx="142876" cy="142876"/>
          </a:xfrm>
          <a:prstGeom prst="ellipse">
            <a:avLst/>
          </a:prstGeom>
          <a:solidFill>
            <a:srgbClr val="00FFFF"/>
          </a:solidFill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928926" y="2714620"/>
            <a:ext cx="142876" cy="142876"/>
          </a:xfrm>
          <a:prstGeom prst="ellipse">
            <a:avLst/>
          </a:prstGeom>
          <a:solidFill>
            <a:srgbClr val="00FFFF"/>
          </a:solidFill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2928926" y="4143380"/>
            <a:ext cx="142876" cy="142876"/>
          </a:xfrm>
          <a:prstGeom prst="ellipse">
            <a:avLst/>
          </a:prstGeom>
          <a:solidFill>
            <a:srgbClr val="00FFFF"/>
          </a:solidFill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928926" y="5643578"/>
            <a:ext cx="142876" cy="142876"/>
          </a:xfrm>
          <a:prstGeom prst="ellipse">
            <a:avLst/>
          </a:prstGeom>
          <a:solidFill>
            <a:srgbClr val="00FFFF"/>
          </a:solidFill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5929322" y="1285860"/>
            <a:ext cx="142876" cy="142876"/>
          </a:xfrm>
          <a:prstGeom prst="ellipse">
            <a:avLst/>
          </a:prstGeom>
          <a:solidFill>
            <a:srgbClr val="00FFFF"/>
          </a:solidFill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5929322" y="2714620"/>
            <a:ext cx="142876" cy="142876"/>
          </a:xfrm>
          <a:prstGeom prst="ellipse">
            <a:avLst/>
          </a:prstGeom>
          <a:solidFill>
            <a:srgbClr val="00FFFF"/>
          </a:solidFill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5929322" y="4143380"/>
            <a:ext cx="142876" cy="142876"/>
          </a:xfrm>
          <a:prstGeom prst="ellipse">
            <a:avLst/>
          </a:prstGeom>
          <a:solidFill>
            <a:srgbClr val="00FFFF"/>
          </a:solidFill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5929322" y="5643578"/>
            <a:ext cx="142876" cy="142876"/>
          </a:xfrm>
          <a:prstGeom prst="ellipse">
            <a:avLst/>
          </a:prstGeom>
          <a:solidFill>
            <a:srgbClr val="00FFFF"/>
          </a:solidFill>
          <a:ln>
            <a:solidFill>
              <a:srgbClr val="0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1" name="Прямая со стрелкой 20"/>
          <p:cNvCxnSpPr>
            <a:stCxn id="12" idx="5"/>
            <a:endCxn id="18" idx="1"/>
          </p:cNvCxnSpPr>
          <p:nvPr/>
        </p:nvCxnSpPr>
        <p:spPr>
          <a:xfrm rot="16200000" flipH="1">
            <a:off x="3122316" y="1336374"/>
            <a:ext cx="2756492" cy="2899368"/>
          </a:xfrm>
          <a:prstGeom prst="straightConnector1">
            <a:avLst/>
          </a:prstGeom>
          <a:ln w="38100">
            <a:solidFill>
              <a:srgbClr val="00FF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13" idx="7"/>
            <a:endCxn id="16" idx="3"/>
          </p:cNvCxnSpPr>
          <p:nvPr/>
        </p:nvCxnSpPr>
        <p:spPr>
          <a:xfrm rot="5400000" flipH="1" flipV="1">
            <a:off x="3836696" y="621994"/>
            <a:ext cx="1327732" cy="2899368"/>
          </a:xfrm>
          <a:prstGeom prst="straightConnector1">
            <a:avLst/>
          </a:prstGeom>
          <a:ln w="38100">
            <a:solidFill>
              <a:srgbClr val="00FF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14" idx="6"/>
            <a:endCxn id="19" idx="1"/>
          </p:cNvCxnSpPr>
          <p:nvPr/>
        </p:nvCxnSpPr>
        <p:spPr>
          <a:xfrm>
            <a:off x="3071802" y="4214818"/>
            <a:ext cx="2878444" cy="1449684"/>
          </a:xfrm>
          <a:prstGeom prst="straightConnector1">
            <a:avLst/>
          </a:prstGeom>
          <a:ln w="38100">
            <a:solidFill>
              <a:srgbClr val="00FF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15" idx="7"/>
            <a:endCxn id="17" idx="3"/>
          </p:cNvCxnSpPr>
          <p:nvPr/>
        </p:nvCxnSpPr>
        <p:spPr>
          <a:xfrm rot="5400000" flipH="1" flipV="1">
            <a:off x="3086597" y="2800853"/>
            <a:ext cx="2827930" cy="2899368"/>
          </a:xfrm>
          <a:prstGeom prst="straightConnector1">
            <a:avLst/>
          </a:prstGeom>
          <a:ln w="38100">
            <a:solidFill>
              <a:srgbClr val="00FF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7290" y="142852"/>
            <a:ext cx="2334737" cy="1909814"/>
          </a:xfrm>
          <a:prstGeom prst="rect">
            <a:avLst/>
          </a:prstGeom>
        </p:spPr>
      </p:pic>
      <p:sp>
        <p:nvSpPr>
          <p:cNvPr id="8" name="Заголовок 8"/>
          <p:cNvSpPr>
            <a:spLocks noGrp="1"/>
          </p:cNvSpPr>
          <p:nvPr>
            <p:ph type="title"/>
          </p:nvPr>
        </p:nvSpPr>
        <p:spPr>
          <a:xfrm>
            <a:off x="4714876" y="571480"/>
            <a:ext cx="3871882" cy="928694"/>
          </a:xfrm>
        </p:spPr>
        <p:txBody>
          <a:bodyPr>
            <a:noAutofit/>
          </a:bodyPr>
          <a:lstStyle/>
          <a:p>
            <a:r>
              <a:rPr lang="uk-UA" sz="6000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Ґрунт</a:t>
            </a:r>
            <a:endParaRPr lang="ru-RU" sz="6000" dirty="0">
              <a:solidFill>
                <a:srgbClr val="00FF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2071678"/>
            <a:ext cx="8786874" cy="4676112"/>
          </a:xfr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7057" y="2101841"/>
            <a:ext cx="2823967" cy="247016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66664" y="4300373"/>
            <a:ext cx="8877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Ґрунт – верхній пухкий шар землі, на якому ростуть рослини.</a:t>
            </a:r>
            <a:endParaRPr lang="ru-RU" sz="36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" name="Овал 5"/>
          <p:cNvSpPr/>
          <p:nvPr/>
        </p:nvSpPr>
        <p:spPr>
          <a:xfrm>
            <a:off x="1785918" y="1500174"/>
            <a:ext cx="5500726" cy="1571636"/>
          </a:xfrm>
          <a:prstGeom prst="ellipse">
            <a:avLst/>
          </a:prstGeom>
          <a:ln w="381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FF00"/>
                </a:solidFill>
                <a:latin typeface="Arial" pitchFamily="34" charset="0"/>
                <a:cs typeface="Arial" pitchFamily="34" charset="0"/>
              </a:rPr>
              <a:t>Природа</a:t>
            </a:r>
            <a:endParaRPr lang="ru-RU" sz="6000" b="1" dirty="0">
              <a:solidFill>
                <a:srgbClr val="00FF00"/>
              </a:solidFill>
              <a:latin typeface="Arial" pitchFamily="34" charset="0"/>
              <a:cs typeface="Arial" pitchFamily="34" charset="0"/>
            </a:endParaRPr>
          </a:p>
        </p:txBody>
      </p:sp>
      <p:sp useBgFill="1">
        <p:nvSpPr>
          <p:cNvPr id="7" name="Овал 6"/>
          <p:cNvSpPr/>
          <p:nvPr/>
        </p:nvSpPr>
        <p:spPr>
          <a:xfrm>
            <a:off x="142844" y="3571876"/>
            <a:ext cx="4357718" cy="1571636"/>
          </a:xfrm>
          <a:prstGeom prst="ellipse">
            <a:avLst/>
          </a:prstGeom>
          <a:ln w="381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rgbClr val="00FF00"/>
                </a:solidFill>
                <a:latin typeface="Arial" pitchFamily="34" charset="0"/>
                <a:cs typeface="Arial" pitchFamily="34" charset="0"/>
              </a:rPr>
              <a:t>Жива</a:t>
            </a:r>
          </a:p>
        </p:txBody>
      </p:sp>
      <p:sp useBgFill="1">
        <p:nvSpPr>
          <p:cNvPr id="8" name="Овал 7"/>
          <p:cNvSpPr/>
          <p:nvPr/>
        </p:nvSpPr>
        <p:spPr>
          <a:xfrm>
            <a:off x="4643438" y="3571876"/>
            <a:ext cx="4357718" cy="1571636"/>
          </a:xfrm>
          <a:prstGeom prst="ellipse">
            <a:avLst/>
          </a:prstGeom>
          <a:ln w="381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6000" b="1" dirty="0" smtClean="0">
                <a:solidFill>
                  <a:srgbClr val="00FF00"/>
                </a:solidFill>
                <a:latin typeface="Arial" pitchFamily="34" charset="0"/>
                <a:cs typeface="Arial" pitchFamily="34" charset="0"/>
              </a:rPr>
              <a:t>Нежива</a:t>
            </a:r>
            <a:endParaRPr lang="uk-UA" sz="6000" b="1" dirty="0" smtClean="0">
              <a:solidFill>
                <a:srgbClr val="00FF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10800000" flipV="1">
            <a:off x="2143109" y="2928936"/>
            <a:ext cx="785821" cy="642939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endCxn id="8" idx="0"/>
          </p:cNvCxnSpPr>
          <p:nvPr/>
        </p:nvCxnSpPr>
        <p:spPr>
          <a:xfrm>
            <a:off x="6000760" y="2928933"/>
            <a:ext cx="821537" cy="642943"/>
          </a:xfrm>
          <a:prstGeom prst="straightConnector1">
            <a:avLst/>
          </a:prstGeom>
          <a:ln w="38100">
            <a:solidFill>
              <a:srgbClr val="00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4488"/>
            <a:ext cx="9144000" cy="51435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6586" y="-89027"/>
            <a:ext cx="3581172" cy="292939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500430" y="341635"/>
            <a:ext cx="53578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6000" b="1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Склад ґрунту </a:t>
            </a:r>
            <a:endParaRPr lang="ru-RU" sz="6000" dirty="0">
              <a:solidFill>
                <a:srgbClr val="00FF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3143248"/>
            <a:ext cx="2110686" cy="1540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0298" y="4286256"/>
            <a:ext cx="2021670" cy="14674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2786050" y="3429000"/>
            <a:ext cx="15526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Пісок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58" y="4929198"/>
            <a:ext cx="18718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Повітря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571736" y="5715016"/>
            <a:ext cx="21877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Глина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876" y="2428868"/>
            <a:ext cx="1904307" cy="142823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429124" y="3857628"/>
            <a:ext cx="19824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Каміння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190" y="4786322"/>
            <a:ext cx="2028473" cy="1521354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000628" y="6211669"/>
            <a:ext cx="19824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Вода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9455" y="2357430"/>
            <a:ext cx="1957278" cy="144482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910813" y="4214818"/>
            <a:ext cx="22331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Перегній</a:t>
            </a:r>
            <a:endParaRPr lang="ru-RU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4612" y="1643050"/>
            <a:ext cx="2418106" cy="1811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5" grpId="0"/>
      <p:bldP spid="17" grpId="0"/>
      <p:bldP spid="1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7224" y="285728"/>
            <a:ext cx="76438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Для кого ґрунт – домівка ?</a:t>
            </a:r>
            <a:endParaRPr lang="ru-RU" sz="4400" dirty="0">
              <a:solidFill>
                <a:srgbClr val="00FF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4422"/>
            <a:ext cx="9191636" cy="58912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198" y="5286388"/>
            <a:ext cx="2634560" cy="18573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058" y="3330612"/>
            <a:ext cx="1714512" cy="202143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108" y="4820970"/>
            <a:ext cx="2714644" cy="2266727"/>
          </a:xfrm>
          <a:prstGeom prst="rect">
            <a:avLst/>
          </a:prstGeom>
        </p:spPr>
      </p:pic>
      <p:pic>
        <p:nvPicPr>
          <p:cNvPr id="2050" name="Picture 2" descr="C:\Users\Администратор\Desktop\нежива природа\1265_razvedenie_chervei_kak_biznes копия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34" y="4145936"/>
            <a:ext cx="1928826" cy="1914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Администратор\Desktop\нежива природа\b1788e3ffca2ca3f1147c76371c75f2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6" name="Picture 4" descr="C:\Users\Администратор\Desktop\нежива природа\Cloud_1_by_Merlin252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50" y="0"/>
            <a:ext cx="2381250" cy="1905000"/>
          </a:xfrm>
          <a:prstGeom prst="rect">
            <a:avLst/>
          </a:prstGeom>
          <a:noFill/>
        </p:spPr>
      </p:pic>
      <p:pic>
        <p:nvPicPr>
          <p:cNvPr id="3077" name="Picture 5" descr="C:\Users\Администратор\Desktop\нежива природа\Cloud_1_by_Merlin252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357166"/>
            <a:ext cx="1809746" cy="1447797"/>
          </a:xfrm>
          <a:prstGeom prst="rect">
            <a:avLst/>
          </a:prstGeom>
          <a:noFill/>
        </p:spPr>
      </p:pic>
      <p:pic>
        <p:nvPicPr>
          <p:cNvPr id="9" name="Picture 5" descr="C:\Users\Администратор\Desktop\нежива природа\Cloud_1_by_Merlin252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176176"/>
            <a:ext cx="1857388" cy="14859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500093" y="1000108"/>
          <a:ext cx="8429625" cy="3500437"/>
        </p:xfrm>
        <a:graphic>
          <a:graphicData uri="http://schemas.openxmlformats.org/presentationml/2006/ole">
            <p:oleObj spid="_x0000_s5122" name="Document" r:id="rId4" imgW="5455182" imgH="1494917" progId="Word.Document.8">
              <p:embed/>
            </p:oleObj>
          </a:graphicData>
        </a:graphic>
      </p:graphicFrame>
      <p:pic>
        <p:nvPicPr>
          <p:cNvPr id="5124" name="Picture 4" descr="C:\Users\Администратор\Desktop\нежива природа\images копия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41401" y="2857496"/>
            <a:ext cx="3354591" cy="38338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214290"/>
            <a:ext cx="8686832" cy="1185858"/>
          </a:xfrm>
        </p:spPr>
        <p:txBody>
          <a:bodyPr/>
          <a:lstStyle/>
          <a:p>
            <a:pPr>
              <a:buNone/>
            </a:pPr>
            <a:r>
              <a:rPr lang="uk-UA" b="1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   Сонце, зорі, повітря, вода, ґрунт — це </a:t>
            </a:r>
            <a:r>
              <a:rPr lang="uk-UA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нежива</a:t>
            </a:r>
            <a:r>
              <a:rPr lang="uk-UA" b="1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 природа.</a:t>
            </a:r>
          </a:p>
          <a:p>
            <a:endParaRPr lang="uk-UA" dirty="0"/>
          </a:p>
        </p:txBody>
      </p:sp>
      <p:pic>
        <p:nvPicPr>
          <p:cNvPr id="5" name="Picture 8" descr="35870435_solnuyshko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1489071"/>
            <a:ext cx="1363663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783472745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200000">
            <a:off x="809601" y="904856"/>
            <a:ext cx="2143125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%D0%BE%D0%B1%D0%BB%D0%B0%D0%BA%D0%B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357422" y="1827212"/>
            <a:ext cx="2039937" cy="153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1" descr="00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1935163"/>
            <a:ext cx="2184400" cy="149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2" descr="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29454" y="1952625"/>
            <a:ext cx="1871662" cy="140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679454" y="3500438"/>
            <a:ext cx="7893074" cy="10772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Рослини, тварини, людина — це </a:t>
            </a:r>
            <a:r>
              <a:rPr lang="uk-UA" sz="32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жива</a:t>
            </a:r>
            <a:r>
              <a:rPr lang="uk-UA" sz="3200" b="1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 природа.</a:t>
            </a:r>
            <a:endParaRPr lang="uk-UA" sz="32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14" descr="384707029_df76b34259_24_08_2010_13_02_2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85829" y="4754586"/>
            <a:ext cx="2447925" cy="183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5" descr="gov_jiv_23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783042" y="4322786"/>
            <a:ext cx="1836737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6" descr="ANd9GcS-jx3OSybWftLZYxqW9FI4aylRt4zGHLhaqFvAuXjGynCBeHbD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086504" y="5043511"/>
            <a:ext cx="26289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12"/>
            <a:ext cx="8229600" cy="1143000"/>
          </a:xfrm>
        </p:spPr>
        <p:txBody>
          <a:bodyPr>
            <a:normAutofit/>
          </a:bodyPr>
          <a:lstStyle/>
          <a:p>
            <a:r>
              <a:rPr lang="uk-UA" sz="6000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Що зайве?</a:t>
            </a:r>
            <a:endParaRPr lang="uk-UA" sz="6000" dirty="0">
              <a:solidFill>
                <a:srgbClr val="00FF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Содержимое 3" descr="img288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00034" y="2162695"/>
            <a:ext cx="7215238" cy="4195263"/>
          </a:xfrm>
        </p:spPr>
      </p:pic>
      <p:pic>
        <p:nvPicPr>
          <p:cNvPr id="1027" name="Picture 3" descr="C:\Users\Администратор\Desktop\нежива природа\капелька1 копия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86710" y="2106683"/>
            <a:ext cx="1285884" cy="1536631"/>
          </a:xfrm>
          <a:prstGeom prst="rect">
            <a:avLst/>
          </a:prstGeom>
          <a:noFill/>
        </p:spPr>
      </p:pic>
      <p:pic>
        <p:nvPicPr>
          <p:cNvPr id="7" name="Picture 3" descr="C:\Users\Администратор\Desktop\нежива природа\капелька1 копия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86710" y="3464005"/>
            <a:ext cx="1285884" cy="1536631"/>
          </a:xfrm>
          <a:prstGeom prst="rect">
            <a:avLst/>
          </a:prstGeom>
          <a:noFill/>
        </p:spPr>
      </p:pic>
      <p:pic>
        <p:nvPicPr>
          <p:cNvPr id="8" name="Picture 3" descr="C:\Users\Администратор\Desktop\нежива природа\капелька1 копия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86710" y="4857760"/>
            <a:ext cx="1285884" cy="15366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истратор\Desktop\нежива природа\Cloud_1_by_Merlin252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714752"/>
            <a:ext cx="2786082" cy="2228866"/>
          </a:xfrm>
          <a:prstGeom prst="rect">
            <a:avLst/>
          </a:prstGeom>
          <a:noFill/>
        </p:spPr>
      </p:pic>
      <p:pic>
        <p:nvPicPr>
          <p:cNvPr id="5" name="Picture 2" descr="C:\Users\Администратор\Desktop\нежива природа\Cloud_1_by_Merlin252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3714752"/>
            <a:ext cx="2786082" cy="2228866"/>
          </a:xfrm>
          <a:prstGeom prst="rect">
            <a:avLst/>
          </a:prstGeom>
          <a:noFill/>
        </p:spPr>
      </p:pic>
      <p:pic>
        <p:nvPicPr>
          <p:cNvPr id="6" name="Picture 2" descr="C:\Users\Администратор\Desktop\нежива природа\Cloud_1_by_Merlin2525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3786190"/>
            <a:ext cx="2786082" cy="2228866"/>
          </a:xfrm>
          <a:prstGeom prst="rect">
            <a:avLst/>
          </a:prstGeom>
          <a:noFill/>
        </p:spPr>
      </p:pic>
      <p:pic>
        <p:nvPicPr>
          <p:cNvPr id="1027" name="Picture 3" descr="C:\Users\Администратор\Desktop\нежива природа\ветер копия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000108"/>
            <a:ext cx="3548878" cy="2505090"/>
          </a:xfrm>
          <a:prstGeom prst="rect">
            <a:avLst/>
          </a:prstGeom>
          <a:noFill/>
        </p:spPr>
      </p:pic>
      <p:sp>
        <p:nvSpPr>
          <p:cNvPr id="11" name="Содержимое 2"/>
          <p:cNvSpPr>
            <a:spLocks noGrp="1"/>
          </p:cNvSpPr>
          <p:nvPr>
            <p:ph idx="1"/>
          </p:nvPr>
        </p:nvSpPr>
        <p:spPr>
          <a:xfrm>
            <a:off x="3571868" y="500042"/>
            <a:ext cx="5286412" cy="15716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b="1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uk-UA" sz="4000" b="1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Рукавом махнув – дерево зігнув.</a:t>
            </a:r>
            <a:endParaRPr lang="ru-RU" sz="4000" b="1" dirty="0" smtClean="0">
              <a:solidFill>
                <a:srgbClr val="00FFFF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5429256" y="2428868"/>
            <a:ext cx="2786082" cy="11430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6000" b="1" i="0" u="none" strike="noStrike" kern="1200" cap="none" spc="0" normalizeH="0" baseline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Вітер.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uk-UA" sz="6000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Властивості</a:t>
            </a:r>
            <a:r>
              <a:rPr lang="ru-RU" sz="6000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uk-UA" sz="6000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повітря.</a:t>
            </a:r>
            <a:endParaRPr lang="ru-RU" sz="6000" dirty="0">
              <a:solidFill>
                <a:srgbClr val="00FF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2" descr="http://fototelegraf.ru/wp-content/uploads/2010/05/argentina_bic.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142984"/>
            <a:ext cx="2470692" cy="1714511"/>
          </a:xfrm>
          <a:prstGeom prst="rect">
            <a:avLst/>
          </a:prstGeom>
          <a:noFill/>
        </p:spPr>
      </p:pic>
      <p:pic>
        <p:nvPicPr>
          <p:cNvPr id="6" name="Picture 4" descr="http://www.vlg.rodgor.ru/art_images/162/01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000372"/>
            <a:ext cx="2455463" cy="1789760"/>
          </a:xfrm>
          <a:prstGeom prst="rect">
            <a:avLst/>
          </a:prstGeom>
          <a:noFill/>
        </p:spPr>
      </p:pic>
      <p:pic>
        <p:nvPicPr>
          <p:cNvPr id="7" name="Рисунок 6" descr="clean-air-ac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5720" y="4929198"/>
            <a:ext cx="2428892" cy="1764030"/>
          </a:xfrm>
          <a:prstGeom prst="rect">
            <a:avLst/>
          </a:prstGeom>
        </p:spPr>
      </p:pic>
      <p:sp>
        <p:nvSpPr>
          <p:cNvPr id="8" name="Содержимое 2"/>
          <p:cNvSpPr>
            <a:spLocks noGrp="1"/>
          </p:cNvSpPr>
          <p:nvPr>
            <p:ph idx="1"/>
          </p:nvPr>
        </p:nvSpPr>
        <p:spPr>
          <a:xfrm>
            <a:off x="3214678" y="1714488"/>
            <a:ext cx="2000264" cy="64294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b="1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Прозоре</a:t>
            </a:r>
          </a:p>
          <a:p>
            <a:endParaRPr lang="ru-RU" dirty="0"/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3214678" y="3500438"/>
            <a:ext cx="3143272" cy="6429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3200" b="1" i="0" u="none" strike="noStrike" kern="1200" cap="none" spc="0" normalizeH="0" baseline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 має форми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3357554" y="5429264"/>
            <a:ext cx="3143272" cy="6429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Не </a:t>
            </a:r>
            <a:r>
              <a:rPr kumimoji="0" lang="uk-UA" sz="3200" b="1" i="0" u="none" strike="noStrike" kern="1200" cap="none" spc="0" normalizeH="0" baseline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має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lang="ru-RU" sz="3200" b="1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запаху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 descr="http://vakyla.su/wp-content/uploads/2013/06/vetryanie-generatori-dlya-dom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6" y="1357298"/>
            <a:ext cx="4174329" cy="234458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071678"/>
            <a:ext cx="2889641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uk-UA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Використання вітру людиною</a:t>
            </a:r>
            <a:endParaRPr lang="ru-RU" dirty="0">
              <a:solidFill>
                <a:srgbClr val="00FF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4" descr="http://provse.te.ua/wp-content/uploads/2011/04/mlu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8" y="4000504"/>
            <a:ext cx="3205745" cy="22691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ttp://screenbox.ru/components/com_joomgallery/img_pictures/_71/ship_43_20100913_122585514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787" y="1714488"/>
            <a:ext cx="3391973" cy="24874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071934" y="714356"/>
            <a:ext cx="4643470" cy="371477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b="1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Високо ходить,</a:t>
            </a:r>
          </a:p>
          <a:p>
            <a:pPr>
              <a:buNone/>
            </a:pPr>
            <a:r>
              <a:rPr lang="uk-UA" b="1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Землю водить,</a:t>
            </a:r>
          </a:p>
          <a:p>
            <a:pPr>
              <a:buNone/>
            </a:pPr>
            <a:r>
              <a:rPr lang="uk-UA" b="1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Одне око має,</a:t>
            </a:r>
          </a:p>
          <a:p>
            <a:pPr>
              <a:buNone/>
            </a:pPr>
            <a:r>
              <a:rPr lang="uk-UA" b="1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Всюди заглядає,</a:t>
            </a:r>
          </a:p>
          <a:p>
            <a:pPr>
              <a:buNone/>
            </a:pPr>
            <a:r>
              <a:rPr lang="uk-UA" b="1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Дивиться в віконце.</a:t>
            </a:r>
          </a:p>
          <a:p>
            <a:pPr>
              <a:buNone/>
            </a:pPr>
            <a:r>
              <a:rPr lang="uk-UA" b="1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Що це діти?</a:t>
            </a:r>
            <a:endParaRPr lang="ru-RU" b="1" dirty="0" smtClean="0">
              <a:solidFill>
                <a:srgbClr val="00FFFF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5" name="Содержимое 2"/>
          <p:cNvSpPr txBox="1">
            <a:spLocks/>
          </p:cNvSpPr>
          <p:nvPr/>
        </p:nvSpPr>
        <p:spPr>
          <a:xfrm>
            <a:off x="5572132" y="4643446"/>
            <a:ext cx="2643206" cy="114300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6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Сонце</a:t>
            </a:r>
            <a:r>
              <a:rPr kumimoji="0" lang="ru-RU" sz="6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 descr="C:\Users\Администратор\Desktop\нежива природа\solntse_tucha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3520864"/>
            <a:ext cx="3357586" cy="2725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дминистратор\Desktop\нежива природа\инструменты-хоопонопоно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91754"/>
            <a:ext cx="1500198" cy="1751362"/>
          </a:xfrm>
          <a:prstGeom prst="rect">
            <a:avLst/>
          </a:prstGeom>
          <a:noFill/>
        </p:spPr>
      </p:pic>
      <p:pic>
        <p:nvPicPr>
          <p:cNvPr id="3075" name="Picture 3" descr="C:\Users\Администратор\Desktop\нежива природа\primenenie-oduvancik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4357694"/>
            <a:ext cx="2590226" cy="2286016"/>
          </a:xfrm>
          <a:prstGeom prst="rect">
            <a:avLst/>
          </a:prstGeom>
          <a:noFill/>
        </p:spPr>
      </p:pic>
      <p:pic>
        <p:nvPicPr>
          <p:cNvPr id="3076" name="Picture 4" descr="C:\Users\Администратор\Desktop\нежива природа\апельсин-e1368213518275 копия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214554"/>
            <a:ext cx="2428892" cy="2050808"/>
          </a:xfrm>
          <a:prstGeom prst="rect">
            <a:avLst/>
          </a:prstGeom>
          <a:noFill/>
        </p:spPr>
      </p:pic>
      <p:sp>
        <p:nvSpPr>
          <p:cNvPr id="7" name="Содержимое 2"/>
          <p:cNvSpPr>
            <a:spLocks noGrp="1"/>
          </p:cNvSpPr>
          <p:nvPr>
            <p:ph idx="1"/>
          </p:nvPr>
        </p:nvSpPr>
        <p:spPr>
          <a:xfrm>
            <a:off x="4071934" y="928670"/>
            <a:ext cx="3214710" cy="10001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4400" b="1" dirty="0" smtClean="0">
                <a:solidFill>
                  <a:srgbClr val="00FFFF"/>
                </a:solidFill>
                <a:latin typeface="Arial" pitchFamily="34" charset="0"/>
                <a:cs typeface="Arial" pitchFamily="34" charset="0"/>
              </a:rPr>
              <a:t>Соняшник</a:t>
            </a:r>
          </a:p>
          <a:p>
            <a:endParaRPr lang="ru-RU" dirty="0"/>
          </a:p>
        </p:txBody>
      </p:sp>
      <p:sp>
        <p:nvSpPr>
          <p:cNvPr id="8" name="Содержимое 2"/>
          <p:cNvSpPr txBox="1">
            <a:spLocks/>
          </p:cNvSpPr>
          <p:nvPr/>
        </p:nvSpPr>
        <p:spPr>
          <a:xfrm>
            <a:off x="4143372" y="2643182"/>
            <a:ext cx="3357586" cy="857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Апельсин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>
          <a:xfrm>
            <a:off x="4143372" y="4929198"/>
            <a:ext cx="3500462" cy="8572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4400" b="1" i="0" u="none" strike="noStrike" kern="1200" cap="none" spc="0" normalizeH="0" baseline="0" dirty="0" smtClean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Кульбаба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180</Words>
  <PresentationFormat>Экран (4:3)</PresentationFormat>
  <Paragraphs>60</Paragraphs>
  <Slides>23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Тема Office</vt:lpstr>
      <vt:lpstr>Document</vt:lpstr>
      <vt:lpstr>Узагальнюючий урок з теми:</vt:lpstr>
      <vt:lpstr>Слайд 2</vt:lpstr>
      <vt:lpstr>Слайд 3</vt:lpstr>
      <vt:lpstr>Що зайве?</vt:lpstr>
      <vt:lpstr>Слайд 5</vt:lpstr>
      <vt:lpstr>Властивості повітря.</vt:lpstr>
      <vt:lpstr>Використання вітру людиною</vt:lpstr>
      <vt:lpstr>Слайд 8</vt:lpstr>
      <vt:lpstr>Слайд 9</vt:lpstr>
      <vt:lpstr>Слайд 10</vt:lpstr>
      <vt:lpstr>Слайд 11</vt:lpstr>
      <vt:lpstr>Стани   води</vt:lpstr>
      <vt:lpstr>Властивості води</vt:lpstr>
      <vt:lpstr>Вода на службі у людей</vt:lpstr>
      <vt:lpstr>Слайд 15</vt:lpstr>
      <vt:lpstr>Слайд 16</vt:lpstr>
      <vt:lpstr>Гірські породи</vt:lpstr>
      <vt:lpstr>Знайди пару</vt:lpstr>
      <vt:lpstr>Ґрунт</vt:lpstr>
      <vt:lpstr>Слайд 20</vt:lpstr>
      <vt:lpstr>Слайд 21</vt:lpstr>
      <vt:lpstr>Слайд 22</vt:lpstr>
      <vt:lpstr>Слайд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Alexandr</cp:lastModifiedBy>
  <cp:revision>68</cp:revision>
  <dcterms:created xsi:type="dcterms:W3CDTF">2015-11-15T07:50:31Z</dcterms:created>
  <dcterms:modified xsi:type="dcterms:W3CDTF">2016-02-01T20:30:31Z</dcterms:modified>
</cp:coreProperties>
</file>