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65" d="100"/>
          <a:sy n="65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548B4B-1B2B-4A94-B997-819E8555BCC1}" type="doc">
      <dgm:prSet loTypeId="urn:microsoft.com/office/officeart/2005/8/layout/cycle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F852F24-E711-4DFD-BEBB-B27BF5E99B0B}">
      <dgm:prSet phldrT="[Текст]" custT="1"/>
      <dgm:spPr/>
      <dgm:t>
        <a:bodyPr/>
        <a:lstStyle/>
        <a:p>
          <a:r>
            <a:rPr lang="uk-UA" sz="1800" dirty="0" smtClean="0"/>
            <a:t>Інтерактивні методи навчання</a:t>
          </a:r>
          <a:endParaRPr lang="ru-RU" sz="1800" dirty="0"/>
        </a:p>
      </dgm:t>
    </dgm:pt>
    <dgm:pt modelId="{EAE82C9F-D0B7-413D-9721-010CF8D10600}" type="parTrans" cxnId="{3C8E31EB-4359-4D6D-BB7F-62E0758AC3EF}">
      <dgm:prSet/>
      <dgm:spPr/>
      <dgm:t>
        <a:bodyPr/>
        <a:lstStyle/>
        <a:p>
          <a:endParaRPr lang="ru-RU"/>
        </a:p>
      </dgm:t>
    </dgm:pt>
    <dgm:pt modelId="{E732945F-F57A-4739-B38C-D88852FE9776}" type="sibTrans" cxnId="{3C8E31EB-4359-4D6D-BB7F-62E0758AC3EF}">
      <dgm:prSet/>
      <dgm:spPr/>
      <dgm:t>
        <a:bodyPr/>
        <a:lstStyle/>
        <a:p>
          <a:endParaRPr lang="ru-RU"/>
        </a:p>
      </dgm:t>
    </dgm:pt>
    <dgm:pt modelId="{7B4C1399-9FC9-4FBB-9E0C-5D090C5E38AA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uk-UA" sz="2000" dirty="0" smtClean="0"/>
            <a:t>Метод проектів</a:t>
          </a:r>
          <a:endParaRPr lang="ru-RU" sz="2000" dirty="0"/>
        </a:p>
      </dgm:t>
    </dgm:pt>
    <dgm:pt modelId="{F233CBD1-C730-423D-A6D1-B3252AA10A62}" type="parTrans" cxnId="{BF9D252B-7352-4C62-AC08-BC6B30497957}">
      <dgm:prSet/>
      <dgm:spPr/>
      <dgm:t>
        <a:bodyPr/>
        <a:lstStyle/>
        <a:p>
          <a:endParaRPr lang="ru-RU"/>
        </a:p>
      </dgm:t>
    </dgm:pt>
    <dgm:pt modelId="{BB97ABBC-95A9-424C-8369-D0722B6B36A7}" type="sibTrans" cxnId="{BF9D252B-7352-4C62-AC08-BC6B30497957}">
      <dgm:prSet/>
      <dgm:spPr/>
      <dgm:t>
        <a:bodyPr/>
        <a:lstStyle/>
        <a:p>
          <a:endParaRPr lang="ru-RU"/>
        </a:p>
      </dgm:t>
    </dgm:pt>
    <dgm:pt modelId="{12BC142A-A5DC-49B5-86C6-9D87D995E652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uk-UA" sz="2000" dirty="0" smtClean="0"/>
            <a:t>Тестові технології</a:t>
          </a:r>
          <a:endParaRPr lang="ru-RU" sz="2000" dirty="0"/>
        </a:p>
      </dgm:t>
    </dgm:pt>
    <dgm:pt modelId="{5A8E8418-12AE-415F-BED8-ED63EC1E7345}" type="parTrans" cxnId="{271DF9F4-DF13-435D-95D3-DF9E614E4557}">
      <dgm:prSet/>
      <dgm:spPr/>
      <dgm:t>
        <a:bodyPr/>
        <a:lstStyle/>
        <a:p>
          <a:endParaRPr lang="ru-RU"/>
        </a:p>
      </dgm:t>
    </dgm:pt>
    <dgm:pt modelId="{E41D70C5-0EC5-4087-8B5E-6B645994FC4F}" type="sibTrans" cxnId="{271DF9F4-DF13-435D-95D3-DF9E614E4557}">
      <dgm:prSet/>
      <dgm:spPr/>
      <dgm:t>
        <a:bodyPr/>
        <a:lstStyle/>
        <a:p>
          <a:endParaRPr lang="ru-RU"/>
        </a:p>
      </dgm:t>
    </dgm:pt>
    <dgm:pt modelId="{877FD50B-5A09-495C-9147-9775BA387BF5}">
      <dgm:prSet phldrT="[Текст]" custT="1"/>
      <dgm:spPr/>
      <dgm:t>
        <a:bodyPr/>
        <a:lstStyle/>
        <a:p>
          <a:r>
            <a:rPr lang="uk-UA" sz="2800" dirty="0" smtClean="0"/>
            <a:t>ІКТ</a:t>
          </a:r>
          <a:endParaRPr lang="ru-RU" sz="2800" dirty="0"/>
        </a:p>
      </dgm:t>
    </dgm:pt>
    <dgm:pt modelId="{C18B0788-3F71-4910-A16E-C594991BDFDE}" type="parTrans" cxnId="{FE93ED08-52B3-490A-9625-4628C1C6D6DC}">
      <dgm:prSet/>
      <dgm:spPr/>
      <dgm:t>
        <a:bodyPr/>
        <a:lstStyle/>
        <a:p>
          <a:endParaRPr lang="ru-RU"/>
        </a:p>
      </dgm:t>
    </dgm:pt>
    <dgm:pt modelId="{B2DEB0EA-9773-4FDD-BB8F-7F984C7C10E2}" type="sibTrans" cxnId="{FE93ED08-52B3-490A-9625-4628C1C6D6DC}">
      <dgm:prSet/>
      <dgm:spPr/>
      <dgm:t>
        <a:bodyPr/>
        <a:lstStyle/>
        <a:p>
          <a:endParaRPr lang="ru-RU"/>
        </a:p>
      </dgm:t>
    </dgm:pt>
    <dgm:pt modelId="{29DF9A96-5649-4A77-9013-37AC9C8047A3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uk-UA" sz="1800" dirty="0" smtClean="0"/>
            <a:t>Логічно-опорні сигнали та схеми</a:t>
          </a:r>
          <a:endParaRPr lang="ru-RU" sz="1800" dirty="0"/>
        </a:p>
      </dgm:t>
    </dgm:pt>
    <dgm:pt modelId="{16A19F23-58BA-46C6-B73B-8F2B4A149287}" type="parTrans" cxnId="{02B63627-D2FB-4B0C-A74C-31CF29CD3222}">
      <dgm:prSet/>
      <dgm:spPr/>
      <dgm:t>
        <a:bodyPr/>
        <a:lstStyle/>
        <a:p>
          <a:endParaRPr lang="ru-RU"/>
        </a:p>
      </dgm:t>
    </dgm:pt>
    <dgm:pt modelId="{021FAFAC-B54C-4009-BB76-E59913CD49A4}" type="sibTrans" cxnId="{02B63627-D2FB-4B0C-A74C-31CF29CD3222}">
      <dgm:prSet/>
      <dgm:spPr/>
      <dgm:t>
        <a:bodyPr/>
        <a:lstStyle/>
        <a:p>
          <a:endParaRPr lang="ru-RU"/>
        </a:p>
      </dgm:t>
    </dgm:pt>
    <dgm:pt modelId="{2F3ACEFE-6616-437E-BD39-9E3B77F7F241}" type="pres">
      <dgm:prSet presAssocID="{A9548B4B-1B2B-4A94-B997-819E8555BCC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080148-009A-4A58-AB4C-5E71A520C2B8}" type="pres">
      <dgm:prSet presAssocID="{BF852F24-E711-4DFD-BEBB-B27BF5E99B0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CFA92-028B-4DAE-BC86-E0C385A336A3}" type="pres">
      <dgm:prSet presAssocID="{BF852F24-E711-4DFD-BEBB-B27BF5E99B0B}" presName="spNode" presStyleCnt="0"/>
      <dgm:spPr/>
    </dgm:pt>
    <dgm:pt modelId="{35206717-848B-4F42-943D-8D5C4F087FE5}" type="pres">
      <dgm:prSet presAssocID="{E732945F-F57A-4739-B38C-D88852FE9776}" presName="sibTrans" presStyleLbl="sibTrans1D1" presStyleIdx="0" presStyleCnt="5"/>
      <dgm:spPr/>
      <dgm:t>
        <a:bodyPr/>
        <a:lstStyle/>
        <a:p>
          <a:endParaRPr lang="ru-RU"/>
        </a:p>
      </dgm:t>
    </dgm:pt>
    <dgm:pt modelId="{84EB3620-1C5E-42A9-990C-662DB3BF9746}" type="pres">
      <dgm:prSet presAssocID="{7B4C1399-9FC9-4FBB-9E0C-5D090C5E38AA}" presName="node" presStyleLbl="node1" presStyleIdx="1" presStyleCnt="5" custRadScaleRad="159901" custRadScaleInc="41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08BDDB-B4B2-4C47-8B51-4DF5473DE04D}" type="pres">
      <dgm:prSet presAssocID="{7B4C1399-9FC9-4FBB-9E0C-5D090C5E38AA}" presName="spNode" presStyleCnt="0"/>
      <dgm:spPr/>
    </dgm:pt>
    <dgm:pt modelId="{3D00F1D5-1EAC-4088-802C-CC2BE0F65305}" type="pres">
      <dgm:prSet presAssocID="{BB97ABBC-95A9-424C-8369-D0722B6B36A7}" presName="sibTrans" presStyleLbl="sibTrans1D1" presStyleIdx="1" presStyleCnt="5"/>
      <dgm:spPr/>
      <dgm:t>
        <a:bodyPr/>
        <a:lstStyle/>
        <a:p>
          <a:endParaRPr lang="ru-RU"/>
        </a:p>
      </dgm:t>
    </dgm:pt>
    <dgm:pt modelId="{92F62D2F-0775-4AA9-9844-01CD1FD8CA00}" type="pres">
      <dgm:prSet presAssocID="{12BC142A-A5DC-49B5-86C6-9D87D995E652}" presName="node" presStyleLbl="node1" presStyleIdx="2" presStyleCnt="5" custRadScaleRad="125004" custRadScaleInc="-46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7C759-D398-4473-AE63-339A549EC798}" type="pres">
      <dgm:prSet presAssocID="{12BC142A-A5DC-49B5-86C6-9D87D995E652}" presName="spNode" presStyleCnt="0"/>
      <dgm:spPr/>
    </dgm:pt>
    <dgm:pt modelId="{64F368E9-C2D7-4331-91A1-672D9FEF2E87}" type="pres">
      <dgm:prSet presAssocID="{E41D70C5-0EC5-4087-8B5E-6B645994FC4F}" presName="sibTrans" presStyleLbl="sibTrans1D1" presStyleIdx="2" presStyleCnt="5"/>
      <dgm:spPr/>
      <dgm:t>
        <a:bodyPr/>
        <a:lstStyle/>
        <a:p>
          <a:endParaRPr lang="ru-RU"/>
        </a:p>
      </dgm:t>
    </dgm:pt>
    <dgm:pt modelId="{DBF3EDE6-C2B9-4D1F-9C68-CF4B3ECA6A29}" type="pres">
      <dgm:prSet presAssocID="{877FD50B-5A09-495C-9147-9775BA387BF5}" presName="node" presStyleLbl="node1" presStyleIdx="3" presStyleCnt="5" custRadScaleRad="124065" custRadScaleInc="63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909A12-A6FB-4F8A-889D-2B2DF564C7BB}" type="pres">
      <dgm:prSet presAssocID="{877FD50B-5A09-495C-9147-9775BA387BF5}" presName="spNode" presStyleCnt="0"/>
      <dgm:spPr/>
    </dgm:pt>
    <dgm:pt modelId="{D14FE7C5-09E8-4DFD-A8F8-B6789F1FE8F6}" type="pres">
      <dgm:prSet presAssocID="{B2DEB0EA-9773-4FDD-BB8F-7F984C7C10E2}" presName="sibTrans" presStyleLbl="sibTrans1D1" presStyleIdx="3" presStyleCnt="5"/>
      <dgm:spPr/>
      <dgm:t>
        <a:bodyPr/>
        <a:lstStyle/>
        <a:p>
          <a:endParaRPr lang="ru-RU"/>
        </a:p>
      </dgm:t>
    </dgm:pt>
    <dgm:pt modelId="{377745F1-C286-4554-9A34-B29D1905A151}" type="pres">
      <dgm:prSet presAssocID="{29DF9A96-5649-4A77-9013-37AC9C8047A3}" presName="node" presStyleLbl="node1" presStyleIdx="4" presStyleCnt="5" custRadScaleRad="144367" custRadScaleInc="-25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823454-7017-487A-9ED3-0FAD2141C1C3}" type="pres">
      <dgm:prSet presAssocID="{29DF9A96-5649-4A77-9013-37AC9C8047A3}" presName="spNode" presStyleCnt="0"/>
      <dgm:spPr/>
    </dgm:pt>
    <dgm:pt modelId="{4417DC14-6ACA-4F6D-AFDD-5308030F2D69}" type="pres">
      <dgm:prSet presAssocID="{021FAFAC-B54C-4009-BB76-E59913CD49A4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5FA5116F-490F-44B8-B9E6-7A2866F15A6A}" type="presOf" srcId="{BF852F24-E711-4DFD-BEBB-B27BF5E99B0B}" destId="{06080148-009A-4A58-AB4C-5E71A520C2B8}" srcOrd="0" destOrd="0" presId="urn:microsoft.com/office/officeart/2005/8/layout/cycle5"/>
    <dgm:cxn modelId="{3C8E31EB-4359-4D6D-BB7F-62E0758AC3EF}" srcId="{A9548B4B-1B2B-4A94-B997-819E8555BCC1}" destId="{BF852F24-E711-4DFD-BEBB-B27BF5E99B0B}" srcOrd="0" destOrd="0" parTransId="{EAE82C9F-D0B7-413D-9721-010CF8D10600}" sibTransId="{E732945F-F57A-4739-B38C-D88852FE9776}"/>
    <dgm:cxn modelId="{BF9D252B-7352-4C62-AC08-BC6B30497957}" srcId="{A9548B4B-1B2B-4A94-B997-819E8555BCC1}" destId="{7B4C1399-9FC9-4FBB-9E0C-5D090C5E38AA}" srcOrd="1" destOrd="0" parTransId="{F233CBD1-C730-423D-A6D1-B3252AA10A62}" sibTransId="{BB97ABBC-95A9-424C-8369-D0722B6B36A7}"/>
    <dgm:cxn modelId="{548141D9-DB23-466D-9830-C7F508D7AFF9}" type="presOf" srcId="{A9548B4B-1B2B-4A94-B997-819E8555BCC1}" destId="{2F3ACEFE-6616-437E-BD39-9E3B77F7F241}" srcOrd="0" destOrd="0" presId="urn:microsoft.com/office/officeart/2005/8/layout/cycle5"/>
    <dgm:cxn modelId="{0EF0B91A-A388-46C5-9D2A-D0585AE35C41}" type="presOf" srcId="{B2DEB0EA-9773-4FDD-BB8F-7F984C7C10E2}" destId="{D14FE7C5-09E8-4DFD-A8F8-B6789F1FE8F6}" srcOrd="0" destOrd="0" presId="urn:microsoft.com/office/officeart/2005/8/layout/cycle5"/>
    <dgm:cxn modelId="{271DF9F4-DF13-435D-95D3-DF9E614E4557}" srcId="{A9548B4B-1B2B-4A94-B997-819E8555BCC1}" destId="{12BC142A-A5DC-49B5-86C6-9D87D995E652}" srcOrd="2" destOrd="0" parTransId="{5A8E8418-12AE-415F-BED8-ED63EC1E7345}" sibTransId="{E41D70C5-0EC5-4087-8B5E-6B645994FC4F}"/>
    <dgm:cxn modelId="{7FA23621-5FEE-4056-88B5-7652481EC8A5}" type="presOf" srcId="{E732945F-F57A-4739-B38C-D88852FE9776}" destId="{35206717-848B-4F42-943D-8D5C4F087FE5}" srcOrd="0" destOrd="0" presId="urn:microsoft.com/office/officeart/2005/8/layout/cycle5"/>
    <dgm:cxn modelId="{FE93ED08-52B3-490A-9625-4628C1C6D6DC}" srcId="{A9548B4B-1B2B-4A94-B997-819E8555BCC1}" destId="{877FD50B-5A09-495C-9147-9775BA387BF5}" srcOrd="3" destOrd="0" parTransId="{C18B0788-3F71-4910-A16E-C594991BDFDE}" sibTransId="{B2DEB0EA-9773-4FDD-BB8F-7F984C7C10E2}"/>
    <dgm:cxn modelId="{99474008-6DCA-4533-86E8-B62A7DB4A032}" type="presOf" srcId="{12BC142A-A5DC-49B5-86C6-9D87D995E652}" destId="{92F62D2F-0775-4AA9-9844-01CD1FD8CA00}" srcOrd="0" destOrd="0" presId="urn:microsoft.com/office/officeart/2005/8/layout/cycle5"/>
    <dgm:cxn modelId="{23AFDF76-C04E-47A3-BB28-2EDE037C5F3E}" type="presOf" srcId="{BB97ABBC-95A9-424C-8369-D0722B6B36A7}" destId="{3D00F1D5-1EAC-4088-802C-CC2BE0F65305}" srcOrd="0" destOrd="0" presId="urn:microsoft.com/office/officeart/2005/8/layout/cycle5"/>
    <dgm:cxn modelId="{02B63627-D2FB-4B0C-A74C-31CF29CD3222}" srcId="{A9548B4B-1B2B-4A94-B997-819E8555BCC1}" destId="{29DF9A96-5649-4A77-9013-37AC9C8047A3}" srcOrd="4" destOrd="0" parTransId="{16A19F23-58BA-46C6-B73B-8F2B4A149287}" sibTransId="{021FAFAC-B54C-4009-BB76-E59913CD49A4}"/>
    <dgm:cxn modelId="{960937CC-8805-4A88-BDA9-2AB5569B7864}" type="presOf" srcId="{021FAFAC-B54C-4009-BB76-E59913CD49A4}" destId="{4417DC14-6ACA-4F6D-AFDD-5308030F2D69}" srcOrd="0" destOrd="0" presId="urn:microsoft.com/office/officeart/2005/8/layout/cycle5"/>
    <dgm:cxn modelId="{919EC695-CC13-4E09-9CA1-BF14A64BD333}" type="presOf" srcId="{29DF9A96-5649-4A77-9013-37AC9C8047A3}" destId="{377745F1-C286-4554-9A34-B29D1905A151}" srcOrd="0" destOrd="0" presId="urn:microsoft.com/office/officeart/2005/8/layout/cycle5"/>
    <dgm:cxn modelId="{C2C525C2-B79D-4D7A-91EA-BCC7D13C6D64}" type="presOf" srcId="{E41D70C5-0EC5-4087-8B5E-6B645994FC4F}" destId="{64F368E9-C2D7-4331-91A1-672D9FEF2E87}" srcOrd="0" destOrd="0" presId="urn:microsoft.com/office/officeart/2005/8/layout/cycle5"/>
    <dgm:cxn modelId="{BFDD2D3B-0F81-49DE-9C8B-3EF67A8C2F34}" type="presOf" srcId="{7B4C1399-9FC9-4FBB-9E0C-5D090C5E38AA}" destId="{84EB3620-1C5E-42A9-990C-662DB3BF9746}" srcOrd="0" destOrd="0" presId="urn:microsoft.com/office/officeart/2005/8/layout/cycle5"/>
    <dgm:cxn modelId="{46E6A445-2DBF-4028-878D-DF37EE33771A}" type="presOf" srcId="{877FD50B-5A09-495C-9147-9775BA387BF5}" destId="{DBF3EDE6-C2B9-4D1F-9C68-CF4B3ECA6A29}" srcOrd="0" destOrd="0" presId="urn:microsoft.com/office/officeart/2005/8/layout/cycle5"/>
    <dgm:cxn modelId="{2307EBD8-2D83-42B5-9A00-56ACDC8DB392}" type="presParOf" srcId="{2F3ACEFE-6616-437E-BD39-9E3B77F7F241}" destId="{06080148-009A-4A58-AB4C-5E71A520C2B8}" srcOrd="0" destOrd="0" presId="urn:microsoft.com/office/officeart/2005/8/layout/cycle5"/>
    <dgm:cxn modelId="{A50708E0-B608-44B7-9C41-6CD52A70AB50}" type="presParOf" srcId="{2F3ACEFE-6616-437E-BD39-9E3B77F7F241}" destId="{A8DCFA92-028B-4DAE-BC86-E0C385A336A3}" srcOrd="1" destOrd="0" presId="urn:microsoft.com/office/officeart/2005/8/layout/cycle5"/>
    <dgm:cxn modelId="{4FE02072-FDD2-42F5-9FC3-F05C99CD01D9}" type="presParOf" srcId="{2F3ACEFE-6616-437E-BD39-9E3B77F7F241}" destId="{35206717-848B-4F42-943D-8D5C4F087FE5}" srcOrd="2" destOrd="0" presId="urn:microsoft.com/office/officeart/2005/8/layout/cycle5"/>
    <dgm:cxn modelId="{F0BB6478-4790-466E-92A7-4DAAFDBC88AA}" type="presParOf" srcId="{2F3ACEFE-6616-437E-BD39-9E3B77F7F241}" destId="{84EB3620-1C5E-42A9-990C-662DB3BF9746}" srcOrd="3" destOrd="0" presId="urn:microsoft.com/office/officeart/2005/8/layout/cycle5"/>
    <dgm:cxn modelId="{AB7F135F-35AF-497E-9E65-02E949D80C69}" type="presParOf" srcId="{2F3ACEFE-6616-437E-BD39-9E3B77F7F241}" destId="{B108BDDB-B4B2-4C47-8B51-4DF5473DE04D}" srcOrd="4" destOrd="0" presId="urn:microsoft.com/office/officeart/2005/8/layout/cycle5"/>
    <dgm:cxn modelId="{1633CFCC-8D28-4ED2-9D09-917388B6FAEC}" type="presParOf" srcId="{2F3ACEFE-6616-437E-BD39-9E3B77F7F241}" destId="{3D00F1D5-1EAC-4088-802C-CC2BE0F65305}" srcOrd="5" destOrd="0" presId="urn:microsoft.com/office/officeart/2005/8/layout/cycle5"/>
    <dgm:cxn modelId="{C5340542-44F8-42AC-93AB-88962AA498A2}" type="presParOf" srcId="{2F3ACEFE-6616-437E-BD39-9E3B77F7F241}" destId="{92F62D2F-0775-4AA9-9844-01CD1FD8CA00}" srcOrd="6" destOrd="0" presId="urn:microsoft.com/office/officeart/2005/8/layout/cycle5"/>
    <dgm:cxn modelId="{58C04626-73A9-4939-B306-C9B4BD231129}" type="presParOf" srcId="{2F3ACEFE-6616-437E-BD39-9E3B77F7F241}" destId="{A117C759-D398-4473-AE63-339A549EC798}" srcOrd="7" destOrd="0" presId="urn:microsoft.com/office/officeart/2005/8/layout/cycle5"/>
    <dgm:cxn modelId="{A37E4E5D-E669-40E0-9FB0-499F991CFC16}" type="presParOf" srcId="{2F3ACEFE-6616-437E-BD39-9E3B77F7F241}" destId="{64F368E9-C2D7-4331-91A1-672D9FEF2E87}" srcOrd="8" destOrd="0" presId="urn:microsoft.com/office/officeart/2005/8/layout/cycle5"/>
    <dgm:cxn modelId="{3F4C1E5F-AB09-4756-AFD2-AE2A78868EB5}" type="presParOf" srcId="{2F3ACEFE-6616-437E-BD39-9E3B77F7F241}" destId="{DBF3EDE6-C2B9-4D1F-9C68-CF4B3ECA6A29}" srcOrd="9" destOrd="0" presId="urn:microsoft.com/office/officeart/2005/8/layout/cycle5"/>
    <dgm:cxn modelId="{DF08352F-EA21-4874-B7BA-5DCB144D50DD}" type="presParOf" srcId="{2F3ACEFE-6616-437E-BD39-9E3B77F7F241}" destId="{77909A12-A6FB-4F8A-889D-2B2DF564C7BB}" srcOrd="10" destOrd="0" presId="urn:microsoft.com/office/officeart/2005/8/layout/cycle5"/>
    <dgm:cxn modelId="{6F4F26C2-95CB-4FF9-9919-07788B166714}" type="presParOf" srcId="{2F3ACEFE-6616-437E-BD39-9E3B77F7F241}" destId="{D14FE7C5-09E8-4DFD-A8F8-B6789F1FE8F6}" srcOrd="11" destOrd="0" presId="urn:microsoft.com/office/officeart/2005/8/layout/cycle5"/>
    <dgm:cxn modelId="{A8E1BCB6-F5D6-4B91-A057-9771F7C18C2F}" type="presParOf" srcId="{2F3ACEFE-6616-437E-BD39-9E3B77F7F241}" destId="{377745F1-C286-4554-9A34-B29D1905A151}" srcOrd="12" destOrd="0" presId="urn:microsoft.com/office/officeart/2005/8/layout/cycle5"/>
    <dgm:cxn modelId="{2CA0A8B2-F532-406F-B742-EE7046B2619C}" type="presParOf" srcId="{2F3ACEFE-6616-437E-BD39-9E3B77F7F241}" destId="{FD823454-7017-487A-9ED3-0FAD2141C1C3}" srcOrd="13" destOrd="0" presId="urn:microsoft.com/office/officeart/2005/8/layout/cycle5"/>
    <dgm:cxn modelId="{4AFEAEB2-BBE2-401F-B4D7-2787D2EA2BAB}" type="presParOf" srcId="{2F3ACEFE-6616-437E-BD39-9E3B77F7F241}" destId="{4417DC14-6ACA-4F6D-AFDD-5308030F2D69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080148-009A-4A58-AB4C-5E71A520C2B8}">
      <dsp:nvSpPr>
        <dsp:cNvPr id="0" name=""/>
        <dsp:cNvSpPr/>
      </dsp:nvSpPr>
      <dsp:spPr>
        <a:xfrm>
          <a:off x="3371403" y="736"/>
          <a:ext cx="1486792" cy="9664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Інтерактивні методи навчання</a:t>
          </a:r>
          <a:endParaRPr lang="ru-RU" sz="1800" kern="1200" dirty="0"/>
        </a:p>
      </dsp:txBody>
      <dsp:txXfrm>
        <a:off x="3371403" y="736"/>
        <a:ext cx="1486792" cy="966415"/>
      </dsp:txXfrm>
    </dsp:sp>
    <dsp:sp modelId="{35206717-848B-4F42-943D-8D5C4F087FE5}">
      <dsp:nvSpPr>
        <dsp:cNvPr id="0" name=""/>
        <dsp:cNvSpPr/>
      </dsp:nvSpPr>
      <dsp:spPr>
        <a:xfrm>
          <a:off x="3471909" y="554209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1852934" y="1595"/>
              </a:moveTo>
              <a:arcTo wR="1931434" hR="1931434" stAng="16060240" swAng="2855170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B3620-1C5E-42A9-990C-662DB3BF9746}">
      <dsp:nvSpPr>
        <dsp:cNvPr id="0" name=""/>
        <dsp:cNvSpPr/>
      </dsp:nvSpPr>
      <dsp:spPr>
        <a:xfrm>
          <a:off x="6429427" y="1500202"/>
          <a:ext cx="1486792" cy="966415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Метод проектів</a:t>
          </a:r>
          <a:endParaRPr lang="ru-RU" sz="2000" kern="1200" dirty="0"/>
        </a:p>
      </dsp:txBody>
      <dsp:txXfrm>
        <a:off x="6429427" y="1500202"/>
        <a:ext cx="1486792" cy="966415"/>
      </dsp:txXfrm>
    </dsp:sp>
    <dsp:sp modelId="{3D00F1D5-1EAC-4088-802C-CC2BE0F65305}">
      <dsp:nvSpPr>
        <dsp:cNvPr id="0" name=""/>
        <dsp:cNvSpPr/>
      </dsp:nvSpPr>
      <dsp:spPr>
        <a:xfrm>
          <a:off x="3449420" y="-105994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635777" y="2840087"/>
              </a:moveTo>
              <a:arcTo wR="1931434" hR="1931434" stAng="1683832" swAng="1628129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F62D2F-0775-4AA9-9844-01CD1FD8CA00}">
      <dsp:nvSpPr>
        <dsp:cNvPr id="0" name=""/>
        <dsp:cNvSpPr/>
      </dsp:nvSpPr>
      <dsp:spPr>
        <a:xfrm>
          <a:off x="5143539" y="3559547"/>
          <a:ext cx="1486792" cy="966415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Тестові технології</a:t>
          </a:r>
          <a:endParaRPr lang="ru-RU" sz="2000" kern="1200" dirty="0"/>
        </a:p>
      </dsp:txBody>
      <dsp:txXfrm>
        <a:off x="5143539" y="3559547"/>
        <a:ext cx="1486792" cy="966415"/>
      </dsp:txXfrm>
    </dsp:sp>
    <dsp:sp modelId="{64F368E9-C2D7-4331-91A1-672D9FEF2E87}">
      <dsp:nvSpPr>
        <dsp:cNvPr id="0" name=""/>
        <dsp:cNvSpPr/>
      </dsp:nvSpPr>
      <dsp:spPr>
        <a:xfrm>
          <a:off x="2162585" y="106229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674402" y="3714250"/>
              </a:moveTo>
              <a:arcTo wR="1931434" hR="1931434" stAng="4042598" swAng="3072793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F3EDE6-C2B9-4D1F-9C68-CF4B3ECA6A29}">
      <dsp:nvSpPr>
        <dsp:cNvPr id="0" name=""/>
        <dsp:cNvSpPr/>
      </dsp:nvSpPr>
      <dsp:spPr>
        <a:xfrm>
          <a:off x="1500205" y="3429018"/>
          <a:ext cx="1486792" cy="9664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ІКТ</a:t>
          </a:r>
          <a:endParaRPr lang="ru-RU" sz="2800" kern="1200" dirty="0"/>
        </a:p>
      </dsp:txBody>
      <dsp:txXfrm>
        <a:off x="1500205" y="3429018"/>
        <a:ext cx="1486792" cy="966415"/>
      </dsp:txXfrm>
    </dsp:sp>
    <dsp:sp modelId="{D14FE7C5-09E8-4DFD-A8F8-B6789F1FE8F6}">
      <dsp:nvSpPr>
        <dsp:cNvPr id="0" name=""/>
        <dsp:cNvSpPr/>
      </dsp:nvSpPr>
      <dsp:spPr>
        <a:xfrm>
          <a:off x="1298629" y="57015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467730" y="3191596"/>
              </a:moveTo>
              <a:arcTo wR="1931434" hR="1931434" stAng="8356410" swAng="1393420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7745F1-C286-4554-9A34-B29D1905A151}">
      <dsp:nvSpPr>
        <dsp:cNvPr id="0" name=""/>
        <dsp:cNvSpPr/>
      </dsp:nvSpPr>
      <dsp:spPr>
        <a:xfrm>
          <a:off x="642949" y="1357318"/>
          <a:ext cx="1486792" cy="966415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Логічно-опорні сигнали та схеми</a:t>
          </a:r>
          <a:endParaRPr lang="ru-RU" sz="1800" kern="1200" dirty="0"/>
        </a:p>
      </dsp:txBody>
      <dsp:txXfrm>
        <a:off x="642949" y="1357318"/>
        <a:ext cx="1486792" cy="966415"/>
      </dsp:txXfrm>
    </dsp:sp>
    <dsp:sp modelId="{4417DC14-6ACA-4F6D-AFDD-5308030F2D69}">
      <dsp:nvSpPr>
        <dsp:cNvPr id="0" name=""/>
        <dsp:cNvSpPr/>
      </dsp:nvSpPr>
      <dsp:spPr>
        <a:xfrm>
          <a:off x="1131077" y="607879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675671" y="463953"/>
              </a:moveTo>
              <a:arcTo wR="1931434" hR="1931434" stAng="13766730" swAng="2282666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52056-B164-49BC-9458-F86701103F1B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594CD-EC3C-491D-8C80-9B90814D6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594CD-EC3C-491D-8C80-9B90814D688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FCCAF-2194-4AE8-B126-9888B089A4C6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2AE0F-3910-4D76-AEAF-DD2A31DD7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dlya_prezentacii_chelovechki_13_131557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2214554"/>
            <a:ext cx="2214578" cy="2428892"/>
          </a:xfrm>
          <a:prstGeom prst="rect">
            <a:avLst/>
          </a:prstGeom>
          <a:effectLst/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72400" cy="1500198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Інноваційні методи навчання як засіб підвищення якості освітнього процесу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57290" y="4643446"/>
            <a:ext cx="6400800" cy="1785950"/>
          </a:xfrm>
        </p:spPr>
        <p:txBody>
          <a:bodyPr/>
          <a:lstStyle/>
          <a:p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Підготувала учитель біології ЗОШ № 5 міста Краматорська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Міні-проект</a:t>
            </a:r>
            <a:br>
              <a:rPr lang="uk-UA" dirty="0" smtClean="0"/>
            </a:br>
            <a:r>
              <a:rPr lang="uk-UA" dirty="0" err="1" smtClean="0">
                <a:solidFill>
                  <a:srgbClr val="FF0000"/>
                </a:solidFill>
              </a:rPr>
              <a:t>“Харчовий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err="1" smtClean="0">
                <a:solidFill>
                  <a:srgbClr val="FF0000"/>
                </a:solidFill>
              </a:rPr>
              <a:t>ланцюг”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стаканы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500174"/>
            <a:ext cx="6572264" cy="5357826"/>
          </a:xfrm>
        </p:spPr>
      </p:pic>
      <p:pic>
        <p:nvPicPr>
          <p:cNvPr id="5" name="Рисунок 4" descr="metod_poin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4714884"/>
            <a:ext cx="4786346" cy="214311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2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EFF9FF"/>
              </a:clrFrom>
              <a:clrTo>
                <a:srgbClr val="EFF9FF">
                  <a:alpha val="0"/>
                </a:srgbClr>
              </a:clrTo>
            </a:clrChange>
            <a:biLevel thresh="50000"/>
          </a:blip>
          <a:stretch>
            <a:fillRect/>
          </a:stretch>
        </p:blipFill>
        <p:spPr>
          <a:xfrm>
            <a:off x="571472" y="428604"/>
            <a:ext cx="8128000" cy="6096000"/>
          </a:xfrm>
          <a:prstGeom prst="rect">
            <a:avLst/>
          </a:prstGeom>
        </p:spPr>
      </p:pic>
      <p:pic>
        <p:nvPicPr>
          <p:cNvPr id="4" name="Рисунок 3" descr="woman_taking_a_bow_786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1500174"/>
            <a:ext cx="3638550" cy="4762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teacher_colaberation_pc_400_clr_338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062162"/>
            <a:ext cx="3810000" cy="27336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8587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4000" dirty="0" smtClean="0"/>
              <a:t>Сучасні інноваційні технології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>Види тестів</a:t>
            </a:r>
            <a:br>
              <a:rPr lang="uk-UA" dirty="0" smtClean="0"/>
            </a:br>
            <a:r>
              <a:rPr lang="uk-UA" dirty="0" smtClean="0"/>
              <a:t>(активизуючі вікторини)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6215106" cy="4525963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Чи вірне ствердження?</a:t>
            </a:r>
          </a:p>
          <a:p>
            <a:pPr marL="457200" indent="-457200">
              <a:buAutoNum type="arabicPeriod"/>
            </a:pPr>
            <a:r>
              <a:rPr lang="uk-UA" sz="2200" dirty="0" smtClean="0"/>
              <a:t>Корінь, що першим з’являється з насінини є головним.</a:t>
            </a:r>
          </a:p>
          <a:p>
            <a:pPr marL="457200" indent="-457200">
              <a:buAutoNum type="arabicPeriod"/>
            </a:pPr>
            <a:r>
              <a:rPr lang="uk-UA" sz="2200" dirty="0" smtClean="0"/>
              <a:t>Головну функцію кореня виконує кореневий чохлик.</a:t>
            </a:r>
          </a:p>
          <a:p>
            <a:pPr marL="457200" indent="-457200">
              <a:buAutoNum type="arabicPeriod"/>
            </a:pPr>
            <a:r>
              <a:rPr lang="uk-UA" sz="2200" dirty="0" smtClean="0"/>
              <a:t>Поглинання води та мінеральних речовин відбувається за допомогою кореневих волосків.</a:t>
            </a:r>
          </a:p>
          <a:p>
            <a:pPr marL="457200" indent="-457200">
              <a:buAutoNum type="arabicPeriod"/>
            </a:pPr>
            <a:r>
              <a:rPr lang="uk-UA" sz="2200" dirty="0" smtClean="0"/>
              <a:t>Кореневі волоски – це ланцюжки клітин, що відростають від головного кореня у боки.</a:t>
            </a:r>
          </a:p>
          <a:p>
            <a:pPr marL="457200" indent="-457200">
              <a:buAutoNum type="arabicPeriod"/>
            </a:pPr>
            <a:r>
              <a:rPr lang="uk-UA" sz="2200" dirty="0" smtClean="0"/>
              <a:t>Чим більше вологи у грунті, тим більша кількість кореневих волосків.</a:t>
            </a:r>
          </a:p>
          <a:p>
            <a:pPr marL="457200" indent="-457200">
              <a:buNone/>
            </a:pPr>
            <a:r>
              <a:rPr lang="uk-UA" sz="2200" b="1" dirty="0" smtClean="0"/>
              <a:t>         Ключ</a:t>
            </a:r>
            <a:r>
              <a:rPr lang="uk-UA" sz="2200" dirty="0" smtClean="0"/>
              <a:t>: 1 + 2 – 3 + 4 – 5 – </a:t>
            </a:r>
          </a:p>
          <a:p>
            <a:pPr marL="457200" indent="-457200">
              <a:buAutoNum type="arabicPeriod"/>
            </a:pPr>
            <a:endParaRPr lang="uk-UA" sz="20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dlya_prezentacii_chelovechki_1_131557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2214554"/>
            <a:ext cx="2643206" cy="2857520"/>
          </a:xfrm>
          <a:prstGeom prst="rect">
            <a:avLst/>
          </a:prstGeom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395536" y="1628800"/>
            <a:ext cx="8280920" cy="483131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Так”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чи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“ні”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kumimoji="0" lang="uk-U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7346331621520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1785926"/>
            <a:ext cx="3500462" cy="300039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uk-UA" sz="3200" dirty="0" smtClean="0"/>
              <a:t>Вибери</a:t>
            </a:r>
            <a:r>
              <a:rPr lang="uk-UA" sz="2800" dirty="0" smtClean="0"/>
              <a:t> </a:t>
            </a:r>
            <a:r>
              <a:rPr lang="uk-UA" sz="3200" dirty="0" smtClean="0"/>
              <a:t>вірну</a:t>
            </a:r>
            <a:r>
              <a:rPr lang="uk-UA" sz="2800" dirty="0" smtClean="0"/>
              <a:t> </a:t>
            </a:r>
            <a:r>
              <a:rPr lang="uk-UA" sz="3200" dirty="0" smtClean="0"/>
              <a:t>відповідь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071546"/>
            <a:ext cx="4040188" cy="639762"/>
          </a:xfrm>
        </p:spPr>
        <p:txBody>
          <a:bodyPr/>
          <a:lstStyle/>
          <a:p>
            <a:r>
              <a:rPr lang="uk-UA" dirty="0" smtClean="0"/>
              <a:t>     Відповіді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uk-UA" dirty="0" smtClean="0"/>
              <a:t>Ядро</a:t>
            </a:r>
          </a:p>
          <a:p>
            <a:pPr marL="457200" indent="-457200">
              <a:buAutoNum type="arabicPeriod"/>
            </a:pPr>
            <a:r>
              <a:rPr lang="uk-UA" dirty="0" smtClean="0"/>
              <a:t>Цитоплазма</a:t>
            </a:r>
          </a:p>
          <a:p>
            <a:pPr marL="457200" indent="-457200">
              <a:buAutoNum type="arabicPeriod"/>
            </a:pPr>
            <a:r>
              <a:rPr lang="uk-UA" dirty="0" smtClean="0"/>
              <a:t>Вакуоль</a:t>
            </a:r>
          </a:p>
          <a:p>
            <a:pPr marL="457200" indent="-457200">
              <a:buAutoNum type="arabicPeriod"/>
            </a:pPr>
            <a:r>
              <a:rPr lang="uk-UA" dirty="0" smtClean="0"/>
              <a:t>Оболонка</a:t>
            </a:r>
          </a:p>
          <a:p>
            <a:pPr marL="457200" indent="-457200">
              <a:buAutoNum type="arabicPeriod"/>
            </a:pPr>
            <a:r>
              <a:rPr lang="uk-UA" dirty="0" smtClean="0"/>
              <a:t>Пластиди</a:t>
            </a:r>
          </a:p>
          <a:p>
            <a:pPr marL="457200" indent="-457200">
              <a:buNone/>
            </a:pPr>
            <a:endParaRPr lang="uk-UA" dirty="0" smtClean="0"/>
          </a:p>
          <a:p>
            <a:pPr marL="457200" indent="-45720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6314" y="1071546"/>
            <a:ext cx="4041775" cy="639762"/>
          </a:xfrm>
        </p:spPr>
        <p:txBody>
          <a:bodyPr/>
          <a:lstStyle/>
          <a:p>
            <a:r>
              <a:rPr lang="uk-UA" dirty="0" smtClean="0"/>
              <a:t>      Питання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02225" y="1785926"/>
            <a:ext cx="4041775" cy="3951288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eriod"/>
            </a:pPr>
            <a:r>
              <a:rPr lang="uk-UA" dirty="0" smtClean="0"/>
              <a:t>Частини клітини, що надають їй кольору.</a:t>
            </a:r>
          </a:p>
          <a:p>
            <a:pPr marL="457200" indent="-457200">
              <a:buAutoNum type="arabicPeriod"/>
            </a:pPr>
            <a:r>
              <a:rPr lang="uk-UA" dirty="0" smtClean="0"/>
              <a:t>Зберігає спадкову інформацію.</a:t>
            </a:r>
          </a:p>
          <a:p>
            <a:pPr marL="457200" indent="-457200">
              <a:buAutoNum type="arabicPeriod"/>
            </a:pPr>
            <a:r>
              <a:rPr lang="uk-UA" dirty="0" smtClean="0"/>
              <a:t>Захищає клітину та здійснює обмін речовин.</a:t>
            </a:r>
          </a:p>
          <a:p>
            <a:pPr marL="457200" indent="-457200">
              <a:buAutoNum type="arabicPeriod"/>
            </a:pPr>
            <a:r>
              <a:rPr lang="uk-UA" dirty="0" smtClean="0"/>
              <a:t>Містить клітинній сік.</a:t>
            </a:r>
          </a:p>
          <a:p>
            <a:pPr marL="457200" indent="-457200">
              <a:buAutoNum type="arabicPeriod"/>
            </a:pPr>
            <a:r>
              <a:rPr lang="uk-UA" dirty="0" smtClean="0"/>
              <a:t>Постійно рухається.</a:t>
            </a:r>
          </a:p>
          <a:p>
            <a:pPr marL="457200" indent="-457200">
              <a:buNone/>
            </a:pPr>
            <a:r>
              <a:rPr lang="uk-UA" b="1" dirty="0" smtClean="0"/>
              <a:t>Ключ:</a:t>
            </a:r>
          </a:p>
          <a:p>
            <a:pPr marL="457200" indent="-457200">
              <a:buNone/>
            </a:pPr>
            <a:r>
              <a:rPr lang="uk-UA" b="1" dirty="0" smtClean="0"/>
              <a:t>1</a:t>
            </a:r>
            <a:r>
              <a:rPr lang="uk-UA" dirty="0" smtClean="0"/>
              <a:t>- 5; </a:t>
            </a:r>
            <a:r>
              <a:rPr lang="uk-UA" b="1" dirty="0" smtClean="0"/>
              <a:t>2</a:t>
            </a:r>
            <a:r>
              <a:rPr lang="uk-UA" dirty="0" smtClean="0"/>
              <a:t>- 1; </a:t>
            </a:r>
            <a:r>
              <a:rPr lang="uk-UA" b="1" dirty="0" smtClean="0"/>
              <a:t>3 – </a:t>
            </a:r>
            <a:r>
              <a:rPr lang="uk-UA" dirty="0" smtClean="0"/>
              <a:t>4; </a:t>
            </a:r>
            <a:r>
              <a:rPr lang="uk-UA" b="1" dirty="0" smtClean="0"/>
              <a:t>4 –</a:t>
            </a:r>
            <a:r>
              <a:rPr lang="uk-UA" dirty="0" smtClean="0"/>
              <a:t> 3; </a:t>
            </a:r>
            <a:r>
              <a:rPr lang="uk-UA" b="1" dirty="0" smtClean="0"/>
              <a:t>5 -</a:t>
            </a:r>
            <a:r>
              <a:rPr lang="uk-UA" dirty="0" smtClean="0"/>
              <a:t>2.</a:t>
            </a:r>
            <a:endParaRPr lang="uk-UA" b="1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depositphotos_6571442-stock-photo-man-with-magnifying-glass-look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3071810"/>
            <a:ext cx="3071802" cy="357187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3008313" cy="142876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uk-UA" sz="2800" b="0" dirty="0" smtClean="0"/>
              <a:t>Тест з використанням малюнка</a:t>
            </a:r>
            <a:endParaRPr lang="ru-RU" sz="2800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32250" y="1500174"/>
            <a:ext cx="5111750" cy="4924419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      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57818" y="285728"/>
            <a:ext cx="3786182" cy="5715040"/>
          </a:xfrm>
        </p:spPr>
        <p:txBody>
          <a:bodyPr>
            <a:normAutofit fontScale="25000" lnSpcReduction="20000"/>
          </a:bodyPr>
          <a:lstStyle/>
          <a:p>
            <a:r>
              <a:rPr lang="uk-UA" sz="1800" dirty="0" smtClean="0"/>
              <a:t>               </a:t>
            </a:r>
          </a:p>
          <a:p>
            <a:r>
              <a:rPr lang="uk-UA" sz="4200" b="1" dirty="0" smtClean="0"/>
              <a:t>                     </a:t>
            </a:r>
            <a:r>
              <a:rPr lang="uk-UA" sz="8000" b="1" dirty="0" smtClean="0"/>
              <a:t>Питання</a:t>
            </a:r>
          </a:p>
          <a:p>
            <a:r>
              <a:rPr lang="uk-UA" sz="8000" dirty="0" smtClean="0"/>
              <a:t>1. Органели руху амеби.</a:t>
            </a:r>
            <a:endParaRPr lang="ru-RU" sz="8000" dirty="0" smtClean="0"/>
          </a:p>
          <a:p>
            <a:r>
              <a:rPr lang="uk-UA" sz="8000" dirty="0" smtClean="0"/>
              <a:t>2. Внутрішнє середовище клітини.</a:t>
            </a:r>
          </a:p>
          <a:p>
            <a:r>
              <a:rPr lang="uk-UA" sz="8000" dirty="0" smtClean="0"/>
              <a:t>3. Керує процесами життєдіяльності.</a:t>
            </a:r>
          </a:p>
          <a:p>
            <a:r>
              <a:rPr lang="uk-UA" sz="8000" dirty="0" smtClean="0"/>
              <a:t>4. Перетравлює їжу.</a:t>
            </a:r>
          </a:p>
          <a:p>
            <a:r>
              <a:rPr lang="uk-UA" sz="8000" dirty="0" smtClean="0"/>
              <a:t>5. Виводить зайву воду та шкідливі речовини з клітини.</a:t>
            </a:r>
          </a:p>
          <a:p>
            <a:endParaRPr lang="uk-UA" sz="8000" dirty="0" smtClean="0"/>
          </a:p>
          <a:p>
            <a:r>
              <a:rPr lang="uk-UA" sz="8000" dirty="0" smtClean="0"/>
              <a:t>          </a:t>
            </a:r>
            <a:r>
              <a:rPr lang="uk-UA" sz="8000" b="1" dirty="0" smtClean="0"/>
              <a:t> </a:t>
            </a:r>
          </a:p>
          <a:p>
            <a:endParaRPr lang="uk-UA" sz="8000" b="1" dirty="0" smtClean="0"/>
          </a:p>
          <a:p>
            <a:r>
              <a:rPr lang="uk-UA" sz="8000" b="1" dirty="0" smtClean="0"/>
              <a:t>Ключ.</a:t>
            </a:r>
          </a:p>
          <a:p>
            <a:r>
              <a:rPr lang="uk-UA" sz="8000" dirty="0" smtClean="0"/>
              <a:t>1 - 4</a:t>
            </a:r>
          </a:p>
          <a:p>
            <a:r>
              <a:rPr lang="uk-UA" sz="8000" dirty="0" smtClean="0"/>
              <a:t>2 - 2</a:t>
            </a:r>
          </a:p>
          <a:p>
            <a:r>
              <a:rPr lang="uk-UA" sz="8000" dirty="0" smtClean="0"/>
              <a:t>3 - 1</a:t>
            </a:r>
          </a:p>
          <a:p>
            <a:r>
              <a:rPr lang="uk-UA" sz="8000" dirty="0" smtClean="0"/>
              <a:t>4 - 5</a:t>
            </a:r>
          </a:p>
          <a:p>
            <a:r>
              <a:rPr lang="uk-UA" sz="8000" dirty="0" smtClean="0"/>
              <a:t>5 - 3</a:t>
            </a:r>
          </a:p>
          <a:p>
            <a:r>
              <a:rPr lang="uk-UA" sz="8000" dirty="0" smtClean="0"/>
              <a:t>     </a:t>
            </a:r>
            <a:endParaRPr lang="ru-RU" sz="8000" dirty="0"/>
          </a:p>
        </p:txBody>
      </p:sp>
      <p:pic>
        <p:nvPicPr>
          <p:cNvPr id="6" name="Рисунок 5" descr="1304776268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2357430"/>
            <a:ext cx="4445000" cy="37719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uk-UA" sz="3200" dirty="0" smtClean="0"/>
              <a:t>Надай саму коротку відповідь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714488"/>
            <a:ext cx="4357718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uk-UA" sz="2000" dirty="0" smtClean="0"/>
              <a:t>Артерії – це судини, по яких кров тече…(</a:t>
            </a:r>
            <a:r>
              <a:rPr lang="uk-UA" sz="2000" b="1" dirty="0" smtClean="0">
                <a:solidFill>
                  <a:srgbClr val="FF0000"/>
                </a:solidFill>
              </a:rPr>
              <a:t>від серця</a:t>
            </a:r>
            <a:r>
              <a:rPr lang="uk-UA" sz="2000" dirty="0" smtClean="0"/>
              <a:t>)</a:t>
            </a:r>
          </a:p>
          <a:p>
            <a:pPr marL="457200" indent="-457200">
              <a:buAutoNum type="arabicPeriod"/>
            </a:pPr>
            <a:r>
              <a:rPr lang="uk-UA" sz="2000" dirty="0" smtClean="0"/>
              <a:t>Венозна кров – це кров, що …(</a:t>
            </a:r>
            <a:r>
              <a:rPr lang="uk-UA" sz="2000" b="1" dirty="0" smtClean="0">
                <a:solidFill>
                  <a:srgbClr val="FF0000"/>
                </a:solidFill>
              </a:rPr>
              <a:t>насичена вуглекислим газом</a:t>
            </a:r>
            <a:r>
              <a:rPr lang="uk-UA" sz="2000" b="1" dirty="0" smtClean="0"/>
              <a:t>).</a:t>
            </a:r>
          </a:p>
          <a:p>
            <a:pPr marL="457200" indent="-457200">
              <a:buAutoNum type="arabicPeriod"/>
            </a:pPr>
            <a:r>
              <a:rPr lang="uk-UA" sz="2000" dirty="0" smtClean="0"/>
              <a:t>Систола шлуночків відбувається протягом…(</a:t>
            </a:r>
            <a:r>
              <a:rPr lang="uk-UA" sz="2000" b="1" dirty="0" smtClean="0">
                <a:solidFill>
                  <a:srgbClr val="FF0000"/>
                </a:solidFill>
              </a:rPr>
              <a:t>0,3</a:t>
            </a:r>
            <a:r>
              <a:rPr lang="uk-UA" sz="2000" dirty="0" smtClean="0">
                <a:solidFill>
                  <a:srgbClr val="FF0000"/>
                </a:solidFill>
              </a:rPr>
              <a:t> с</a:t>
            </a:r>
            <a:r>
              <a:rPr lang="uk-UA" sz="2000" dirty="0" smtClean="0"/>
              <a:t>)</a:t>
            </a:r>
          </a:p>
          <a:p>
            <a:pPr marL="457200" indent="-457200">
              <a:buAutoNum type="arabicPeriod"/>
            </a:pPr>
            <a:r>
              <a:rPr lang="uk-UA" sz="2000" dirty="0" smtClean="0"/>
              <a:t>Навколосерцева сумка носить назву…(</a:t>
            </a:r>
            <a:r>
              <a:rPr lang="uk-UA" sz="2000" b="1" dirty="0" smtClean="0">
                <a:solidFill>
                  <a:srgbClr val="FF0000"/>
                </a:solidFill>
              </a:rPr>
              <a:t>перикард</a:t>
            </a:r>
            <a:r>
              <a:rPr lang="uk-UA" sz="2000" b="1" dirty="0" smtClean="0"/>
              <a:t>)</a:t>
            </a:r>
          </a:p>
          <a:p>
            <a:pPr marL="457200" indent="-457200">
              <a:buAutoNum type="arabicPeriod"/>
            </a:pPr>
            <a:r>
              <a:rPr lang="uk-UA" sz="2000" dirty="0" smtClean="0"/>
              <a:t>Між  передсердями та шлуночками серця розташовані…(</a:t>
            </a:r>
            <a:r>
              <a:rPr lang="uk-UA" sz="2000" b="1" dirty="0" smtClean="0">
                <a:solidFill>
                  <a:srgbClr val="FF0000"/>
                </a:solidFill>
              </a:rPr>
              <a:t>стулкові клапани</a:t>
            </a:r>
            <a:r>
              <a:rPr lang="uk-UA" sz="2000" dirty="0" smtClean="0"/>
              <a:t>).</a:t>
            </a:r>
            <a:endParaRPr lang="ru-RU" sz="2000" dirty="0"/>
          </a:p>
        </p:txBody>
      </p:sp>
      <p:pic>
        <p:nvPicPr>
          <p:cNvPr id="5" name="Содержимое 4" descr="socium-1-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143504" y="2357430"/>
            <a:ext cx="3686172" cy="327339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a089f13d9f43e2e03c272ca56deac65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06" y="2071678"/>
            <a:ext cx="4500594" cy="45720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dirty="0" smtClean="0"/>
              <a:t>Структурно-логічні схеми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uk-UA" dirty="0" smtClean="0"/>
              <a:t>Метод </a:t>
            </a:r>
            <a:r>
              <a:rPr lang="uk-UA" dirty="0" err="1" smtClean="0"/>
              <a:t>“Фішбоун”</a:t>
            </a:r>
            <a:r>
              <a:rPr lang="uk-UA" dirty="0" smtClean="0"/>
              <a:t> </a:t>
            </a:r>
            <a:r>
              <a:rPr lang="uk-UA" dirty="0" smtClean="0"/>
              <a:t> </a:t>
            </a:r>
            <a:r>
              <a:rPr lang="uk-UA" dirty="0" smtClean="0"/>
              <a:t>(</a:t>
            </a:r>
            <a:r>
              <a:rPr lang="uk-UA" dirty="0" smtClean="0"/>
              <a:t>риб’ячий скелет)</a:t>
            </a:r>
            <a:endParaRPr lang="ru-RU" dirty="0"/>
          </a:p>
        </p:txBody>
      </p:sp>
      <p:pic>
        <p:nvPicPr>
          <p:cNvPr id="4" name="Рисунок 3" descr="13_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2357430"/>
            <a:ext cx="4324350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71504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uk-UA" sz="2800" dirty="0" err="1" smtClean="0"/>
              <a:t>“Розірвана</a:t>
            </a:r>
            <a:r>
              <a:rPr lang="uk-UA" sz="2800" dirty="0" smtClean="0"/>
              <a:t> </a:t>
            </a:r>
            <a:r>
              <a:rPr lang="uk-UA" sz="2800" dirty="0" smtClean="0"/>
              <a:t>шпаргалка ” (установити відповідність)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1000108"/>
          <a:ext cx="6096000" cy="4797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500066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Органела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Будо</a:t>
                      </a:r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Будова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Функція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247">
                <a:tc>
                  <a:txBody>
                    <a:bodyPr/>
                    <a:lstStyle/>
                    <a:p>
                      <a:r>
                        <a:rPr lang="uk-UA" dirty="0" smtClean="0"/>
                        <a:t>1. Мембрана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1. Канали</a:t>
                      </a:r>
                      <a:r>
                        <a:rPr lang="uk-UA" baseline="0" dirty="0" smtClean="0"/>
                        <a:t> та порожнини.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1.Транспорт</a:t>
                      </a:r>
                      <a:r>
                        <a:rPr lang="uk-UA" baseline="0" dirty="0" smtClean="0"/>
                        <a:t> речовин.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247">
                <a:tc>
                  <a:txBody>
                    <a:bodyPr/>
                    <a:lstStyle/>
                    <a:p>
                      <a:r>
                        <a:rPr lang="uk-UA" dirty="0" smtClean="0"/>
                        <a:t>2. Цитоплазма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2. Колоїдний розчин.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2. Зберігає</a:t>
                      </a:r>
                      <a:r>
                        <a:rPr lang="uk-UA" baseline="0" dirty="0" smtClean="0"/>
                        <a:t> спадкову інформацію.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16066">
                <a:tc>
                  <a:txBody>
                    <a:bodyPr/>
                    <a:lstStyle/>
                    <a:p>
                      <a:r>
                        <a:rPr lang="uk-UA" dirty="0" smtClean="0"/>
                        <a:t>3. Ядро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3. Складається з двох шарів ліпідів.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3.</a:t>
                      </a:r>
                      <a:r>
                        <a:rPr lang="uk-UA" baseline="0" dirty="0" smtClean="0"/>
                        <a:t> Внутрішнє середовище клітини.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247">
                <a:tc>
                  <a:txBody>
                    <a:bodyPr/>
                    <a:lstStyle/>
                    <a:p>
                      <a:r>
                        <a:rPr lang="uk-UA" dirty="0" smtClean="0"/>
                        <a:t>4. Мітохондрія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4.</a:t>
                      </a:r>
                      <a:r>
                        <a:rPr lang="uk-UA" baseline="0" dirty="0" smtClean="0"/>
                        <a:t> Містить хромосоми.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4. Обмін речовин.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0886">
                <a:tc>
                  <a:txBody>
                    <a:bodyPr/>
                    <a:lstStyle/>
                    <a:p>
                      <a:r>
                        <a:rPr lang="uk-UA" dirty="0" smtClean="0"/>
                        <a:t>5. ЕПС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5. Відокремлена від цитоплазми двома мембранами.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5. Синтез </a:t>
                      </a:r>
                    </a:p>
                    <a:p>
                      <a:r>
                        <a:rPr lang="uk-UA" dirty="0" smtClean="0"/>
                        <a:t>   АТФ.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Содержимое 3" descr="567405880617e6ccfb5735ec00e795f845d4669ca7_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57884" y="4214818"/>
            <a:ext cx="3286116" cy="264318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6178cac73e97463f13cea9f7b5bb8b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3643314"/>
            <a:ext cx="3071802" cy="25717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>     Метод проектів</a:t>
            </a:r>
            <a:br>
              <a:rPr lang="uk-UA" dirty="0" smtClean="0"/>
            </a:br>
            <a:r>
              <a:rPr lang="uk-UA" dirty="0" smtClean="0"/>
              <a:t>                Робота з інформацією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4071966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Міні - проект </a:t>
            </a:r>
            <a:r>
              <a:rPr lang="uk-UA" dirty="0" smtClean="0">
                <a:solidFill>
                  <a:srgbClr val="FF0000"/>
                </a:solidFill>
              </a:rPr>
              <a:t>“ Різноманіття тварин ”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Назва виду.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Зображення.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Де мешкає.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Розміри.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Цікаві факти.</a:t>
            </a:r>
          </a:p>
          <a:p>
            <a:pPr marL="457200" indent="-457200">
              <a:buNone/>
            </a:pPr>
            <a:endParaRPr lang="ru-RU" sz="2400" dirty="0"/>
          </a:p>
        </p:txBody>
      </p:sp>
      <p:pic>
        <p:nvPicPr>
          <p:cNvPr id="5" name="Рисунок 4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500042"/>
            <a:ext cx="2181225" cy="2095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406</Words>
  <Application>Microsoft Office PowerPoint</Application>
  <PresentationFormat>Экран (4:3)</PresentationFormat>
  <Paragraphs>88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Інноваційні методи навчання як засіб підвищення якості освітнього процесу</vt:lpstr>
      <vt:lpstr>Сучасні інноваційні технології</vt:lpstr>
      <vt:lpstr>Види тестів (активизуючі вікторини)</vt:lpstr>
      <vt:lpstr>Вибери вірну відповідь</vt:lpstr>
      <vt:lpstr>Тест з використанням малюнка</vt:lpstr>
      <vt:lpstr>Надай саму коротку відповідь</vt:lpstr>
      <vt:lpstr>Структурно-логічні схеми </vt:lpstr>
      <vt:lpstr>“Розірвана шпаргалка ” (установити відповідність)</vt:lpstr>
      <vt:lpstr>     Метод проектів                 Робота з інформацією</vt:lpstr>
      <vt:lpstr>Міні-проект “Харчовий ланцюг”</vt:lpstr>
      <vt:lpstr>Слайд 11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Інноваційні методи навчання як засіб підвищення якості освітнього процесу</dc:title>
  <dc:creator>User</dc:creator>
  <cp:lastModifiedBy>User</cp:lastModifiedBy>
  <cp:revision>53</cp:revision>
  <dcterms:created xsi:type="dcterms:W3CDTF">2018-12-06T12:38:53Z</dcterms:created>
  <dcterms:modified xsi:type="dcterms:W3CDTF">2018-12-07T17:13:29Z</dcterms:modified>
</cp:coreProperties>
</file>