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66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3" y="-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6256484D-B0C3-9F4D-9E83-8F15910AB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2530" y="571480"/>
            <a:ext cx="8915399" cy="3429024"/>
          </a:xfrm>
        </p:spPr>
        <p:txBody>
          <a:bodyPr>
            <a:normAutofit fontScale="90000"/>
          </a:bodyPr>
          <a:lstStyle/>
          <a:p>
            <a:pPr algn="ctr"/>
            <a:r>
              <a:rPr lang="uk-UA" sz="9600" b="1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Рівнобедрений трикутник </a:t>
            </a:r>
            <a:r>
              <a:rPr lang="uk-UA" sz="7200" dirty="0" smtClean="0"/>
              <a:t/>
            </a:r>
            <a:br>
              <a:rPr lang="uk-UA" sz="7200" dirty="0" smtClean="0"/>
            </a:br>
            <a:r>
              <a:rPr lang="uk-UA" dirty="0" smtClean="0">
                <a:solidFill>
                  <a:schemeClr val="bg2">
                    <a:lumMod val="10000"/>
                  </a:schemeClr>
                </a:solidFill>
              </a:rPr>
              <a:t>(</a:t>
            </a:r>
            <a:r>
              <a:rPr lang="uk-UA" dirty="0">
                <a:solidFill>
                  <a:schemeClr val="bg2">
                    <a:lumMod val="10000"/>
                  </a:schemeClr>
                </a:solidFill>
              </a:rPr>
              <a:t>7</a:t>
            </a:r>
            <a:r>
              <a:rPr lang="uk-UA" dirty="0" smtClean="0">
                <a:solidFill>
                  <a:schemeClr val="bg2">
                    <a:lumMod val="10000"/>
                  </a:schemeClr>
                </a:solidFill>
              </a:rPr>
              <a:t>клас</a:t>
            </a:r>
            <a:r>
              <a:rPr lang="uk-UA" dirty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9952B1E-B80B-654B-BFF5-699F606277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81554" y="4777379"/>
            <a:ext cx="6623058" cy="1652017"/>
          </a:xfrm>
        </p:spPr>
        <p:txBody>
          <a:bodyPr>
            <a:normAutofit/>
          </a:bodyPr>
          <a:lstStyle/>
          <a:p>
            <a:pPr algn="ctr"/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Амеліна Л.І., вчитель математики </a:t>
            </a:r>
          </a:p>
          <a:p>
            <a:pPr algn="ctr"/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ІІ-Іванівської </a:t>
            </a:r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ЗОШ І-ІІІ ступенів </a:t>
            </a:r>
          </a:p>
          <a:p>
            <a:pPr algn="ctr"/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Барвінківської  районної  </a:t>
            </a:r>
            <a:r>
              <a:rPr lang="uk-UA" b="1" dirty="0">
                <a:solidFill>
                  <a:schemeClr val="tx2">
                    <a:lumMod val="50000"/>
                  </a:schemeClr>
                </a:solidFill>
              </a:rPr>
              <a:t>ради 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 Харківської  області</a:t>
            </a:r>
          </a:p>
          <a:p>
            <a:pPr algn="ctr"/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2019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1801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4034" y="714356"/>
            <a:ext cx="9372600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9918" y="357166"/>
            <a:ext cx="6531174" cy="593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В рівнобедреному трикутнику АВС </a:t>
            </a:r>
            <a:b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</a:b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&lt; А= &lt; В=67</a:t>
            </a:r>
            <a:r>
              <a:rPr lang="uk-UA" sz="4000" baseline="30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0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. Які зі сторін трикутника рівні?</a:t>
            </a:r>
            <a:endParaRPr lang="uk-UA" sz="4000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>
                <a:latin typeface="Arial Narrow" pitchFamily="34" charset="0"/>
              </a:rPr>
              <a:t>А) АВ і ВС</a:t>
            </a:r>
          </a:p>
          <a:p>
            <a:r>
              <a:rPr lang="uk-UA" sz="4000" dirty="0" smtClean="0">
                <a:latin typeface="Arial Narrow" pitchFamily="34" charset="0"/>
              </a:rPr>
              <a:t>Р) АВ і АС</a:t>
            </a:r>
          </a:p>
          <a:p>
            <a:r>
              <a:rPr lang="uk-UA" sz="4000" dirty="0" smtClean="0">
                <a:latin typeface="Arial Narrow" pitchFamily="34" charset="0"/>
              </a:rPr>
              <a:t>Е) АС і ВС</a:t>
            </a:r>
          </a:p>
          <a:p>
            <a:r>
              <a:rPr lang="uk-UA" sz="4000" dirty="0" smtClean="0">
                <a:latin typeface="Arial Narrow" pitchFamily="34" charset="0"/>
              </a:rPr>
              <a:t>К) всі сторони.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87619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В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рівнобедреному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трикутнику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AMN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з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основою 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AN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проведена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бісектриса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MD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,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/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</a:b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при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цьому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 &lt;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ADM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: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2786058"/>
            <a:ext cx="8915400" cy="312516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Narrow" pitchFamily="34" charset="0"/>
              </a:rPr>
              <a:t>К</a:t>
            </a:r>
            <a:r>
              <a:rPr lang="uk-UA" sz="3600" dirty="0" smtClean="0">
                <a:latin typeface="Arial Narrow" pitchFamily="34" charset="0"/>
              </a:rPr>
              <a:t>) прямий;</a:t>
            </a:r>
          </a:p>
          <a:p>
            <a:r>
              <a:rPr lang="uk-UA" sz="3600" dirty="0" smtClean="0">
                <a:latin typeface="Arial Narrow" pitchFamily="34" charset="0"/>
              </a:rPr>
              <a:t>Е) гострий;</a:t>
            </a:r>
          </a:p>
          <a:p>
            <a:r>
              <a:rPr lang="uk-UA" sz="3600" dirty="0" smtClean="0">
                <a:latin typeface="Arial Narrow" pitchFamily="34" charset="0"/>
              </a:rPr>
              <a:t>А) тупий;</a:t>
            </a:r>
          </a:p>
          <a:p>
            <a:r>
              <a:rPr lang="uk-UA" sz="3600" dirty="0" smtClean="0">
                <a:latin typeface="Arial Narrow" pitchFamily="34" charset="0"/>
              </a:rPr>
              <a:t>Д) неможливо визначити.</a:t>
            </a:r>
          </a:p>
          <a:p>
            <a:pPr>
              <a:buNone/>
            </a:pPr>
            <a:endParaRPr lang="uk-UA" sz="44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804890"/>
          </a:xfrm>
        </p:spPr>
        <p:txBody>
          <a:bodyPr>
            <a:noAutofit/>
          </a:bodyPr>
          <a:lstStyle/>
          <a:p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На продовженні основи АВ рівнобедреного трикутника  АВК взята точка М так, що В лежить між А і М. Знайти &lt; </a:t>
            </a:r>
            <a:r>
              <a:rPr lang="uk-UA" sz="4000" dirty="0" err="1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КВМ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, якщо &lt; А=63</a:t>
            </a:r>
            <a:r>
              <a:rPr lang="uk-UA" sz="4000" baseline="30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0</a:t>
            </a:r>
            <a:endParaRPr lang="uk-UA" sz="4000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3500438"/>
            <a:ext cx="8915400" cy="241078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 Narrow" pitchFamily="34" charset="0"/>
              </a:rPr>
              <a:t>Ж) 97</a:t>
            </a:r>
            <a:r>
              <a:rPr lang="ru-RU" sz="3200" baseline="30000" dirty="0" smtClean="0">
                <a:latin typeface="Arial Narrow" pitchFamily="34" charset="0"/>
              </a:rPr>
              <a:t>0 </a:t>
            </a:r>
            <a:r>
              <a:rPr lang="ru-RU" sz="3200" dirty="0" smtClean="0">
                <a:latin typeface="Arial Narrow" pitchFamily="34" charset="0"/>
              </a:rPr>
              <a:t> ;</a:t>
            </a:r>
          </a:p>
          <a:p>
            <a:r>
              <a:rPr lang="ru-RU" sz="3200" dirty="0" smtClean="0">
                <a:latin typeface="Arial Narrow" pitchFamily="34" charset="0"/>
              </a:rPr>
              <a:t>О) 107</a:t>
            </a:r>
            <a:r>
              <a:rPr lang="ru-RU" sz="3200" baseline="30000" dirty="0" smtClean="0">
                <a:latin typeface="Arial Narrow" pitchFamily="34" charset="0"/>
              </a:rPr>
              <a:t>0 </a:t>
            </a:r>
            <a:r>
              <a:rPr lang="ru-RU" sz="3200" dirty="0" smtClean="0">
                <a:latin typeface="Arial Narrow" pitchFamily="34" charset="0"/>
              </a:rPr>
              <a:t> ;</a:t>
            </a:r>
          </a:p>
          <a:p>
            <a:r>
              <a:rPr lang="ru-RU" sz="3200" dirty="0" smtClean="0">
                <a:latin typeface="Arial Narrow" pitchFamily="34" charset="0"/>
              </a:rPr>
              <a:t>А) 117</a:t>
            </a:r>
            <a:r>
              <a:rPr lang="ru-RU" sz="3200" baseline="30000" dirty="0" smtClean="0">
                <a:latin typeface="Arial Narrow" pitchFamily="34" charset="0"/>
              </a:rPr>
              <a:t>0  </a:t>
            </a:r>
            <a:r>
              <a:rPr lang="ru-RU" sz="3200" dirty="0" smtClean="0">
                <a:latin typeface="Arial Narrow" pitchFamily="34" charset="0"/>
              </a:rPr>
              <a:t> ;</a:t>
            </a:r>
          </a:p>
          <a:p>
            <a:r>
              <a:rPr lang="ru-RU" sz="3200" dirty="0" smtClean="0">
                <a:latin typeface="Arial Narrow" pitchFamily="34" charset="0"/>
              </a:rPr>
              <a:t>И) 127</a:t>
            </a:r>
            <a:r>
              <a:rPr lang="ru-RU" sz="3200" baseline="30000" dirty="0" smtClean="0">
                <a:latin typeface="Arial Narrow" pitchFamily="34" charset="0"/>
              </a:rPr>
              <a:t>0   .</a:t>
            </a:r>
            <a:endParaRPr lang="ru-RU" sz="3200" dirty="0" smtClean="0">
              <a:latin typeface="Arial Narrow" pitchFamily="34" charset="0"/>
            </a:endParaRPr>
          </a:p>
          <a:p>
            <a:pPr>
              <a:buNone/>
            </a:pPr>
            <a:endParaRPr lang="uk-UA" sz="32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09051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  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АВС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і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    А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DС- р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івнобедрені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з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основою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АС.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Зн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айти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&lt;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BAD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, якщо </a:t>
            </a:r>
            <a:b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</a:b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&lt;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DAC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= 48</a:t>
            </a:r>
            <a:r>
              <a:rPr lang="ru-RU" sz="4000" baseline="30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0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,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&lt; </a:t>
            </a:r>
            <a:r>
              <a:rPr lang="en-US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BCD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=67</a:t>
            </a:r>
            <a:r>
              <a:rPr lang="ru-RU" sz="4000" baseline="300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0</a:t>
            </a:r>
            <a:endParaRPr lang="uk-UA" sz="4000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24760" y="2857496"/>
            <a:ext cx="32861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524100" y="2828836"/>
            <a:ext cx="214314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Б</a:t>
            </a:r>
            <a:r>
              <a:rPr lang="ru-RU" sz="4000" dirty="0" smtClean="0">
                <a:latin typeface="Arial Narrow" pitchFamily="34" charset="0"/>
              </a:rPr>
              <a:t>) </a:t>
            </a:r>
            <a:r>
              <a:rPr lang="ru-RU" sz="4400" dirty="0" smtClean="0">
                <a:latin typeface="Arial Narrow" pitchFamily="34" charset="0"/>
              </a:rPr>
              <a:t>38</a:t>
            </a:r>
            <a:r>
              <a:rPr lang="ru-RU" sz="4400" baseline="30000" dirty="0" smtClean="0">
                <a:latin typeface="Arial Narrow" pitchFamily="34" charset="0"/>
              </a:rPr>
              <a:t>0</a:t>
            </a:r>
            <a:endParaRPr lang="ru-RU" sz="4400" dirty="0" smtClean="0">
              <a:latin typeface="Arial Narrow" pitchFamily="34" charset="0"/>
            </a:endParaRPr>
          </a:p>
          <a:p>
            <a:r>
              <a:rPr lang="ru-RU" sz="4400" dirty="0" smtClean="0">
                <a:latin typeface="Arial Narrow" pitchFamily="34" charset="0"/>
              </a:rPr>
              <a:t>С) 115</a:t>
            </a:r>
            <a:r>
              <a:rPr lang="ru-RU" sz="4400" baseline="30000" dirty="0" smtClean="0">
                <a:latin typeface="Arial Narrow" pitchFamily="34" charset="0"/>
              </a:rPr>
              <a:t>0</a:t>
            </a:r>
            <a:endParaRPr lang="ru-RU" sz="4400" dirty="0" smtClean="0">
              <a:latin typeface="Arial Narrow" pitchFamily="34" charset="0"/>
            </a:endParaRPr>
          </a:p>
          <a:p>
            <a:r>
              <a:rPr lang="ru-RU" sz="4400" dirty="0" smtClean="0">
                <a:latin typeface="Arial Narrow" pitchFamily="34" charset="0"/>
              </a:rPr>
              <a:t>Н) 67</a:t>
            </a:r>
            <a:r>
              <a:rPr lang="ru-RU" sz="4400" baseline="30000" dirty="0" smtClean="0">
                <a:latin typeface="Arial Narrow" pitchFamily="34" charset="0"/>
              </a:rPr>
              <a:t>0</a:t>
            </a:r>
            <a:endParaRPr lang="ru-RU" sz="4400" dirty="0" smtClean="0">
              <a:latin typeface="Arial Narrow" pitchFamily="34" charset="0"/>
            </a:endParaRPr>
          </a:p>
          <a:p>
            <a:r>
              <a:rPr lang="ru-RU" sz="4400" dirty="0" smtClean="0">
                <a:latin typeface="Arial Narrow" pitchFamily="34" charset="0"/>
              </a:rPr>
              <a:t>З) 90</a:t>
            </a:r>
            <a:r>
              <a:rPr lang="ru-RU" sz="4400" baseline="30000" dirty="0" smtClean="0">
                <a:latin typeface="Arial Narrow" pitchFamily="34" charset="0"/>
              </a:rPr>
              <a:t>0</a:t>
            </a: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685800" y="152400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595538" y="857232"/>
            <a:ext cx="357190" cy="27145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238612" y="857232"/>
            <a:ext cx="357190" cy="27145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23048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На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продовженні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основи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CD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рівнобедреного трикутника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CDE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взята точка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P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так,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що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D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лежить між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C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і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P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.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Знайти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 &lt;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ECD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,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якщо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&lt;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EDC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=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146°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.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3214686"/>
            <a:ext cx="8915400" cy="2696536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>
                <a:latin typeface="Arial Narrow" pitchFamily="34" charset="0"/>
              </a:rPr>
              <a:t>Т) 34</a:t>
            </a:r>
            <a:r>
              <a:rPr lang="ru-RU" sz="4000" baseline="30000" dirty="0" smtClean="0">
                <a:latin typeface="Arial Narrow" pitchFamily="34" charset="0"/>
              </a:rPr>
              <a:t>0 </a:t>
            </a:r>
            <a:r>
              <a:rPr lang="ru-RU" sz="4000" dirty="0" smtClean="0">
                <a:latin typeface="Arial Narrow" pitchFamily="34" charset="0"/>
              </a:rPr>
              <a:t> ;</a:t>
            </a:r>
          </a:p>
          <a:p>
            <a:r>
              <a:rPr lang="ru-RU" sz="4000" dirty="0" smtClean="0">
                <a:latin typeface="Arial Narrow" pitchFamily="34" charset="0"/>
              </a:rPr>
              <a:t>О) 29</a:t>
            </a:r>
            <a:r>
              <a:rPr lang="ru-RU" sz="4000" baseline="30000" dirty="0" smtClean="0">
                <a:latin typeface="Arial Narrow" pitchFamily="34" charset="0"/>
              </a:rPr>
              <a:t>0</a:t>
            </a:r>
            <a:r>
              <a:rPr lang="ru-RU" sz="4000" dirty="0" smtClean="0">
                <a:latin typeface="Arial Narrow" pitchFamily="34" charset="0"/>
              </a:rPr>
              <a:t> ;</a:t>
            </a:r>
            <a:r>
              <a:rPr lang="ru-RU" sz="4000" baseline="30000" dirty="0" smtClean="0">
                <a:latin typeface="Arial Narrow" pitchFamily="34" charset="0"/>
              </a:rPr>
              <a:t>     </a:t>
            </a:r>
            <a:endParaRPr lang="ru-RU" sz="4000" dirty="0" smtClean="0">
              <a:latin typeface="Arial Narrow" pitchFamily="34" charset="0"/>
            </a:endParaRPr>
          </a:p>
          <a:p>
            <a:r>
              <a:rPr lang="ru-RU" sz="4000" dirty="0" smtClean="0">
                <a:latin typeface="Arial Narrow" pitchFamily="34" charset="0"/>
              </a:rPr>
              <a:t>В) 17</a:t>
            </a:r>
            <a:r>
              <a:rPr lang="ru-RU" sz="4000" baseline="30000" dirty="0" smtClean="0">
                <a:latin typeface="Arial Narrow" pitchFamily="34" charset="0"/>
              </a:rPr>
              <a:t>0</a:t>
            </a:r>
            <a:r>
              <a:rPr lang="ru-RU" sz="4000" dirty="0" smtClean="0">
                <a:latin typeface="Arial Narrow" pitchFamily="34" charset="0"/>
              </a:rPr>
              <a:t> ;</a:t>
            </a:r>
          </a:p>
          <a:p>
            <a:r>
              <a:rPr lang="ru-RU" sz="4000" dirty="0" smtClean="0">
                <a:latin typeface="Arial Narrow" pitchFamily="34" charset="0"/>
              </a:rPr>
              <a:t>К) 43</a:t>
            </a:r>
            <a:r>
              <a:rPr lang="ru-RU" sz="3600" baseline="30000" dirty="0" smtClean="0"/>
              <a:t>0  .</a:t>
            </a:r>
            <a:endParaRPr lang="uk-UA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66188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В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рівнобедреному трикутнику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АСВ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з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основою  АС проведена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бісектриса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АР, при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цьому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&lt;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 АРС: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2285992"/>
            <a:ext cx="8915400" cy="36252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Narrow" pitchFamily="34" charset="0"/>
              </a:rPr>
              <a:t>Р</a:t>
            </a:r>
            <a:r>
              <a:rPr lang="uk-UA" sz="3600" dirty="0" smtClean="0">
                <a:latin typeface="Arial Narrow" pitchFamily="34" charset="0"/>
              </a:rPr>
              <a:t>) гострий;</a:t>
            </a:r>
          </a:p>
          <a:p>
            <a:r>
              <a:rPr lang="uk-UA" sz="3600" dirty="0" smtClean="0">
                <a:latin typeface="Arial Narrow" pitchFamily="34" charset="0"/>
              </a:rPr>
              <a:t>Б) тупий;</a:t>
            </a:r>
          </a:p>
          <a:p>
            <a:r>
              <a:rPr lang="uk-UA" sz="3600" dirty="0" smtClean="0">
                <a:latin typeface="Arial Narrow" pitchFamily="34" charset="0"/>
              </a:rPr>
              <a:t>Ь) прямий;</a:t>
            </a:r>
          </a:p>
          <a:p>
            <a:r>
              <a:rPr lang="uk-UA" sz="3600" dirty="0" smtClean="0">
                <a:latin typeface="Arial Narrow" pitchFamily="34" charset="0"/>
              </a:rPr>
              <a:t>Г) неможливо визначити.</a:t>
            </a:r>
          </a:p>
          <a:p>
            <a:pPr>
              <a:buNone/>
            </a:pPr>
            <a:endParaRPr lang="uk-UA" sz="3600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8414" y="2357430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ПЕРЕВІРЕМО</a:t>
            </a:r>
            <a:r>
              <a:rPr lang="en-US" sz="96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?</a:t>
            </a:r>
            <a:endParaRPr lang="uk-UA" sz="9600" b="1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66910" y="2000240"/>
            <a:ext cx="884157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13000" b="1" dirty="0" smtClean="0">
                <a:solidFill>
                  <a:srgbClr val="FF0000"/>
                </a:solidFill>
                <a:latin typeface="Arial Narrow" pitchFamily="34" charset="0"/>
              </a:rPr>
              <a:t>Н</a:t>
            </a:r>
            <a:r>
              <a:rPr lang="uk-UA" sz="13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uk-UA" sz="13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Arial Narrow" pitchFamily="34" charset="0"/>
              </a:rPr>
              <a:t>Е</a:t>
            </a:r>
            <a:r>
              <a:rPr lang="uk-UA" sz="13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uk-UA" sz="13000" b="1" dirty="0" smtClean="0">
                <a:solidFill>
                  <a:srgbClr val="FFFF00"/>
                </a:solidFill>
                <a:latin typeface="Arial Narrow" pitchFamily="34" charset="0"/>
              </a:rPr>
              <a:t>К</a:t>
            </a:r>
            <a:r>
              <a:rPr lang="uk-UA" sz="13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uk-UA" sz="13000" b="1" dirty="0" smtClean="0">
                <a:solidFill>
                  <a:srgbClr val="00B050"/>
                </a:solidFill>
                <a:latin typeface="Arial Narrow" pitchFamily="34" charset="0"/>
              </a:rPr>
              <a:t>Т</a:t>
            </a:r>
            <a:r>
              <a:rPr lang="uk-UA" sz="13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uk-UA" sz="13000" b="1" dirty="0" smtClean="0">
                <a:solidFill>
                  <a:srgbClr val="00B0F0"/>
                </a:solidFill>
                <a:latin typeface="Arial Narrow" pitchFamily="34" charset="0"/>
              </a:rPr>
              <a:t>А</a:t>
            </a:r>
            <a:r>
              <a:rPr lang="uk-UA" sz="13000" b="1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uk-UA" sz="13000" b="1" dirty="0" smtClean="0">
                <a:solidFill>
                  <a:srgbClr val="7030A0"/>
                </a:solidFill>
                <a:latin typeface="Arial Narrow" pitchFamily="34" charset="0"/>
              </a:rPr>
              <a:t>Р</a:t>
            </a:r>
            <a:endParaRPr lang="uk-UA" sz="130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661882"/>
          </a:xfrm>
        </p:spPr>
        <p:txBody>
          <a:bodyPr>
            <a:noAutofit/>
          </a:bodyPr>
          <a:lstStyle/>
          <a:p>
            <a:pPr algn="ctr"/>
            <a:r>
              <a:rPr lang="uk-UA" sz="54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Знайти пари рівних трикутників </a:t>
            </a:r>
            <a:br>
              <a:rPr lang="uk-UA" sz="54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</a:br>
            <a:r>
              <a:rPr lang="uk-UA" sz="54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і довести їх рівність</a:t>
            </a:r>
            <a:endParaRPr lang="uk-UA" sz="5400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38612" y="2428868"/>
            <a:ext cx="5133040" cy="416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9852" y="1428736"/>
            <a:ext cx="74771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>
                <a:solidFill>
                  <a:srgbClr val="C00000"/>
                </a:solidFill>
                <a:latin typeface="Arial Narrow" pitchFamily="34" charset="0"/>
              </a:rPr>
              <a:t>Ось і пролунав дзвінок – </a:t>
            </a:r>
          </a:p>
          <a:p>
            <a:r>
              <a:rPr lang="uk-UA" sz="4800" b="1" dirty="0" smtClean="0">
                <a:solidFill>
                  <a:srgbClr val="C00000"/>
                </a:solidFill>
                <a:latin typeface="Arial Narrow" pitchFamily="34" charset="0"/>
              </a:rPr>
              <a:t>закінчився наш урок. </a:t>
            </a:r>
          </a:p>
          <a:p>
            <a:r>
              <a:rPr lang="uk-UA" sz="4800" b="1" dirty="0" smtClean="0">
                <a:solidFill>
                  <a:srgbClr val="C00000"/>
                </a:solidFill>
                <a:latin typeface="Arial Narrow" pitchFamily="34" charset="0"/>
              </a:rPr>
              <a:t>За роботу – по заслузі!</a:t>
            </a:r>
          </a:p>
          <a:p>
            <a:r>
              <a:rPr lang="uk-UA" sz="4800" b="1" dirty="0" smtClean="0">
                <a:solidFill>
                  <a:srgbClr val="C00000"/>
                </a:solidFill>
                <a:latin typeface="Arial Narrow" pitchFamily="34" charset="0"/>
              </a:rPr>
              <a:t>Щиро дякую вам друзі!</a:t>
            </a:r>
            <a:endParaRPr lang="uk-UA" sz="4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28" y="357166"/>
            <a:ext cx="6705600" cy="599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5670" y="428604"/>
            <a:ext cx="5503858" cy="586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357166"/>
            <a:ext cx="8911687" cy="1928826"/>
          </a:xfrm>
        </p:spPr>
        <p:txBody>
          <a:bodyPr>
            <a:noAutofit/>
          </a:bodyPr>
          <a:lstStyle/>
          <a:p>
            <a:pPr algn="ctr"/>
            <a:r>
              <a:rPr lang="uk-UA" sz="60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Знайдіть невідомі кути </a:t>
            </a:r>
            <a:br>
              <a:rPr lang="uk-UA" sz="60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</a:br>
            <a:r>
              <a:rPr lang="uk-UA" sz="60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на малюнку</a:t>
            </a:r>
            <a:endParaRPr lang="uk-UA" sz="6000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38282" y="2357430"/>
            <a:ext cx="10275642" cy="314327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Рівнобедрений трикутник</a:t>
            </a:r>
            <a:endParaRPr lang="uk-UA" sz="5400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026" name="Picture 2" descr="C:\Users\Asus\Desktop\l6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09918" y="2000240"/>
            <a:ext cx="6721976" cy="40719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16200000">
            <a:off x="8596330" y="2643182"/>
            <a:ext cx="461665" cy="1748236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uk-UA" dirty="0" smtClean="0"/>
              <a:t>б</a:t>
            </a:r>
            <a:r>
              <a:rPr lang="uk-UA" dirty="0" smtClean="0"/>
              <a:t>ічна сторона</a:t>
            </a:r>
            <a:endParaRPr lang="uk-UA" dirty="0"/>
          </a:p>
        </p:txBody>
      </p:sp>
      <p:sp>
        <p:nvSpPr>
          <p:cNvPr id="7" name="TextBox 6"/>
          <p:cNvSpPr txBox="1"/>
          <p:nvPr/>
        </p:nvSpPr>
        <p:spPr>
          <a:xfrm>
            <a:off x="3524232" y="3286124"/>
            <a:ext cx="184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бічна сторона</a:t>
            </a:r>
          </a:p>
          <a:p>
            <a:endParaRPr lang="uk-UA" dirty="0"/>
          </a:p>
        </p:txBody>
      </p:sp>
      <p:sp>
        <p:nvSpPr>
          <p:cNvPr id="8" name="TextBox 7"/>
          <p:cNvSpPr txBox="1"/>
          <p:nvPr/>
        </p:nvSpPr>
        <p:spPr>
          <a:xfrm>
            <a:off x="6310314" y="5715016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/>
              <a:t>основа</a:t>
            </a:r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0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Доведення:</a:t>
            </a:r>
            <a:endParaRPr lang="uk-UA" sz="6000" dirty="0">
              <a:solidFill>
                <a:schemeClr val="accent1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latin typeface="Arial Narrow" pitchFamily="34" charset="0"/>
              </a:rPr>
              <a:t>   Нехай АВС – </a:t>
            </a:r>
            <a:r>
              <a:rPr lang="uk-UA" sz="3600" dirty="0" smtClean="0">
                <a:latin typeface="Arial Narrow" pitchFamily="34" charset="0"/>
              </a:rPr>
              <a:t>рівнобедрений</a:t>
            </a:r>
            <a:r>
              <a:rPr lang="ru-RU" sz="3600" dirty="0" smtClean="0">
                <a:latin typeface="Arial Narrow" pitchFamily="34" charset="0"/>
              </a:rPr>
              <a:t> </a:t>
            </a:r>
            <a:r>
              <a:rPr lang="uk-UA" sz="3600" dirty="0" smtClean="0">
                <a:latin typeface="Arial Narrow" pitchFamily="34" charset="0"/>
              </a:rPr>
              <a:t>трикутник з </a:t>
            </a:r>
            <a:r>
              <a:rPr lang="ru-RU" sz="3600" dirty="0" smtClean="0">
                <a:latin typeface="Arial Narrow" pitchFamily="34" charset="0"/>
              </a:rPr>
              <a:t>основою АВ. </a:t>
            </a:r>
            <a:r>
              <a:rPr lang="uk-UA" sz="3600" dirty="0" smtClean="0">
                <a:latin typeface="Arial Narrow" pitchFamily="34" charset="0"/>
              </a:rPr>
              <a:t>Доведемо</a:t>
            </a:r>
            <a:r>
              <a:rPr lang="ru-RU" sz="3600" dirty="0" smtClean="0">
                <a:latin typeface="Arial Narrow" pitchFamily="34" charset="0"/>
              </a:rPr>
              <a:t>, </a:t>
            </a:r>
            <a:r>
              <a:rPr lang="uk-UA" sz="3600" dirty="0" smtClean="0">
                <a:latin typeface="Arial Narrow" pitchFamily="34" charset="0"/>
              </a:rPr>
              <a:t>що у нього  </a:t>
            </a:r>
            <a:r>
              <a:rPr lang="ru-RU" sz="3600" dirty="0" smtClean="0">
                <a:latin typeface="Arial Narrow" pitchFamily="34" charset="0"/>
              </a:rPr>
              <a:t>&lt;А=&lt; В.  </a:t>
            </a:r>
            <a:r>
              <a:rPr lang="uk-UA" sz="3600" dirty="0" smtClean="0">
                <a:latin typeface="Arial Narrow" pitchFamily="34" charset="0"/>
              </a:rPr>
              <a:t>Трикутники</a:t>
            </a:r>
            <a:r>
              <a:rPr lang="ru-RU" sz="3600" dirty="0" smtClean="0">
                <a:latin typeface="Arial Narrow" pitchFamily="34" charset="0"/>
              </a:rPr>
              <a:t> САВ </a:t>
            </a:r>
            <a:r>
              <a:rPr lang="uk-UA" sz="3600" dirty="0" smtClean="0">
                <a:latin typeface="Arial Narrow" pitchFamily="34" charset="0"/>
              </a:rPr>
              <a:t>і</a:t>
            </a:r>
            <a:r>
              <a:rPr lang="ru-RU" sz="3600" dirty="0" smtClean="0">
                <a:latin typeface="Arial Narrow" pitchFamily="34" charset="0"/>
              </a:rPr>
              <a:t>  СВА </a:t>
            </a:r>
            <a:r>
              <a:rPr lang="uk-UA" sz="3600" dirty="0" smtClean="0">
                <a:latin typeface="Arial Narrow" pitchFamily="34" charset="0"/>
              </a:rPr>
              <a:t>рівні </a:t>
            </a:r>
            <a:r>
              <a:rPr lang="ru-RU" sz="3600" dirty="0" smtClean="0">
                <a:latin typeface="Arial Narrow" pitchFamily="34" charset="0"/>
              </a:rPr>
              <a:t>за </a:t>
            </a:r>
            <a:r>
              <a:rPr lang="en-US" sz="3600" dirty="0" smtClean="0">
                <a:latin typeface="Arial Narrow" pitchFamily="34" charset="0"/>
              </a:rPr>
              <a:t>I</a:t>
            </a:r>
            <a:r>
              <a:rPr lang="ru-RU" sz="3600" dirty="0" smtClean="0">
                <a:latin typeface="Arial Narrow" pitchFamily="34" charset="0"/>
              </a:rPr>
              <a:t> </a:t>
            </a:r>
            <a:r>
              <a:rPr lang="uk-UA" sz="3600" dirty="0" smtClean="0">
                <a:latin typeface="Arial Narrow" pitchFamily="34" charset="0"/>
              </a:rPr>
              <a:t>ознакою рівності трикутників </a:t>
            </a:r>
            <a:r>
              <a:rPr lang="ru-RU" sz="3600" dirty="0" smtClean="0">
                <a:latin typeface="Arial Narrow" pitchFamily="34" charset="0"/>
              </a:rPr>
              <a:t>(СА=СВ, СВ=СА, &lt; С= &lt; С). </a:t>
            </a:r>
            <a:r>
              <a:rPr lang="uk-UA" sz="3600" dirty="0" smtClean="0">
                <a:latin typeface="Arial Narrow" pitchFamily="34" charset="0"/>
              </a:rPr>
              <a:t>Із рівності трикутників </a:t>
            </a:r>
            <a:r>
              <a:rPr lang="uk-UA" sz="3600" dirty="0" smtClean="0">
                <a:latin typeface="Arial Narrow" pitchFamily="34" charset="0"/>
              </a:rPr>
              <a:t>випливає</a:t>
            </a:r>
            <a:r>
              <a:rPr lang="uk-UA" sz="3600" dirty="0" smtClean="0">
                <a:latin typeface="Arial Narrow" pitchFamily="34" charset="0"/>
              </a:rPr>
              <a:t>, що </a:t>
            </a:r>
            <a:r>
              <a:rPr lang="ru-RU" sz="3600" dirty="0" smtClean="0">
                <a:latin typeface="Arial Narrow" pitchFamily="34" charset="0"/>
              </a:rPr>
              <a:t>&lt; А= &lt; В.</a:t>
            </a:r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54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Рівносторонній трикутник</a:t>
            </a:r>
            <a:endParaRPr lang="uk-UA" sz="5400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10050" y="1785926"/>
            <a:ext cx="4500585" cy="45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400" dirty="0" smtClean="0">
                <a:solidFill>
                  <a:schemeClr val="accent1">
                    <a:lumMod val="50000"/>
                  </a:schemeClr>
                </a:solidFill>
                <a:latin typeface="Arial Narrow" pitchFamily="34" charset="0"/>
              </a:rPr>
              <a:t>Довести, що     АВС - рівнобедрений </a:t>
            </a:r>
            <a:endParaRPr lang="uk-UA" sz="4400" dirty="0">
              <a:solidFill>
                <a:schemeClr val="accent1">
                  <a:lumMod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56195" y="1643050"/>
            <a:ext cx="5972637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Равнобедренный треугольник 7"/>
          <p:cNvSpPr/>
          <p:nvPr/>
        </p:nvSpPr>
        <p:spPr>
          <a:xfrm>
            <a:off x="5524496" y="928670"/>
            <a:ext cx="357190" cy="271458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D3D5DB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326</Words>
  <Application>Microsoft Office PowerPoint</Application>
  <PresentationFormat>Произвольный</PresentationFormat>
  <Paragraphs>51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Легкий дым</vt:lpstr>
      <vt:lpstr>Рівнобедрений трикутник  (7клас)</vt:lpstr>
      <vt:lpstr>Знайти пари рівних трикутників  і довести їх рівність</vt:lpstr>
      <vt:lpstr>Слайд 3</vt:lpstr>
      <vt:lpstr>Слайд 4</vt:lpstr>
      <vt:lpstr>Знайдіть невідомі кути  на малюнку</vt:lpstr>
      <vt:lpstr>Рівнобедрений трикутник</vt:lpstr>
      <vt:lpstr>Доведення:</vt:lpstr>
      <vt:lpstr>Рівносторонній трикутник</vt:lpstr>
      <vt:lpstr>Довести, що     АВС - рівнобедрений </vt:lpstr>
      <vt:lpstr>Слайд 10</vt:lpstr>
      <vt:lpstr>Слайд 11</vt:lpstr>
      <vt:lpstr>В рівнобедреному трикутнику АВС  &lt; А= &lt; В=670 . Які зі сторін трикутника рівні?</vt:lpstr>
      <vt:lpstr>В рівнобедреному трикутнику  AMN з основою  AN проведена бісектриса MD,  при цьому  &lt; ADM:</vt:lpstr>
      <vt:lpstr>На продовженні основи АВ рівнобедреного трикутника  АВК взята точка М так, що В лежить між А і М. Знайти &lt; КВМ, якщо &lt; А=630</vt:lpstr>
      <vt:lpstr>   АВС і     АDС- рівнобедрені з основою АС. Знайти &lt; BAD, якщо  &lt; DAC= 480, &lt; BCD=670</vt:lpstr>
      <vt:lpstr>На продовженні основи CD рівнобедреного трикутника  CDE взята точка P так, що D лежить між C і P. Знайти  &lt; ECD, якщо &lt;EDC=146°.</vt:lpstr>
      <vt:lpstr>В рівнобедреному трикутнику   АСВ з основою  АС проведена бісектриса АР, при цьому &lt; АРС: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Координатна площина (6клас)</dc:title>
  <dc:creator>Амелина Любовь Ивановна</dc:creator>
  <cp:lastModifiedBy>Asus</cp:lastModifiedBy>
  <cp:revision>17</cp:revision>
  <dcterms:created xsi:type="dcterms:W3CDTF">2019-01-02T19:38:38Z</dcterms:created>
  <dcterms:modified xsi:type="dcterms:W3CDTF">2019-01-07T18:07:38Z</dcterms:modified>
</cp:coreProperties>
</file>