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4" r:id="rId2"/>
    <p:sldId id="257" r:id="rId3"/>
    <p:sldId id="272" r:id="rId4"/>
    <p:sldId id="259" r:id="rId5"/>
    <p:sldId id="273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68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FB1BD-F50D-4F15-83AA-ACA7BDE6EE4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CA009-0B15-48B5-85ED-62F30D342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CA009-0B15-48B5-85ED-62F30D3424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3;&#1086;&#1084;&#1091;%20&#1074;&#1086;&#1076;&#1072;%20&#1074;%20&#1084;&#1086;&#1088;&#1110;%20&#1089;&#1086;&#1083;&#1086;&#1085;&#1072;\zvuki-vody-spokoynoe-more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3;&#1086;&#1084;&#1091;%20&#1074;&#1086;&#1076;&#1072;%20&#1074;%20&#1084;&#1086;&#1088;&#1110;%20&#1089;&#1086;&#1083;&#1086;&#1085;&#1072;\&#1063;&#1086;&#1084;&#1091;%20&#1074;&#1086;&#1076;&#1072;%20&#1074;%20&#1084;&#1086;&#1088;&#1110;%20&#1089;&#1086;&#1083;&#1086;&#1085;&#1072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Презентац</a:t>
            </a:r>
            <a:r>
              <a:rPr lang="uk-UA" dirty="0" err="1" smtClean="0">
                <a:solidFill>
                  <a:schemeClr val="accent3">
                    <a:lumMod val="75000"/>
                  </a:schemeClr>
                </a:solidFill>
              </a:rPr>
              <a:t>ія</a:t>
            </a:r>
            <a:r>
              <a:rPr lang="uk-UA" dirty="0" smtClean="0">
                <a:solidFill>
                  <a:schemeClr val="accent3">
                    <a:lumMod val="75000"/>
                  </a:schemeClr>
                </a:solidFill>
              </a:rPr>
              <a:t> до уроку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7848872" cy="558924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« </a:t>
            </a:r>
            <a:r>
              <a:rPr lang="ru-RU" sz="4800" dirty="0" err="1" smtClean="0">
                <a:solidFill>
                  <a:srgbClr val="0070C0"/>
                </a:solidFill>
              </a:rPr>
              <a:t>Чому</a:t>
            </a:r>
            <a:r>
              <a:rPr lang="ru-RU" sz="4800" dirty="0" smtClean="0">
                <a:solidFill>
                  <a:srgbClr val="0070C0"/>
                </a:solidFill>
              </a:rPr>
              <a:t> в </a:t>
            </a:r>
            <a:r>
              <a:rPr lang="ru-RU" sz="4800" dirty="0" err="1" smtClean="0">
                <a:solidFill>
                  <a:srgbClr val="0070C0"/>
                </a:solidFill>
              </a:rPr>
              <a:t>морі</a:t>
            </a:r>
            <a:r>
              <a:rPr lang="ru-RU" sz="4800" dirty="0" smtClean="0">
                <a:solidFill>
                  <a:srgbClr val="0070C0"/>
                </a:solidFill>
              </a:rPr>
              <a:t> вода солона»</a:t>
            </a:r>
          </a:p>
          <a:p>
            <a:pPr>
              <a:buNone/>
            </a:pPr>
            <a:r>
              <a:rPr lang="uk-UA" dirty="0" smtClean="0"/>
              <a:t>   ( </a:t>
            </a:r>
            <a:r>
              <a:rPr lang="uk-UA" sz="2400" dirty="0" smtClean="0"/>
              <a:t>Літературне читання. Природознавство. Я у світі.)</a:t>
            </a:r>
          </a:p>
          <a:p>
            <a:pPr algn="ctr">
              <a:buNone/>
            </a:pPr>
            <a:r>
              <a:rPr lang="uk-UA" sz="2400" dirty="0" smtClean="0"/>
              <a:t>3 клас</a:t>
            </a:r>
          </a:p>
          <a:p>
            <a:pPr algn="ctr">
              <a:buNone/>
            </a:pPr>
            <a:endParaRPr lang="uk-UA" sz="1600" dirty="0" smtClean="0"/>
          </a:p>
          <a:p>
            <a:pPr algn="ctr">
              <a:buNone/>
            </a:pPr>
            <a:endParaRPr lang="uk-UA" sz="1600" dirty="0" smtClean="0"/>
          </a:p>
          <a:p>
            <a:pPr indent="3609975">
              <a:buNone/>
            </a:pPr>
            <a:r>
              <a:rPr lang="uk-UA" sz="2000" dirty="0" smtClean="0"/>
              <a:t>Підготувала</a:t>
            </a:r>
            <a:endParaRPr lang="ru-RU" sz="2000" dirty="0" smtClean="0"/>
          </a:p>
          <a:p>
            <a:pPr indent="3609975">
              <a:buNone/>
            </a:pPr>
            <a:r>
              <a:rPr lang="uk-UA" sz="2000" dirty="0" err="1" smtClean="0"/>
              <a:t>Вихрович</a:t>
            </a:r>
            <a:r>
              <a:rPr lang="uk-UA" sz="2000" dirty="0" smtClean="0"/>
              <a:t> Олена Євгенівна,</a:t>
            </a:r>
            <a:endParaRPr lang="ru-RU" sz="2000" dirty="0" smtClean="0"/>
          </a:p>
          <a:p>
            <a:pPr indent="3609975">
              <a:buNone/>
            </a:pPr>
            <a:r>
              <a:rPr lang="uk-UA" sz="2000" dirty="0" smtClean="0"/>
              <a:t>учитель початкових класів</a:t>
            </a:r>
            <a:endParaRPr lang="ru-RU" sz="2000" dirty="0" smtClean="0"/>
          </a:p>
          <a:p>
            <a:pPr indent="3609975">
              <a:buNone/>
            </a:pPr>
            <a:r>
              <a:rPr lang="uk-UA" sz="2000" dirty="0" smtClean="0"/>
              <a:t>СЗШ № 206 імені Леся Курбаса </a:t>
            </a:r>
            <a:endParaRPr lang="ru-RU" sz="2000" dirty="0" smtClean="0"/>
          </a:p>
          <a:p>
            <a:pPr indent="3609975">
              <a:buNone/>
            </a:pPr>
            <a:r>
              <a:rPr lang="uk-UA" sz="2000" dirty="0" smtClean="0"/>
              <a:t>Святошинського району м. Києва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72200" y="4797152"/>
            <a:ext cx="1512168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476672"/>
            <a:ext cx="7776864" cy="6381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600" dirty="0" smtClean="0"/>
              <a:t>                                       </a:t>
            </a:r>
            <a:r>
              <a:rPr lang="uk-UA" sz="3600" dirty="0" smtClean="0">
                <a:solidFill>
                  <a:schemeClr val="accent2">
                    <a:lumMod val="75000"/>
                  </a:schemeClr>
                </a:solidFill>
              </a:rPr>
              <a:t>Баклан</a:t>
            </a:r>
          </a:p>
          <a:p>
            <a:pPr>
              <a:buNone/>
            </a:pPr>
            <a:r>
              <a:rPr lang="uk-UA" sz="3600" dirty="0" smtClean="0">
                <a:solidFill>
                  <a:schemeClr val="accent2">
                    <a:lumMod val="75000"/>
                  </a:schemeClr>
                </a:solidFill>
              </a:rPr>
              <a:t>Баркас</a:t>
            </a:r>
          </a:p>
          <a:p>
            <a:pPr>
              <a:buNone/>
            </a:pPr>
            <a:endParaRPr lang="uk-UA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uk-UA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uk-UA" sz="36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Фелюга</a:t>
            </a:r>
          </a:p>
          <a:p>
            <a:pPr>
              <a:buNone/>
            </a:pPr>
            <a:r>
              <a:rPr lang="uk-UA" sz="3600" dirty="0" smtClean="0">
                <a:solidFill>
                  <a:schemeClr val="accent2">
                    <a:lumMod val="75000"/>
                  </a:schemeClr>
                </a:solidFill>
              </a:rPr>
              <a:t>Барак</a:t>
            </a:r>
          </a:p>
          <a:p>
            <a:pPr>
              <a:buNone/>
            </a:pPr>
            <a:endParaRPr lang="uk-UA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uk-UA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uk-UA" sz="3600" dirty="0" smtClean="0">
                <a:solidFill>
                  <a:schemeClr val="accent2">
                    <a:lumMod val="75000"/>
                  </a:schemeClr>
                </a:solidFill>
              </a:rPr>
              <a:t>                     Жорна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Администратор\Desktop\відео морська вода\cormor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48680"/>
            <a:ext cx="1728192" cy="172819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відео морська вода\MAN742_Lancia_bal_ma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908720"/>
            <a:ext cx="2016224" cy="1757475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відео морська вода\old-farm-house-2096646_960_7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717032"/>
            <a:ext cx="2159655" cy="1440160"/>
          </a:xfrm>
          <a:prstGeom prst="rect">
            <a:avLst/>
          </a:prstGeom>
          <a:noFill/>
        </p:spPr>
      </p:pic>
      <p:pic>
        <p:nvPicPr>
          <p:cNvPr id="1030" name="Picture 6" descr="C:\Users\Администратор\Desktop\відео морська вода\depositphotos_126087478-stock-photo-ancient-millstone-in-museum-o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797152"/>
            <a:ext cx="2587327" cy="1724885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Desktop\відео морська вода\12001-san_juan-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2492896"/>
            <a:ext cx="2443084" cy="1918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vuki-vody-spokoynoe-more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12360" y="1772816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782960"/>
          </a:xfrm>
        </p:spPr>
        <p:txBody>
          <a:bodyPr/>
          <a:lstStyle/>
          <a:p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Пляж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Відпочинок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Администратор\Desktop\відео морська вода\big_3814_oboi_potrjasajushhij_vid_na_morskoj_pljaz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124744"/>
            <a:ext cx="7776864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1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Острів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Казковий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7" name="Picture 5" descr="C:\Users\Администратор\Desktop\відео морська вода\1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052736"/>
            <a:ext cx="2400300" cy="5305425"/>
          </a:xfrm>
          <a:prstGeom prst="rect">
            <a:avLst/>
          </a:prstGeom>
          <a:noFill/>
        </p:spPr>
      </p:pic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1259632" y="1844824"/>
            <a:ext cx="5256584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dirty="0" smtClean="0">
                <a:solidFill>
                  <a:schemeClr val="tx2"/>
                </a:solidFill>
              </a:rPr>
              <a:t>Вадим </a:t>
            </a:r>
            <a:r>
              <a:rPr lang="uk-UA" sz="4000" dirty="0" err="1" smtClean="0">
                <a:solidFill>
                  <a:schemeClr val="tx2"/>
                </a:solidFill>
              </a:rPr>
              <a:t>Скомаровський</a:t>
            </a:r>
            <a:endParaRPr lang="uk-UA" sz="40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uk-UA" dirty="0" smtClean="0">
              <a:solidFill>
                <a:schemeClr val="tx2"/>
              </a:solidFill>
            </a:endParaRPr>
          </a:p>
          <a:p>
            <a:pPr marL="904875" indent="-722313">
              <a:buNone/>
            </a:pPr>
            <a:r>
              <a:rPr lang="ru-RU" sz="5400" dirty="0" smtClean="0">
                <a:solidFill>
                  <a:schemeClr val="tx2"/>
                </a:solidFill>
              </a:rPr>
              <a:t>  «</a:t>
            </a:r>
            <a:r>
              <a:rPr lang="uk-UA" sz="5400" dirty="0" smtClean="0">
                <a:solidFill>
                  <a:schemeClr val="tx2"/>
                </a:solidFill>
              </a:rPr>
              <a:t>Чому в морі         вода солона</a:t>
            </a:r>
            <a:r>
              <a:rPr lang="ru-RU" sz="5400" dirty="0" smtClean="0">
                <a:solidFill>
                  <a:schemeClr val="tx2"/>
                </a:solidFill>
              </a:rPr>
              <a:t>»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>Течія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uk-UA" dirty="0" smtClean="0">
                <a:solidFill>
                  <a:schemeClr val="accent4">
                    <a:lumMod val="75000"/>
                  </a:schemeClr>
                </a:solidFill>
              </a:rPr>
              <a:t>Людські чесноти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052736"/>
            <a:ext cx="2664296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err="1" smtClean="0">
                <a:solidFill>
                  <a:schemeClr val="tx2"/>
                </a:solidFill>
              </a:rPr>
              <a:t>Чесний</a:t>
            </a:r>
            <a:endParaRPr lang="ru-RU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800" dirty="0" err="1" smtClean="0">
                <a:solidFill>
                  <a:schemeClr val="tx2"/>
                </a:solidFill>
              </a:rPr>
              <a:t>Злий</a:t>
            </a:r>
            <a:endParaRPr lang="ru-RU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Лаг</a:t>
            </a:r>
            <a:r>
              <a:rPr lang="uk-UA" sz="2800" dirty="0" err="1" smtClean="0">
                <a:solidFill>
                  <a:schemeClr val="tx2"/>
                </a:solidFill>
              </a:rPr>
              <a:t>ідний</a:t>
            </a:r>
            <a:endParaRPr lang="uk-UA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Хитрий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Щедрий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Благородний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Ненаситний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Жорстокий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Жадібний</a:t>
            </a:r>
          </a:p>
          <a:p>
            <a:pPr algn="ctr">
              <a:buNone/>
            </a:pPr>
            <a:r>
              <a:rPr lang="uk-UA" sz="2800" dirty="0" smtClean="0">
                <a:solidFill>
                  <a:schemeClr val="tx2"/>
                </a:solidFill>
              </a:rPr>
              <a:t>Милосердний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Администратор\Desktop\відео морська вода\1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717032"/>
            <a:ext cx="1625360" cy="2925168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відео морська вода\12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980728"/>
            <a:ext cx="1259090" cy="2789114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6084168" y="980728"/>
            <a:ext cx="2664296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Чесний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Лаг</a:t>
            </a:r>
            <a:r>
              <a:rPr kumimoji="0" lang="uk-UA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ідний</a:t>
            </a:r>
            <a:endParaRPr kumimoji="0" lang="uk-U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Щедрий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Благородний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Милосердний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115616" y="3717032"/>
            <a:ext cx="2664296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Злий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Хитрий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Ненаситний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Жорстокий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Жадібний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548680"/>
            <a:ext cx="7669360" cy="3096344"/>
          </a:xfrm>
        </p:spPr>
        <p:txBody>
          <a:bodyPr>
            <a:normAutofit lnSpcReduction="10000"/>
          </a:bodyPr>
          <a:lstStyle/>
          <a:p>
            <a:pPr indent="11113">
              <a:buNone/>
            </a:pPr>
            <a:r>
              <a:rPr lang="uk-UA" sz="4800" i="1" dirty="0" smtClean="0">
                <a:solidFill>
                  <a:srgbClr val="C00000"/>
                </a:solidFill>
              </a:rPr>
              <a:t>         </a:t>
            </a:r>
            <a:r>
              <a:rPr lang="uk-UA" sz="4800" i="1" u="sng" dirty="0" smtClean="0">
                <a:solidFill>
                  <a:srgbClr val="C00000"/>
                </a:solidFill>
              </a:rPr>
              <a:t>Щедра людина</a:t>
            </a:r>
            <a:r>
              <a:rPr lang="uk-UA" sz="4800" i="1" dirty="0" smtClean="0">
                <a:solidFill>
                  <a:srgbClr val="C00000"/>
                </a:solidFill>
              </a:rPr>
              <a:t>  </a:t>
            </a:r>
          </a:p>
          <a:p>
            <a:pPr indent="11113">
              <a:buNone/>
            </a:pPr>
            <a:r>
              <a:rPr lang="uk-UA" sz="4800" dirty="0" smtClean="0"/>
              <a:t>Не шкодує своїх витрат, охоче ділиться чим-небудь своїм.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259632" y="3501008"/>
            <a:ext cx="7669360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11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uk-UA" sz="4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Жадібна людина</a:t>
            </a:r>
            <a:endParaRPr kumimoji="0" lang="uk-UA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111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Нічим не ділиться з оточуючими.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352928" cy="6120680"/>
          </a:xfrm>
        </p:spPr>
        <p:txBody>
          <a:bodyPr>
            <a:normAutofit/>
          </a:bodyPr>
          <a:lstStyle/>
          <a:p>
            <a:pPr indent="11113">
              <a:buNone/>
            </a:pPr>
            <a:r>
              <a:rPr lang="uk-UA" sz="4400" i="1" dirty="0" smtClean="0">
                <a:solidFill>
                  <a:schemeClr val="accent6">
                    <a:lumMod val="75000"/>
                  </a:schemeClr>
                </a:solidFill>
              </a:rPr>
              <a:t>Жадібність</a:t>
            </a:r>
            <a:r>
              <a:rPr lang="uk-UA" sz="4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uk-UA" sz="4400" dirty="0" smtClean="0"/>
              <a:t>– це один з            найогидніших пороків людини. Протягом всієї історії людства жадібність заважала і шкодила  людям, породжувала безліч негідних вчинків. Через людську жадібність відбувалися злочини, зрадництва, спалахували війни.</a:t>
            </a:r>
            <a:endParaRPr lang="ru-RU" sz="4400" dirty="0" smtClean="0"/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Материк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Знань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умінь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700808"/>
            <a:ext cx="7632848" cy="35283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000" dirty="0" smtClean="0"/>
              <a:t>У, впізнаєш, годину, лиху, вірну, людину.</a:t>
            </a:r>
          </a:p>
          <a:p>
            <a:pPr>
              <a:buNone/>
            </a:pPr>
            <a:r>
              <a:rPr lang="uk-UA" sz="4000" dirty="0" smtClean="0"/>
              <a:t>Поміч, у, час, свій, у засуху, як, дощ.</a:t>
            </a:r>
          </a:p>
          <a:p>
            <a:pPr>
              <a:buNone/>
            </a:pPr>
            <a:r>
              <a:rPr lang="uk-UA" sz="4000" dirty="0" smtClean="0"/>
              <a:t>До, веде, не, добра, жадібність.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547664" y="1700808"/>
            <a:ext cx="7272808" cy="3456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лиху годину впізнаєш вірну людину.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Поміч у свій час – як дощ у засуху.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Жадібність до добра не веде.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2"/>
            <a:ext cx="7848872" cy="5544616"/>
          </a:xfrm>
        </p:spPr>
        <p:txBody>
          <a:bodyPr>
            <a:normAutofit/>
          </a:bodyPr>
          <a:lstStyle/>
          <a:p>
            <a:pPr indent="11113">
              <a:buNone/>
            </a:pPr>
            <a:r>
              <a:rPr lang="ru-RU" sz="4800" dirty="0" err="1" smtClean="0">
                <a:solidFill>
                  <a:srgbClr val="C00000"/>
                </a:solidFill>
              </a:rPr>
              <a:t>Домашнє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4800" dirty="0" err="1" smtClean="0">
                <a:solidFill>
                  <a:srgbClr val="C00000"/>
                </a:solidFill>
              </a:rPr>
              <a:t>завдання</a:t>
            </a:r>
            <a:r>
              <a:rPr lang="ru-RU" sz="4800" dirty="0" smtClean="0">
                <a:solidFill>
                  <a:srgbClr val="C00000"/>
                </a:solidFill>
              </a:rPr>
              <a:t>:</a:t>
            </a:r>
          </a:p>
          <a:p>
            <a:pPr indent="11113">
              <a:buNone/>
            </a:pPr>
            <a:r>
              <a:rPr lang="uk-UA" sz="3600" b="1" dirty="0" smtClean="0"/>
              <a:t>1. </a:t>
            </a:r>
            <a:r>
              <a:rPr lang="uk-UA" sz="3600" u="sng" dirty="0" smtClean="0"/>
              <a:t>Природознавство </a:t>
            </a:r>
          </a:p>
          <a:p>
            <a:pPr indent="11113">
              <a:buNone/>
            </a:pPr>
            <a:r>
              <a:rPr lang="uk-UA" sz="3600" dirty="0" smtClean="0"/>
              <a:t>Повторити тему </a:t>
            </a:r>
            <a:r>
              <a:rPr lang="ru-RU" sz="3600" dirty="0" smtClean="0"/>
              <a:t>«Вода».</a:t>
            </a:r>
          </a:p>
          <a:p>
            <a:pPr indent="11113">
              <a:buNone/>
            </a:pPr>
            <a:r>
              <a:rPr lang="ru-RU" sz="3600" b="1" dirty="0" smtClean="0"/>
              <a:t>2. </a:t>
            </a:r>
            <a:r>
              <a:rPr lang="ru-RU" sz="3600" u="sng" dirty="0" smtClean="0"/>
              <a:t>Л</a:t>
            </a:r>
            <a:r>
              <a:rPr lang="uk-UA" sz="3600" u="sng" dirty="0" err="1" smtClean="0"/>
              <a:t>ітературне</a:t>
            </a:r>
            <a:r>
              <a:rPr lang="uk-UA" sz="3600" u="sng" dirty="0" smtClean="0"/>
              <a:t> читання</a:t>
            </a:r>
          </a:p>
          <a:p>
            <a:pPr indent="11113">
              <a:buNone/>
            </a:pPr>
            <a:r>
              <a:rPr lang="uk-UA" sz="3600" dirty="0" smtClean="0"/>
              <a:t>Виконати завдання в зошитах.</a:t>
            </a:r>
          </a:p>
          <a:p>
            <a:pPr indent="11113">
              <a:buNone/>
            </a:pPr>
            <a:r>
              <a:rPr lang="uk-UA" sz="3600" dirty="0" smtClean="0"/>
              <a:t>(с. 28-29, </a:t>
            </a:r>
            <a:r>
              <a:rPr lang="uk-UA" sz="3600" dirty="0" err="1" smtClean="0"/>
              <a:t>завд</a:t>
            </a:r>
            <a:r>
              <a:rPr lang="uk-UA" sz="3600" dirty="0" smtClean="0"/>
              <a:t>. 3,4)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Завдання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уроку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340768"/>
            <a:ext cx="7416824" cy="4752528"/>
          </a:xfrm>
        </p:spPr>
        <p:txBody>
          <a:bodyPr>
            <a:normAutofit fontScale="77500" lnSpcReduction="20000"/>
          </a:bodyPr>
          <a:lstStyle/>
          <a:p>
            <a:r>
              <a:rPr lang="uk-UA" sz="4400" dirty="0" smtClean="0"/>
              <a:t>– згадаємо відомості про воду;</a:t>
            </a:r>
            <a:endParaRPr lang="ru-RU" sz="4400" dirty="0" smtClean="0"/>
          </a:p>
          <a:p>
            <a:r>
              <a:rPr lang="uk-UA" sz="4400" dirty="0" smtClean="0"/>
              <a:t>– розкриємо секрети морської води;</a:t>
            </a:r>
            <a:endParaRPr lang="ru-RU" sz="4400" dirty="0" smtClean="0"/>
          </a:p>
          <a:p>
            <a:r>
              <a:rPr lang="uk-UA" sz="4400" dirty="0" smtClean="0"/>
              <a:t>– прочитаємо цікаву історію,         придуману письменником;</a:t>
            </a:r>
            <a:endParaRPr lang="ru-RU" sz="4400" dirty="0" smtClean="0"/>
          </a:p>
          <a:p>
            <a:r>
              <a:rPr lang="uk-UA" sz="4400" dirty="0" smtClean="0"/>
              <a:t>– поговоримо про людські чесноти; оцінимо вчинки героїв;</a:t>
            </a:r>
            <a:endParaRPr lang="ru-RU" sz="4400" dirty="0" smtClean="0"/>
          </a:p>
          <a:p>
            <a:r>
              <a:rPr lang="uk-UA" sz="4400" dirty="0" smtClean="0"/>
              <a:t>– будемо вчитися міркувати, аналізувати, висловлювати свої думки; визначати головну думку твору. </a:t>
            </a:r>
            <a:endParaRPr lang="ru-RU" sz="4400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72200" y="4797152"/>
            <a:ext cx="1512168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uiExpand="1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Берег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Природознавства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00808"/>
            <a:ext cx="7128792" cy="39604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Відома звіку рідина,</a:t>
            </a:r>
          </a:p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 усяк її вживає,</a:t>
            </a:r>
            <a:endParaRPr lang="ru-RU" sz="4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Буває хмаркою вона,</a:t>
            </a:r>
          </a:p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сніжинкою буває, </a:t>
            </a:r>
            <a:endParaRPr lang="ru-RU" sz="4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Бува, як скло, крихка, тверда</a:t>
            </a:r>
            <a:endParaRPr lang="ru-RU" sz="42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uk-UA" sz="4200" dirty="0" smtClean="0">
                <a:solidFill>
                  <a:srgbClr val="7030A0"/>
                </a:solidFill>
              </a:rPr>
              <a:t>Звичайна, підкажіть…</a:t>
            </a:r>
            <a:endParaRPr lang="ru-RU" sz="42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372200" y="4797152"/>
            <a:ext cx="1512168" cy="854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(вода)</a:t>
            </a:r>
            <a:endParaRPr kumimoji="0" lang="ru-RU" sz="3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492896"/>
            <a:ext cx="7488832" cy="2836912"/>
          </a:xfrm>
        </p:spPr>
        <p:txBody>
          <a:bodyPr>
            <a:normAutofit/>
          </a:bodyPr>
          <a:lstStyle/>
          <a:p>
            <a:pPr lvl="7"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_02_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620688"/>
            <a:ext cx="6816997" cy="5606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Чому вода в морі солон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2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Протока «</a:t>
            </a:r>
            <a:r>
              <a:rPr lang="uk-UA" dirty="0" smtClean="0">
                <a:solidFill>
                  <a:srgbClr val="C00000"/>
                </a:solidFill>
              </a:rPr>
              <a:t>Мовна розминка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412776"/>
            <a:ext cx="7488832" cy="489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4400" dirty="0" smtClean="0"/>
              <a:t>         </a:t>
            </a:r>
          </a:p>
          <a:p>
            <a:pPr>
              <a:buNone/>
            </a:pPr>
            <a:r>
              <a:rPr lang="uk-UA" sz="4400" dirty="0" smtClean="0"/>
              <a:t>        На столі стоїть сільниця.</a:t>
            </a:r>
            <a:endParaRPr lang="ru-RU" sz="4400" dirty="0" smtClean="0"/>
          </a:p>
          <a:p>
            <a:pPr>
              <a:buNone/>
            </a:pPr>
            <a:r>
              <a:rPr lang="uk-UA" sz="4400" dirty="0" smtClean="0"/>
              <a:t>        У сільниці сіль солиться.</a:t>
            </a:r>
          </a:p>
          <a:p>
            <a:pPr>
              <a:buNone/>
            </a:pPr>
            <a:endParaRPr lang="uk-UA" sz="3600" dirty="0" smtClean="0"/>
          </a:p>
          <a:p>
            <a:pPr marL="2155825"/>
            <a:r>
              <a:rPr lang="uk-UA" sz="3600" dirty="0" smtClean="0">
                <a:solidFill>
                  <a:srgbClr val="FF0000"/>
                </a:solidFill>
              </a:rPr>
              <a:t>повільно</a:t>
            </a:r>
          </a:p>
          <a:p>
            <a:pPr marL="2155825"/>
            <a:r>
              <a:rPr lang="uk-UA" sz="3600" dirty="0" smtClean="0">
                <a:solidFill>
                  <a:srgbClr val="FF0000"/>
                </a:solidFill>
              </a:rPr>
              <a:t>швидко</a:t>
            </a:r>
          </a:p>
          <a:p>
            <a:pPr marL="2155825"/>
            <a:r>
              <a:rPr lang="uk-UA" sz="3600" dirty="0" smtClean="0">
                <a:solidFill>
                  <a:srgbClr val="FF0000"/>
                </a:solidFill>
              </a:rPr>
              <a:t>ще швидше</a:t>
            </a:r>
          </a:p>
          <a:p>
            <a:pPr marL="2155825"/>
            <a:r>
              <a:rPr lang="uk-UA" sz="3600" dirty="0" smtClean="0">
                <a:solidFill>
                  <a:srgbClr val="FF0000"/>
                </a:solidFill>
              </a:rPr>
              <a:t>скоромовкою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7030A0"/>
                </a:solidFill>
              </a:rPr>
              <a:t>Півострів </a:t>
            </a:r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uk-UA" dirty="0" smtClean="0">
                <a:solidFill>
                  <a:srgbClr val="7030A0"/>
                </a:solidFill>
              </a:rPr>
              <a:t>Тематичний</a:t>
            </a:r>
            <a:r>
              <a:rPr lang="ru-RU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00808"/>
            <a:ext cx="7488832" cy="4680520"/>
          </a:xfrm>
        </p:spPr>
        <p:txBody>
          <a:bodyPr>
            <a:normAutofit/>
          </a:bodyPr>
          <a:lstStyle/>
          <a:p>
            <a:pPr marL="1524000" indent="-350838">
              <a:buNone/>
            </a:pPr>
            <a:r>
              <a:rPr lang="uk-UA" dirty="0" smtClean="0"/>
              <a:t>Прочитайте назву теми.</a:t>
            </a:r>
          </a:p>
          <a:p>
            <a:pPr>
              <a:buNone/>
            </a:pPr>
            <a:r>
              <a:rPr lang="uk-UA" dirty="0" smtClean="0"/>
              <a:t>        </a:t>
            </a:r>
            <a:r>
              <a:rPr lang="uk-UA" sz="5400" dirty="0" smtClean="0">
                <a:solidFill>
                  <a:srgbClr val="FF0000"/>
                </a:solidFill>
              </a:rPr>
              <a:t>ч      р      і     л     о</a:t>
            </a:r>
            <a:endParaRPr lang="ru-RU" sz="5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5400" dirty="0" smtClean="0">
                <a:solidFill>
                  <a:srgbClr val="FF0000"/>
                </a:solidFill>
              </a:rPr>
              <a:t>     о      </a:t>
            </a:r>
            <a:r>
              <a:rPr lang="uk-UA" sz="5400" dirty="0" err="1" smtClean="0">
                <a:solidFill>
                  <a:srgbClr val="FF0000"/>
                </a:solidFill>
              </a:rPr>
              <a:t>о</a:t>
            </a:r>
            <a:r>
              <a:rPr lang="uk-UA" sz="5400" dirty="0" smtClean="0">
                <a:solidFill>
                  <a:srgbClr val="FF0000"/>
                </a:solidFill>
              </a:rPr>
              <a:t>     в     о    н</a:t>
            </a:r>
            <a:endParaRPr lang="ru-RU" sz="5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5400" dirty="0" smtClean="0">
                <a:solidFill>
                  <a:srgbClr val="FF0000"/>
                </a:solidFill>
              </a:rPr>
              <a:t>     м     </a:t>
            </a:r>
            <a:r>
              <a:rPr lang="uk-UA" sz="5400" dirty="0" err="1" smtClean="0">
                <a:solidFill>
                  <a:srgbClr val="FF0000"/>
                </a:solidFill>
              </a:rPr>
              <a:t>м</a:t>
            </a:r>
            <a:r>
              <a:rPr lang="uk-UA" sz="5400" dirty="0" smtClean="0">
                <a:solidFill>
                  <a:srgbClr val="FF0000"/>
                </a:solidFill>
              </a:rPr>
              <a:t>     о     с    а</a:t>
            </a:r>
            <a:endParaRPr lang="ru-RU" sz="5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uk-UA" sz="5400" dirty="0" smtClean="0">
                <a:solidFill>
                  <a:srgbClr val="FF0000"/>
                </a:solidFill>
              </a:rPr>
              <a:t>     у      в     д     а     ?</a:t>
            </a:r>
            <a:endParaRPr lang="ru-RU" sz="5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661046"/>
          </a:xfrm>
        </p:spPr>
        <p:txBody>
          <a:bodyPr/>
          <a:lstStyle/>
          <a:p>
            <a:r>
              <a:rPr lang="uk-UA" dirty="0" smtClean="0">
                <a:solidFill>
                  <a:srgbClr val="0070C0"/>
                </a:solidFill>
              </a:rPr>
              <a:t>Письменницьке море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492896"/>
            <a:ext cx="7488832" cy="28369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-13-6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21022"/>
            <a:ext cx="8496943" cy="5676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Словниковий океан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052736"/>
            <a:ext cx="72008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800" dirty="0" smtClean="0"/>
              <a:t>крокви                                    гроші     </a:t>
            </a:r>
          </a:p>
          <a:p>
            <a:pPr>
              <a:buNone/>
            </a:pPr>
            <a:r>
              <a:rPr lang="uk-UA" sz="2800" dirty="0" smtClean="0"/>
              <a:t>мідяки                                    поспішав</a:t>
            </a:r>
          </a:p>
          <a:p>
            <a:pPr>
              <a:buNone/>
            </a:pPr>
            <a:r>
              <a:rPr lang="uk-UA" sz="2800" dirty="0" smtClean="0"/>
              <a:t>лагідна                                   несправедливість</a:t>
            </a:r>
          </a:p>
          <a:p>
            <a:pPr>
              <a:buNone/>
            </a:pPr>
            <a:r>
              <a:rPr lang="uk-UA" sz="2800" dirty="0" smtClean="0"/>
              <a:t>ятрили                                    підпорки</a:t>
            </a:r>
          </a:p>
          <a:p>
            <a:pPr>
              <a:buNone/>
            </a:pPr>
            <a:r>
              <a:rPr lang="uk-UA" sz="2800" dirty="0" smtClean="0"/>
              <a:t>квапився                                шматок полотна</a:t>
            </a:r>
          </a:p>
          <a:p>
            <a:pPr>
              <a:buNone/>
            </a:pPr>
            <a:r>
              <a:rPr lang="uk-UA" sz="2800" dirty="0" smtClean="0"/>
              <a:t>сваволя                                  камінь</a:t>
            </a:r>
          </a:p>
          <a:p>
            <a:pPr>
              <a:buNone/>
            </a:pPr>
            <a:r>
              <a:rPr lang="uk-UA" sz="2800" dirty="0" smtClean="0"/>
              <a:t>рядно                                      досить</a:t>
            </a:r>
          </a:p>
          <a:p>
            <a:pPr>
              <a:buNone/>
            </a:pPr>
            <a:r>
              <a:rPr lang="uk-UA" sz="2800" dirty="0" smtClean="0"/>
              <a:t>брила                                      бідність</a:t>
            </a:r>
          </a:p>
          <a:p>
            <a:pPr>
              <a:buNone/>
            </a:pPr>
            <a:r>
              <a:rPr lang="uk-UA" sz="2800" dirty="0" smtClean="0"/>
              <a:t>доволі                                     незвичайна</a:t>
            </a:r>
          </a:p>
          <a:p>
            <a:pPr>
              <a:buNone/>
            </a:pPr>
            <a:r>
              <a:rPr lang="uk-UA" sz="2800" dirty="0" smtClean="0"/>
              <a:t>нівроку                                   ласкава</a:t>
            </a:r>
          </a:p>
          <a:p>
            <a:pPr>
              <a:buNone/>
            </a:pPr>
            <a:r>
              <a:rPr lang="uk-UA" sz="2800" dirty="0" smtClean="0"/>
              <a:t>злидні                                     роз’їдали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19872" y="3104976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419872" y="1700808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19872" y="1232768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19872" y="2636912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19872" y="2168872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9872" y="3573016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19872" y="4005064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419872" y="4473128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419872" y="4977184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419872" y="5481240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419872" y="5949280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968056" y="3068960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968056" y="1664792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968056" y="1196752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968056" y="2600896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968056" y="2132856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968056" y="3537000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968056" y="3969048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968056" y="4437112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968056" y="4941168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968056" y="5445224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968056" y="5913264"/>
            <a:ext cx="108000" cy="1080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>
            <a:endCxn id="20" idx="1"/>
          </p:cNvCxnSpPr>
          <p:nvPr/>
        </p:nvCxnSpPr>
        <p:spPr>
          <a:xfrm>
            <a:off x="3491880" y="1340768"/>
            <a:ext cx="1491992" cy="127594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6"/>
          </p:cNvCxnSpPr>
          <p:nvPr/>
        </p:nvCxnSpPr>
        <p:spPr>
          <a:xfrm flipV="1">
            <a:off x="3527872" y="1268760"/>
            <a:ext cx="1404168" cy="48604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491880" y="2276872"/>
            <a:ext cx="1512168" cy="316835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9" idx="4"/>
          </p:cNvCxnSpPr>
          <p:nvPr/>
        </p:nvCxnSpPr>
        <p:spPr>
          <a:xfrm>
            <a:off x="3473872" y="2744912"/>
            <a:ext cx="1530176" cy="313236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4" idx="7"/>
          </p:cNvCxnSpPr>
          <p:nvPr/>
        </p:nvCxnSpPr>
        <p:spPr>
          <a:xfrm flipV="1">
            <a:off x="3512056" y="1772816"/>
            <a:ext cx="1419984" cy="134797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1" idx="7"/>
          </p:cNvCxnSpPr>
          <p:nvPr/>
        </p:nvCxnSpPr>
        <p:spPr>
          <a:xfrm flipV="1">
            <a:off x="3512056" y="2204864"/>
            <a:ext cx="1419984" cy="138396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12" idx="6"/>
            <a:endCxn id="17" idx="3"/>
          </p:cNvCxnSpPr>
          <p:nvPr/>
        </p:nvCxnSpPr>
        <p:spPr>
          <a:xfrm flipV="1">
            <a:off x="3527872" y="3161144"/>
            <a:ext cx="1456000" cy="89792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13" idx="7"/>
          </p:cNvCxnSpPr>
          <p:nvPr/>
        </p:nvCxnSpPr>
        <p:spPr>
          <a:xfrm flipV="1">
            <a:off x="3512056" y="3645024"/>
            <a:ext cx="1419984" cy="84392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4" idx="6"/>
          </p:cNvCxnSpPr>
          <p:nvPr/>
        </p:nvCxnSpPr>
        <p:spPr>
          <a:xfrm flipV="1">
            <a:off x="3527872" y="4077072"/>
            <a:ext cx="1404168" cy="95411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15" idx="7"/>
            <a:endCxn id="25" idx="2"/>
          </p:cNvCxnSpPr>
          <p:nvPr/>
        </p:nvCxnSpPr>
        <p:spPr>
          <a:xfrm flipV="1">
            <a:off x="3512056" y="4995168"/>
            <a:ext cx="1456000" cy="5018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16" idx="6"/>
            <a:endCxn id="24" idx="2"/>
          </p:cNvCxnSpPr>
          <p:nvPr/>
        </p:nvCxnSpPr>
        <p:spPr>
          <a:xfrm flipV="1">
            <a:off x="3527872" y="4491112"/>
            <a:ext cx="1440184" cy="151216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392</Words>
  <Application>Microsoft Office PowerPoint</Application>
  <PresentationFormat>Экран (4:3)</PresentationFormat>
  <Paragraphs>108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Презентація до уроку</vt:lpstr>
      <vt:lpstr>Завдання уроку</vt:lpstr>
      <vt:lpstr>Берег Природознавства</vt:lpstr>
      <vt:lpstr>Слайд 4</vt:lpstr>
      <vt:lpstr>Слайд 5</vt:lpstr>
      <vt:lpstr>Протока «Мовна розминка»</vt:lpstr>
      <vt:lpstr>Півострів «Тематичний»</vt:lpstr>
      <vt:lpstr>Письменницьке море</vt:lpstr>
      <vt:lpstr> Словниковий океан</vt:lpstr>
      <vt:lpstr>Слайд 10</vt:lpstr>
      <vt:lpstr>Пляж «Відпочинок»</vt:lpstr>
      <vt:lpstr>Острів «Казковий»</vt:lpstr>
      <vt:lpstr>Течія «Людські чесноти»</vt:lpstr>
      <vt:lpstr>Слайд 14</vt:lpstr>
      <vt:lpstr>Слайд 15</vt:lpstr>
      <vt:lpstr>Материк «Знань та умінь»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Alexandr</cp:lastModifiedBy>
  <cp:revision>64</cp:revision>
  <dcterms:created xsi:type="dcterms:W3CDTF">2017-11-25T20:34:33Z</dcterms:created>
  <dcterms:modified xsi:type="dcterms:W3CDTF">2017-12-06T17:17:24Z</dcterms:modified>
</cp:coreProperties>
</file>