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7" r:id="rId3"/>
    <p:sldId id="258" r:id="rId4"/>
    <p:sldId id="266" r:id="rId5"/>
    <p:sldId id="275" r:id="rId6"/>
    <p:sldId id="262" r:id="rId7"/>
    <p:sldId id="263" r:id="rId8"/>
    <p:sldId id="264" r:id="rId9"/>
    <p:sldId id="269" r:id="rId10"/>
    <p:sldId id="268" r:id="rId11"/>
    <p:sldId id="271" r:id="rId12"/>
    <p:sldId id="270" r:id="rId13"/>
    <p:sldId id="272" r:id="rId14"/>
    <p:sldId id="265" r:id="rId15"/>
    <p:sldId id="276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27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597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35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65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8310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52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2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81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46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67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8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4AAAB23-AD81-480D-BA3A-845ADD610F38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2CAF0B9-8454-448D-AF60-3BC9379D04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44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5A8F5-085C-41B5-8A94-D3A6CBA5C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493" y="1265562"/>
            <a:ext cx="5925310" cy="3086982"/>
          </a:xfrm>
        </p:spPr>
        <p:txBody>
          <a:bodyPr>
            <a:normAutofit/>
          </a:bodyPr>
          <a:lstStyle/>
          <a:p>
            <a:r>
              <a:rPr lang="uk-UA" sz="4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Жульєн </a:t>
            </a:r>
            <a:r>
              <a:rPr lang="uk-UA" sz="44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Сорель</a:t>
            </a:r>
            <a:r>
              <a:rPr lang="uk-UA" sz="4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новий герой свого часу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701FBC-A553-4469-9053-A82AA1D2F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4436" y="5148774"/>
            <a:ext cx="5242560" cy="443663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D2C8CFF3-1768-4D47-AF59-47911390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4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05EA52-9370-4EC0-A437-A17F4A88C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6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EFF19B-CEA2-4995-8849-9ADDB939A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2" r="-3" b="6834"/>
          <a:stretch/>
        </p:blipFill>
        <p:spPr>
          <a:xfrm>
            <a:off x="1123901" y="1122807"/>
            <a:ext cx="304495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0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F579A-EB2D-4134-8262-4A7C25DA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89" y="212036"/>
            <a:ext cx="3454345" cy="109993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компетентності: знання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Місце для вмісту 4">
            <a:extLst>
              <a:ext uri="{FF2B5EF4-FFF2-40B4-BE49-F238E27FC236}">
                <a16:creationId xmlns:a16="http://schemas.microsoft.com/office/drawing/2014/main" id="{160F98E8-104C-4B7E-887B-DCB8AD0D28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-2" b="4876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36BED56-8956-4507-929F-928BBBA05A1B}"/>
              </a:ext>
            </a:extLst>
          </p:cNvPr>
          <p:cNvSpPr/>
          <p:nvPr/>
        </p:nvSpPr>
        <p:spPr>
          <a:xfrm>
            <a:off x="7844710" y="1722783"/>
            <a:ext cx="4228020" cy="4591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«Невже він Дантон?». Так названо один із розділів роману. Це запитання задає Матильда, яка смертельно нудьгує серед молодих людей свого кола. Вона вгадала в Жульєнові натуру своєрідну, здатну на сильне почуття, рішучу дію, значний вчинок.</a:t>
            </a:r>
          </a:p>
        </p:txBody>
      </p:sp>
    </p:spTree>
    <p:extLst>
      <p:ext uri="{BB962C8B-B14F-4D97-AF65-F5344CB8AC3E}">
        <p14:creationId xmlns:p14="http://schemas.microsoft.com/office/powerpoint/2010/main" val="208264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6021D-452F-4996-904E-1EC95B76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314" y="964692"/>
            <a:ext cx="5506840" cy="1188720"/>
          </a:xfrm>
        </p:spPr>
        <p:txBody>
          <a:bodyPr/>
          <a:lstStyle/>
          <a:p>
            <a:r>
              <a:rPr lang="uk-UA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Ініціативність і підприємливість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F736988-0967-4AF5-B4C8-08BB1C7068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558" y="1497496"/>
            <a:ext cx="5506840" cy="3988523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25E97EF-2097-4932-83C2-78294D485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5506839" cy="3101982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можна Жульєна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Сореля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вважати підприємливим?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узгоджується підприємливість із моральними якостями?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11BF9-9354-41A3-A340-8B90018A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711" y="477078"/>
            <a:ext cx="3868144" cy="1179444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algn="l"/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навчатися:</a:t>
            </a: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0D5D38-C57D-49FF-AD49-74EE9CDA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7823CD-9652-4764-A45D-9C4DE664B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Місце для вмісту 4">
            <a:extLst>
              <a:ext uri="{FF2B5EF4-FFF2-40B4-BE49-F238E27FC236}">
                <a16:creationId xmlns:a16="http://schemas.microsoft.com/office/drawing/2014/main" id="{CCEF5ABF-0BE4-458B-848B-944A01E89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3290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700FB76-A609-4C24-B451-C2BFAADD4156}"/>
              </a:ext>
            </a:extLst>
          </p:cNvPr>
          <p:cNvSpPr/>
          <p:nvPr/>
        </p:nvSpPr>
        <p:spPr>
          <a:xfrm>
            <a:off x="7844710" y="1338471"/>
            <a:ext cx="3976229" cy="408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 навчився в житті Жульєн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Сорель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зміг він досягнути своєї мети?</a:t>
            </a:r>
          </a:p>
          <a:p>
            <a:pPr marL="342900" indent="-342900" algn="just">
              <a:buFontTx/>
              <a:buChar char="-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герой в останньому розділі роману стає байдужим до життя?</a:t>
            </a:r>
          </a:p>
          <a:p>
            <a:pPr marL="342900" indent="-342900" algn="just">
              <a:buFontTx/>
              <a:buChar char="-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 ви навчилися, познайомившись із Жульєном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Сорелем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EAFAA4-859B-42B4-AC85-F32CFE695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10CFE-253A-4804-8BFC-82B651B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57" y="365760"/>
            <a:ext cx="4475892" cy="942535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endParaRPr lang="en-US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855DB9-46C3-47FA-992C-FC2BE58A7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B401D5-BF67-49A4-8617-0C6BD886C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77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7A6F785-A2F3-4886-B233-70EDF51B54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53" r="30302" b="-1"/>
          <a:stretch/>
        </p:blipFill>
        <p:spPr>
          <a:xfrm>
            <a:off x="1132454" y="1126397"/>
            <a:ext cx="3867912" cy="4288536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8D95479-4243-435F-B096-612B50B8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2" y="1674057"/>
            <a:ext cx="5287617" cy="422719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Які життєві істини зрозумів, а які так і не міг збагнути герой роману?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Доля Жульєна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Сореля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була трагічною. Йому, людині з винятковими здібностями, не знайшлося місця в буржуазному суспільстві, де романтичні герої стали непотрібними. Гроші, титули, посади, прагматичний розрахунок значили тоді набагато більше, ніж високі ідеї. Отже, образ Жульєна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Сореля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ще одна інтерпретація образу «зайвої людини», яка так і не змогла реалізуватися.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7E5F6-7E7C-4C5B-A104-4FCE34FA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061" y="318053"/>
            <a:ext cx="5512904" cy="1033670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pPr algn="l"/>
            <a: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та громадянська компетентності</a:t>
            </a:r>
            <a:endParaRPr lang="en-US" sz="24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F922228-E3AB-479D-889A-56F2BE5D05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801" r="14301" b="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630AC1D-10F9-47F8-94C4-45F94CBA0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0671" y="1855304"/>
            <a:ext cx="5079293" cy="40406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 на тему: «Жульєн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Сорель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герой?»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1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9FEB31-599A-4E12-8EA9-EBB7F4B5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4" y="159027"/>
            <a:ext cx="8004516" cy="477078"/>
          </a:xfrm>
        </p:spPr>
        <p:txBody>
          <a:bodyPr>
            <a:noAutofit/>
          </a:bodyPr>
          <a:lstStyle/>
          <a:p>
            <a:pPr algn="l"/>
            <a:r>
              <a:rPr lang="uk-UA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№ 1. «Злет і падіння Жульєна </a:t>
            </a:r>
            <a:r>
              <a:rPr lang="uk-UA" sz="20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Сореля</a:t>
            </a:r>
            <a:r>
              <a:rPr lang="uk-UA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00CFE28-241D-44E2-9FC2-6B0DCE01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74" y="748748"/>
            <a:ext cx="11728376" cy="57514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/>
              <a:t>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Вершина: Париж, слава, багатство, мундир, визнання.</a:t>
            </a:r>
            <a:r>
              <a:rPr lang="uk-UA" dirty="0"/>
              <a:t>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Офіцер гусарського полку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                                                                              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dirty="0"/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                                                                                                                                               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герцога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/>
              <a:t>                                                                                                                     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дипломатична служба          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/>
              <a:t>                                                                                                                               </a:t>
            </a:r>
            <a:endParaRPr lang="uk-UA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uk-UA" sz="1600" dirty="0"/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Секретар маркіза        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                                                                                                 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 у світ      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Семінарист</a:t>
            </a: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Хресний хід                                                                </a:t>
            </a:r>
            <a:r>
              <a:rPr lang="uk-UA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Червоне      </a:t>
            </a: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Гувернер                                                                     </a:t>
            </a:r>
            <a:r>
              <a:rPr lang="uk-UA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 людського серця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крок «До зброї!»</a:t>
            </a:r>
            <a:endParaRPr lang="uk-UA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</a:t>
            </a:r>
          </a:p>
          <a:p>
            <a:pPr marL="0" indent="0">
              <a:buNone/>
            </a:pPr>
            <a:r>
              <a:rPr lang="uk-UA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пробити собі дорогу, вирватися із </a:t>
            </a:r>
            <a:r>
              <a:rPr lang="uk-UA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Вер’єра</a:t>
            </a:r>
            <a:r>
              <a:rPr lang="uk-UA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</a:t>
            </a: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</a:t>
            </a:r>
            <a:endParaRPr lang="uk-UA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B2C289F9-F510-42A0-BD7C-767736034DC7}"/>
              </a:ext>
            </a:extLst>
          </p:cNvPr>
          <p:cNvCxnSpPr>
            <a:cxnSpLocks/>
          </p:cNvCxnSpPr>
          <p:nvPr/>
        </p:nvCxnSpPr>
        <p:spPr>
          <a:xfrm>
            <a:off x="301487" y="5844210"/>
            <a:ext cx="798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982A6319-8E55-4CDF-85A2-C2B08F3E718E}"/>
              </a:ext>
            </a:extLst>
          </p:cNvPr>
          <p:cNvCxnSpPr>
            <a:cxnSpLocks/>
          </p:cNvCxnSpPr>
          <p:nvPr/>
        </p:nvCxnSpPr>
        <p:spPr>
          <a:xfrm>
            <a:off x="1099930" y="5486400"/>
            <a:ext cx="0" cy="40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A14BE33C-0FF7-4D4A-A292-3F77B5DEAA6D}"/>
              </a:ext>
            </a:extLst>
          </p:cNvPr>
          <p:cNvCxnSpPr>
            <a:cxnSpLocks/>
          </p:cNvCxnSpPr>
          <p:nvPr/>
        </p:nvCxnSpPr>
        <p:spPr>
          <a:xfrm flipV="1">
            <a:off x="1099930" y="5373757"/>
            <a:ext cx="9992140" cy="77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789AADE4-CF3D-4ED1-90CA-D552013BD77F}"/>
              </a:ext>
            </a:extLst>
          </p:cNvPr>
          <p:cNvCxnSpPr>
            <a:cxnSpLocks/>
          </p:cNvCxnSpPr>
          <p:nvPr/>
        </p:nvCxnSpPr>
        <p:spPr>
          <a:xfrm>
            <a:off x="2385391" y="4701209"/>
            <a:ext cx="0" cy="750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5D58F1F7-7B03-4203-BED0-6C27A113CC92}"/>
              </a:ext>
            </a:extLst>
          </p:cNvPr>
          <p:cNvCxnSpPr>
            <a:cxnSpLocks/>
          </p:cNvCxnSpPr>
          <p:nvPr/>
        </p:nvCxnSpPr>
        <p:spPr>
          <a:xfrm>
            <a:off x="2385391" y="4711148"/>
            <a:ext cx="2001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E4DE934-371E-4F2B-87A1-FE9193F5A4BD}"/>
              </a:ext>
            </a:extLst>
          </p:cNvPr>
          <p:cNvCxnSpPr>
            <a:cxnSpLocks/>
          </p:cNvCxnSpPr>
          <p:nvPr/>
        </p:nvCxnSpPr>
        <p:spPr>
          <a:xfrm flipH="1">
            <a:off x="4386470" y="3495261"/>
            <a:ext cx="1" cy="1225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CA4370AC-B605-4EC9-8CEF-10D3A2CC0D84}"/>
              </a:ext>
            </a:extLst>
          </p:cNvPr>
          <p:cNvCxnSpPr>
            <a:cxnSpLocks/>
          </p:cNvCxnSpPr>
          <p:nvPr/>
        </p:nvCxnSpPr>
        <p:spPr>
          <a:xfrm>
            <a:off x="4386470" y="3495261"/>
            <a:ext cx="198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5629E485-E068-43E0-A843-23FF5D3B993B}"/>
              </a:ext>
            </a:extLst>
          </p:cNvPr>
          <p:cNvCxnSpPr>
            <a:cxnSpLocks/>
          </p:cNvCxnSpPr>
          <p:nvPr/>
        </p:nvCxnSpPr>
        <p:spPr>
          <a:xfrm flipH="1">
            <a:off x="6374297" y="2411896"/>
            <a:ext cx="13252" cy="1083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B66F1029-06E3-4490-87FA-794B7222D9FC}"/>
              </a:ext>
            </a:extLst>
          </p:cNvPr>
          <p:cNvCxnSpPr>
            <a:cxnSpLocks/>
          </p:cNvCxnSpPr>
          <p:nvPr/>
        </p:nvCxnSpPr>
        <p:spPr>
          <a:xfrm>
            <a:off x="6374296" y="2411896"/>
            <a:ext cx="1855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 зі стрілкою 107">
            <a:extLst>
              <a:ext uri="{FF2B5EF4-FFF2-40B4-BE49-F238E27FC236}">
                <a16:creationId xmlns:a16="http://schemas.microsoft.com/office/drawing/2014/main" id="{A298CC69-CB2C-4CF6-BED8-E7967E4F03A8}"/>
              </a:ext>
            </a:extLst>
          </p:cNvPr>
          <p:cNvCxnSpPr>
            <a:cxnSpLocks/>
          </p:cNvCxnSpPr>
          <p:nvPr/>
        </p:nvCxnSpPr>
        <p:spPr>
          <a:xfrm flipV="1">
            <a:off x="119171" y="265043"/>
            <a:ext cx="10164416" cy="55908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 сполучна лінія 187">
            <a:extLst>
              <a:ext uri="{FF2B5EF4-FFF2-40B4-BE49-F238E27FC236}">
                <a16:creationId xmlns:a16="http://schemas.microsoft.com/office/drawing/2014/main" id="{670845E7-2E0B-4B8F-B731-D17ECB5748E7}"/>
              </a:ext>
            </a:extLst>
          </p:cNvPr>
          <p:cNvCxnSpPr>
            <a:cxnSpLocks/>
          </p:cNvCxnSpPr>
          <p:nvPr/>
        </p:nvCxnSpPr>
        <p:spPr>
          <a:xfrm>
            <a:off x="8229600" y="1350273"/>
            <a:ext cx="19881" cy="1061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id="{8FA024D9-6598-4E37-8B12-AB0689BF9B05}"/>
              </a:ext>
            </a:extLst>
          </p:cNvPr>
          <p:cNvCxnSpPr>
            <a:cxnSpLocks/>
          </p:cNvCxnSpPr>
          <p:nvPr/>
        </p:nvCxnSpPr>
        <p:spPr>
          <a:xfrm flipV="1">
            <a:off x="8249480" y="1331119"/>
            <a:ext cx="2816087" cy="1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 зі стрілкою 250">
            <a:extLst>
              <a:ext uri="{FF2B5EF4-FFF2-40B4-BE49-F238E27FC236}">
                <a16:creationId xmlns:a16="http://schemas.microsoft.com/office/drawing/2014/main" id="{E15F5F05-1378-4AE9-A7A0-9E7E68680D9D}"/>
              </a:ext>
            </a:extLst>
          </p:cNvPr>
          <p:cNvCxnSpPr>
            <a:cxnSpLocks/>
          </p:cNvCxnSpPr>
          <p:nvPr/>
        </p:nvCxnSpPr>
        <p:spPr>
          <a:xfrm>
            <a:off x="11065567" y="1331119"/>
            <a:ext cx="26503" cy="47781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Прямокутник 274">
            <a:extLst>
              <a:ext uri="{FF2B5EF4-FFF2-40B4-BE49-F238E27FC236}">
                <a16:creationId xmlns:a16="http://schemas.microsoft.com/office/drawing/2014/main" id="{065F9914-1000-445F-AB09-15C01170D95D}"/>
              </a:ext>
            </a:extLst>
          </p:cNvPr>
          <p:cNvSpPr/>
          <p:nvPr/>
        </p:nvSpPr>
        <p:spPr>
          <a:xfrm rot="19864131">
            <a:off x="1300916" y="2856737"/>
            <a:ext cx="6439760" cy="408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Чорне – залізні закони реальності</a:t>
            </a:r>
          </a:p>
        </p:txBody>
      </p:sp>
      <p:sp>
        <p:nvSpPr>
          <p:cNvPr id="276" name="Прямокутник 275">
            <a:extLst>
              <a:ext uri="{FF2B5EF4-FFF2-40B4-BE49-F238E27FC236}">
                <a16:creationId xmlns:a16="http://schemas.microsoft.com/office/drawing/2014/main" id="{9DFF9E95-33D7-40C3-BFB9-8B3E116F8FF0}"/>
              </a:ext>
            </a:extLst>
          </p:cNvPr>
          <p:cNvSpPr/>
          <p:nvPr/>
        </p:nvSpPr>
        <p:spPr>
          <a:xfrm>
            <a:off x="225084" y="1350273"/>
            <a:ext cx="1272401" cy="3630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Жульєн: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честолюбство, лицемірство, гордість, самолюбство, марнославство,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високомірність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Прямокутник 277">
            <a:extLst>
              <a:ext uri="{FF2B5EF4-FFF2-40B4-BE49-F238E27FC236}">
                <a16:creationId xmlns:a16="http://schemas.microsoft.com/office/drawing/2014/main" id="{328F2D64-3C2A-4E5A-B858-2484FDBA9F20}"/>
              </a:ext>
            </a:extLst>
          </p:cNvPr>
          <p:cNvSpPr/>
          <p:nvPr/>
        </p:nvSpPr>
        <p:spPr>
          <a:xfrm>
            <a:off x="11157995" y="1550504"/>
            <a:ext cx="742459" cy="38232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Вершинакохання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Пані де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Реналь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2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7A894-BA31-4FF7-AF9D-5F5AE13D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98174"/>
            <a:ext cx="5925310" cy="868017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95EC7D-2585-406C-85D7-6DD70FBBF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287" y="1431235"/>
            <a:ext cx="6504695" cy="512859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Визначіть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жанр твору «Червоне та чорне».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Яка тема роману?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розповідь про життя французького суспільства періоду Реставрації; гроші і людина.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Яка ідея твору?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 – критика вад тогочасного французького суспільства, у якому немає місця особистості з винятковими здібностями; засудження влади грошей над людиною.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Чи актуальний твір у наш час? Чи варто його вивчати в школі?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D1EEB14-BC2F-436F-AEE9-1B3524D3A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7" r="2434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6C636-6C08-4E30-9C75-77A33A53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05ECC-A6D8-4A2B-9601-3B96758E9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809" y="964692"/>
            <a:ext cx="4309964" cy="47753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характеристику жіночих образів роману «Червоне та чорне».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5AD6A00-EF87-4FB4-A19B-5A3DF63C6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121" b="4"/>
          <a:stretch/>
        </p:blipFill>
        <p:spPr>
          <a:xfrm>
            <a:off x="5203583" y="2475145"/>
            <a:ext cx="2820953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15B562-595E-4498-82B7-431868D27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1" r="17439" b="-3"/>
          <a:stretch/>
        </p:blipFill>
        <p:spPr>
          <a:xfrm>
            <a:off x="8346269" y="2475145"/>
            <a:ext cx="2885611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0974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4976-179D-4D08-B130-73816BBE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72278"/>
            <a:ext cx="9603055" cy="477079"/>
          </a:xfrm>
        </p:spPr>
        <p:txBody>
          <a:bodyPr>
            <a:normAutofit fontScale="90000"/>
          </a:bodyPr>
          <a:lstStyle/>
          <a:p>
            <a:pPr algn="l"/>
            <a:r>
              <a:rPr lang="uk-UA" b="1" cap="none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625573-A815-4EC7-B79D-029E78B13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192696"/>
            <a:ext cx="11383617" cy="5314121"/>
          </a:xfrm>
        </p:spPr>
        <p:txBody>
          <a:bodyPr>
            <a:normAutofit fontScale="92500" lnSpcReduction="20000"/>
          </a:bodyPr>
          <a:lstStyle/>
          <a:p>
            <a:r>
              <a:rPr lang="uk-UA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предметних компетентностей: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навчальна: визначити проблематику та моральні ідеали у творі Фредеріка Стендаля «Червоне та чорне»; здійснити аналіз образу Жульєна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Сореля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прослідкувати за змінами його характеру; обговорити проблему «зайвої людини» у творі;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розвивальна: розвивати навички критичного мислення та зв’язного мовлення;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виховна: виховувати в учнів потребу у високих естетичних та гуманних цінностях;</a:t>
            </a:r>
          </a:p>
          <a:p>
            <a:r>
              <a:rPr lang="uk-UA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ключових компетентностей: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вчитися: розвивати навички оцінювати культурно-мистецькі явища;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комунікативної: розвивати навички роботи з історичними джерелами;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математична: створювати схеми та уміння з ними працювати;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ініціативність і підприємливість</a:t>
            </a: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формувати активність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життєвої позиції;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 :розвивати навички роботи із джерелами інформації;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загальнокультурної: виховувати прагнення до літературної освіти, естетичний смак, розширювати кругозір у здобувачів освіти.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текст, мультимедійна презентація.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42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B888ED-5F61-44C9-965F-C9B02B08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57" y="238539"/>
            <a:ext cx="4946771" cy="1245703"/>
          </a:xfrm>
        </p:spPr>
        <p:txBody>
          <a:bodyPr vert="horz" lIns="182880" tIns="182880" rIns="182880" bIns="182880" rtlCol="0" anchor="ctr">
            <a:noAutofit/>
          </a:bodyPr>
          <a:lstStyle/>
          <a:p>
            <a:pPr algn="l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Мотивація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компетентності: спілкування державною мовою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79FE0490-3900-4935-928C-CB26F114AF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1" b="1465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7C6E095-A6A4-4FF7-AC03-6428C770E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0672" y="1815548"/>
            <a:ext cx="4946771" cy="466476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ви розумієте значення слова «кумир»?</a:t>
            </a: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Кумир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предметом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ви вважаєте прикладом для наслідування в наші дні?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вам відомо про Наполеона І?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ви вважаєте, чому Наполеон І був кумиром для багатьох людей свого часу? Для кого з героїв роману «Червоне та чорне» він був ідеалом?</a:t>
            </a:r>
          </a:p>
        </p:txBody>
      </p:sp>
    </p:spTree>
    <p:extLst>
      <p:ext uri="{BB962C8B-B14F-4D97-AF65-F5344CB8AC3E}">
        <p14:creationId xmlns:p14="http://schemas.microsoft.com/office/powerpoint/2010/main" val="18434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4030E-2BFC-4533-B9B6-AF22C599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251792"/>
            <a:ext cx="4250074" cy="1099930"/>
          </a:xfrm>
        </p:spPr>
        <p:txBody>
          <a:bodyPr vert="horz" lIns="182880" tIns="182880" rIns="182880" bIns="182880" rtlCol="0" anchor="ctr">
            <a:noAutofit/>
          </a:bodyPr>
          <a:lstStyle/>
          <a:p>
            <a:pPr algn="l"/>
            <a:r>
              <a:rPr lang="uk-UA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компетентності: знання</a:t>
            </a:r>
            <a:endParaRPr lang="en-US" sz="20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616F84-272B-4AF8-A748-18D18862E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421" y="1961322"/>
            <a:ext cx="3967089" cy="3934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такий Жульєн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Розкажіть про мрії героя?</a:t>
            </a:r>
          </a:p>
          <a:p>
            <a:pPr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умови потрібні для реалізації мети? Чи були вони у Жульєна?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компетентності: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схему «Злет і падіння Жульєна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Сореля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endParaRPr lang="uk-UA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F09A6C8-019C-4A2C-9E6B-196F32B78D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062" r="1" b="1"/>
          <a:stretch/>
        </p:blipFill>
        <p:spPr>
          <a:xfrm>
            <a:off x="4638262" y="10"/>
            <a:ext cx="755373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54500-21E3-4668-B322-A6EFAC92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51791"/>
            <a:ext cx="5069443" cy="704959"/>
          </a:xfrm>
        </p:spPr>
        <p:txBody>
          <a:bodyPr vert="horz" lIns="182880" tIns="182880" rIns="182880" bIns="182880" rtlCol="0" anchor="ctr">
            <a:noAutofit/>
          </a:bodyPr>
          <a:lstStyle/>
          <a:p>
            <a:pPr algn="l"/>
            <a:r>
              <a:rPr lang="uk-UA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компетентності: знання</a:t>
            </a:r>
            <a:endParaRPr lang="en-US" sz="20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4FEF06-33C8-4B39-AAEB-B1D7DFFFE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733" y="1128683"/>
            <a:ext cx="5549779" cy="54775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ви розумієте висловлювання?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часи Бонапарта військова доблесть була в моді. А тепер священник у 40 років одержує платню в 100 тисяч франків, тобто в три рази більше, ніж найвідоміші генерали Наполеона. Треба стати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(Жульєн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«Хто міг би подумати, - пише Стендаль, - що це юне дівоче личко, таке бліде і покірливе, приховує такий непохитний намір витерпіти, якщо треба, будь-які тортури, аби прокласти собі шлях».</a:t>
            </a:r>
          </a:p>
          <a:p>
            <a:pPr marL="0" indent="0" algn="just">
              <a:buNone/>
            </a:pPr>
            <a:r>
              <a:rPr lang="uk-UA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волі, двоїстість поведінки зумовлені вимогами часу. Жульєн живе за доби Реставрації і розуміє, що має приховувати свої погляди, щоб зробити кар’єру.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початку життєвого шляху в Жульєнові співіснують чистота душі, талант, аналітичний розум і цинічний розрахунок.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87185FA-DF70-4116-BBCA-115968C5F6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789" y="1605395"/>
            <a:ext cx="4782312" cy="36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C5C7A-6D64-4E39-AFE9-973A52D5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51792"/>
            <a:ext cx="4227443" cy="710264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pPr algn="l"/>
            <a:r>
              <a:rPr lang="uk-UA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компетентності: знання</a:t>
            </a:r>
            <a:endParaRPr lang="en-US" sz="20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FABF36-6278-4FE5-B1D6-CE8479330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539" y="1378226"/>
            <a:ext cx="4227443" cy="45177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Розкажіть про життя Жульєна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Сореля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будинку пана де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Реналя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A2C89F1-7B03-4428-820A-380204148C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10146" b="-2"/>
          <a:stretch/>
        </p:blipFill>
        <p:spPr>
          <a:xfrm>
            <a:off x="7288696" y="11"/>
            <a:ext cx="4903304" cy="30245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644204-E060-4827-BD86-9E95EA97F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166" y="3024554"/>
            <a:ext cx="5092505" cy="34606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D3B42D-9AC7-4260-8F3D-BEFA24293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696" y="3428999"/>
            <a:ext cx="4903304" cy="34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9C4CC-5862-4299-9CC7-FD82061B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" y="172279"/>
            <a:ext cx="4200940" cy="789778"/>
          </a:xfrm>
        </p:spPr>
        <p:txBody>
          <a:bodyPr vert="horz" lIns="182880" tIns="182880" rIns="182880" bIns="182880" rtlCol="0" anchor="ctr">
            <a:noAutofit/>
          </a:bodyPr>
          <a:lstStyle/>
          <a:p>
            <a:pPr algn="l"/>
            <a:r>
              <a:rPr lang="uk-UA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компетентності: знання</a:t>
            </a:r>
            <a:endParaRPr lang="en-US" sz="20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3DA5330-0D13-4F1F-8A30-83C286E50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043" y="1510747"/>
            <a:ext cx="4200939" cy="517497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 ставлення Жульєна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Сореля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жінок.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Стендаль показує різні етапи кохання, яке відкриває Жульєнові </a:t>
            </a:r>
            <a:r>
              <a:rPr lang="uk-UA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Сорелю</a:t>
            </a:r>
            <a:r>
              <a:rPr lang="uk-UA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самого і цілий світ. Спочатку він сприймає кохання як «битву», «воєнну кампанію» у боротьбі з такими пихатими багатіями, як пан де </a:t>
            </a:r>
            <a:r>
              <a:rPr lang="uk-UA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Реналь</a:t>
            </a:r>
            <a:r>
              <a:rPr lang="uk-UA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поступово юнак віддається любовним почуттям з усією щирістю й силою молодості. </a:t>
            </a:r>
          </a:p>
          <a:p>
            <a:pPr marL="0" indent="0">
              <a:buNone/>
            </a:pPr>
            <a:endParaRPr lang="en-US" sz="2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2CFDE7E-E54C-48A1-B1E6-CF5F9E8570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421" r="2374" b="-2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BE30-34E0-4438-A08B-5957250F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65043"/>
            <a:ext cx="4161181" cy="887896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r>
              <a:rPr lang="uk-UA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компетентності: знання</a:t>
            </a:r>
            <a:endParaRPr lang="en-US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2D915A-848B-479B-9B51-9A8F21102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529" y="1417982"/>
            <a:ext cx="4267199" cy="5327375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внутрішні монологи героя. Простежте, як змінювалося його сприйняття суспільства, людей, самого себе.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не хочу бути лакеєм.»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«Але тоді прощай кар’єра, годі думати про сан священника, що відкриває шлях до всього.»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«Хлопець вирішив, що для цього лицемірства буде корисно зайти до церкви.»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«Невже я такий боягуз? – сказав він сам до себе. – До зброї!»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 ось воно, це земне пекло, з якого мені вже не вийти!» (Жульєн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Сорель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Висновок.</a:t>
            </a:r>
            <a:r>
              <a:rPr lang="uk-UA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Семінаристи мають рацію, бо перед ними справді чужий, «людина іншої породи, витонченої і благородної».</a:t>
            </a:r>
            <a:endParaRPr lang="en-US" sz="2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2485529-B610-49A5-BBAE-71B0DE6EE1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7763" y="965461"/>
            <a:ext cx="6250769" cy="47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4593D-AED2-4DAD-B400-4420F43C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0" y="152400"/>
            <a:ext cx="3856383" cy="1093304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компетентності: знання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1323DE9-7682-4CEF-9AAD-296B9A6AEA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8136835" cy="6705600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0DDDC4-A8FC-4480-9480-D596AAF1F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870" y="2146852"/>
            <a:ext cx="3591338" cy="4558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Нарешті Париж, будинок відомого вельможі маркіза де Ла-Моля, де панує витончена ввічливість і принижують лише іноді від нудьги, поганого настрою чи негоди. Тут можна говорити про все, лише б не суперечило думкам господаря і не містило в собі натяку на самостійність.</a:t>
            </a:r>
          </a:p>
        </p:txBody>
      </p:sp>
    </p:spTree>
    <p:extLst>
      <p:ext uri="{BB962C8B-B14F-4D97-AF65-F5344CB8AC3E}">
        <p14:creationId xmlns:p14="http://schemas.microsoft.com/office/powerpoint/2010/main" val="2183958690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Поси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и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и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1031</Words>
  <Application>Microsoft Office PowerPoint</Application>
  <PresentationFormat>Широкий екран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Corbel</vt:lpstr>
      <vt:lpstr>Gill Sans MT</vt:lpstr>
      <vt:lpstr>Times New Roman</vt:lpstr>
      <vt:lpstr>Посилка</vt:lpstr>
      <vt:lpstr>Жульєн Сорель – новий герой свого часу</vt:lpstr>
      <vt:lpstr>Мета:</vt:lpstr>
      <vt:lpstr>І. Мотивація. Ключові компетентності: спілкування державною мовою</vt:lpstr>
      <vt:lpstr>Предметні компетентності: знання</vt:lpstr>
      <vt:lpstr>Предметні компетентності: знання</vt:lpstr>
      <vt:lpstr>Предметні компетентності: знання</vt:lpstr>
      <vt:lpstr>Предметні компетентності: знання</vt:lpstr>
      <vt:lpstr>Предметні компетентності: знання</vt:lpstr>
      <vt:lpstr>Предметні компетентності: знання</vt:lpstr>
      <vt:lpstr>Предметні компетентності: знання</vt:lpstr>
      <vt:lpstr>Ініціативність і підприємливість</vt:lpstr>
      <vt:lpstr>         Уміння навчатися:           </vt:lpstr>
      <vt:lpstr>Цінності</vt:lpstr>
      <vt:lpstr>Соціальна та громадянська компетентності</vt:lpstr>
      <vt:lpstr>Схема № 1. «Злет і падіння Жульєна Сореля» </vt:lpstr>
      <vt:lpstr>Рефлексія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Жульєн Сорель – новий герой свого часу</dc:title>
  <dc:creator>Кеда Дмитро Юрійович</dc:creator>
  <cp:lastModifiedBy>Кеда Дмитро Юрійович</cp:lastModifiedBy>
  <cp:revision>24</cp:revision>
  <dcterms:created xsi:type="dcterms:W3CDTF">2019-02-04T16:07:00Z</dcterms:created>
  <dcterms:modified xsi:type="dcterms:W3CDTF">2019-02-05T07:23:16Z</dcterms:modified>
</cp:coreProperties>
</file>