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5" r:id="rId3"/>
    <p:sldId id="258" r:id="rId4"/>
    <p:sldId id="259" r:id="rId5"/>
    <p:sldId id="260" r:id="rId6"/>
    <p:sldId id="270" r:id="rId7"/>
    <p:sldId id="261" r:id="rId8"/>
    <p:sldId id="272" r:id="rId9"/>
    <p:sldId id="273" r:id="rId10"/>
    <p:sldId id="271" r:id="rId11"/>
    <p:sldId id="264" r:id="rId12"/>
    <p:sldId id="275" r:id="rId13"/>
    <p:sldId id="274" r:id="rId14"/>
    <p:sldId id="276" r:id="rId15"/>
    <p:sldId id="263" r:id="rId16"/>
    <p:sldId id="265" r:id="rId17"/>
    <p:sldId id="284" r:id="rId18"/>
    <p:sldId id="277" r:id="rId19"/>
    <p:sldId id="278" r:id="rId20"/>
    <p:sldId id="279" r:id="rId21"/>
    <p:sldId id="280" r:id="rId22"/>
    <p:sldId id="281" r:id="rId23"/>
    <p:sldId id="282" r:id="rId24"/>
    <p:sldId id="269" r:id="rId25"/>
    <p:sldId id="283" r:id="rId26"/>
    <p:sldId id="26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9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13.01.2019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348880"/>
            <a:ext cx="6912768" cy="42484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uk-UA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32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нтегрований</a:t>
            </a:r>
            <a: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урок</a:t>
            </a:r>
            <a:b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4 </a:t>
            </a:r>
            <a:r>
              <a:rPr lang="ru-RU" sz="32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класі</a:t>
            </a:r>
            <a: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4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4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Рослини – символи української землі</a:t>
            </a:r>
            <a:br>
              <a:rPr lang="uk-UA" sz="44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2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24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</a:br>
            <a:r>
              <a:rPr lang="uk-UA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Інтегруються літературне читання, </a:t>
            </a:r>
            <a:br>
              <a:rPr lang="uk-UA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українська мова,</a:t>
            </a:r>
            <a:br>
              <a:rPr lang="uk-UA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образотворче мистецтво)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738"/>
            <a:ext cx="720080" cy="3499270"/>
            <a:chOff x="-31259" y="0"/>
            <a:chExt cx="1722939" cy="6830624"/>
          </a:xfrm>
        </p:grpSpPr>
        <p:pic>
          <p:nvPicPr>
            <p:cNvPr id="15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id="19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ТОЛЯ\Desktop\5555555555\stock-vector-vector-illustration-of-ukrainian-national-pattern-ornament-eps-105031679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546" b="8855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603" name="Picture 3" descr="C:\Users\Администратор\Documents\kvitu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0"/>
            <a:ext cx="6096000" cy="24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истратор\Desktop\інтегрований урок\євшан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79512" y="620688"/>
            <a:ext cx="8820472" cy="172819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107763" dir="2700000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9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ПРИКМЕТНИК</a:t>
            </a:r>
            <a:endParaRPr kumimoji="0" lang="uk-UA" sz="9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215008" y="3068960"/>
            <a:ext cx="8749480" cy="3482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107763" dir="2700000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88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Arial" pitchFamily="34" charset="0"/>
                <a:cs typeface="Arial" pitchFamily="34" charset="0"/>
              </a:rPr>
              <a:t>називає ознаку предмета</a:t>
            </a: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51520" y="188640"/>
            <a:ext cx="8568952" cy="259228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107763" dir="2700000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uk-UA" sz="8000" dirty="0" smtClean="0">
                <a:solidFill>
                  <a:srgbClr val="17365D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kumimoji="0" lang="uk-UA" sz="80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cs typeface="Arial" pitchFamily="34" charset="0"/>
              </a:rPr>
              <a:t>ідповідає на питання</a:t>
            </a:r>
            <a:endParaRPr kumimoji="0" lang="uk-UA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827584" y="3212976"/>
            <a:ext cx="2885579" cy="13233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Arial" pitchFamily="34" charset="0"/>
                <a:cs typeface="Arial" pitchFamily="34" charset="0"/>
              </a:rPr>
              <a:t>який?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5148064" y="3212976"/>
            <a:ext cx="2885579" cy="13233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Arial" pitchFamily="34" charset="0"/>
                <a:cs typeface="Arial" pitchFamily="34" charset="0"/>
              </a:rPr>
              <a:t>яка?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755576" y="5013176"/>
            <a:ext cx="2885579" cy="13233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Arial" pitchFamily="34" charset="0"/>
                <a:cs typeface="Arial" pitchFamily="34" charset="0"/>
              </a:rPr>
              <a:t>яке?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5076056" y="5013176"/>
            <a:ext cx="2885579" cy="132333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7200" b="0" i="0" u="none" strike="noStrike" cap="none" normalizeH="0" baseline="0" dirty="0" smtClean="0">
                <a:ln>
                  <a:noFill/>
                </a:ln>
                <a:solidFill>
                  <a:srgbClr val="5F497A"/>
                </a:solidFill>
                <a:effectLst/>
                <a:latin typeface="Arial" pitchFamily="34" charset="0"/>
                <a:cs typeface="Arial" pitchFamily="34" charset="0"/>
              </a:rPr>
              <a:t>які?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179512" y="260648"/>
            <a:ext cx="8604448" cy="20145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107763" dir="2700000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11800" b="0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cs typeface="Arial" pitchFamily="34" charset="0"/>
              </a:rPr>
              <a:t>змінюється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1187624" y="2564904"/>
            <a:ext cx="6624735" cy="10801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107763" dir="2700000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Arial" pitchFamily="34" charset="0"/>
                <a:cs typeface="Arial" pitchFamily="34" charset="0"/>
              </a:rPr>
              <a:t>за числами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259632" y="4005064"/>
            <a:ext cx="6696745" cy="108009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107763" dir="2700000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Arial" pitchFamily="34" charset="0"/>
                <a:cs typeface="Arial" pitchFamily="34" charset="0"/>
              </a:rPr>
              <a:t>за відмінками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187625" y="5445224"/>
            <a:ext cx="6696744" cy="111851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107763" dir="2700000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943634"/>
                </a:solidFill>
                <a:effectLst/>
                <a:latin typeface="Arial" pitchFamily="34" charset="0"/>
                <a:cs typeface="Arial" pitchFamily="34" charset="0"/>
              </a:rPr>
              <a:t>за родами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2052" grpId="0" animBg="1"/>
      <p:bldP spid="20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23528" y="548680"/>
            <a:ext cx="8496944" cy="568863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D6E3BC"/>
              </a:gs>
            </a:gsLst>
            <a:lin ang="54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107763" dir="2700000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6600" b="0" i="0" u="none" strike="noStrike" cap="none" normalizeH="0" baseline="0" dirty="0" smtClean="0">
                <a:ln>
                  <a:noFill/>
                </a:ln>
                <a:solidFill>
                  <a:srgbClr val="4A442A"/>
                </a:solidFill>
                <a:effectLst/>
                <a:latin typeface="Arial" pitchFamily="34" charset="0"/>
                <a:cs typeface="Arial" pitchFamily="34" charset="0"/>
              </a:rPr>
              <a:t>Завжди стоїть в тому роді, числі та відмінку, що й іменник, від якого він залежить.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Администратор\євш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062"/>
            <a:ext cx="9144000" cy="6871062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1196752"/>
            <a:ext cx="7704856" cy="43924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</a:p>
          <a:p>
            <a:pPr algn="ctr">
              <a:lnSpc>
                <a:spcPct val="150000"/>
              </a:lnSpc>
            </a:pP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55576" y="1451600"/>
            <a:ext cx="7992888" cy="4281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200" dirty="0" smtClean="0"/>
              <a:t>Землі   рідної –   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Зілля  чарівного –  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Суцвіттями   непримітними –  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запаху  полинового –  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пісні  колискові –   </a:t>
            </a:r>
            <a:endParaRPr lang="ru-RU" sz="3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uk-UA" sz="3200" dirty="0" smtClean="0"/>
              <a:t>життя  сите –  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79912" y="1412776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Р.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11960" y="2060848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Р.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040" y="3356992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Р.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00192" y="2708920"/>
            <a:ext cx="1656184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accent6">
                    <a:lumMod val="75000"/>
                  </a:schemeClr>
                </a:solidFill>
              </a:rPr>
              <a:t>Ор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4005064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accent6">
                    <a:lumMod val="75000"/>
                  </a:schemeClr>
                </a:solidFill>
              </a:rPr>
              <a:t>Зн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4581128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Н. в.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0" y="3273524"/>
            <a:ext cx="7745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Администратор\Desktop\інтегрований урок\картинки\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767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827584" y="1556792"/>
            <a:ext cx="7992888" cy="4281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067944" y="3284984"/>
            <a:ext cx="5076056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За хатою у садочку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У зеленому віночку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Там в червоному намисті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accent6">
                    <a:lumMod val="50000"/>
                  </a:schemeClr>
                </a:solidFill>
              </a:rPr>
              <a:t>Стала пава молода.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Администратор\Desktop\інтегрований урок\картинки\00a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8021074" cy="6015805"/>
          </a:xfrm>
          <a:prstGeom prst="roundRect">
            <a:avLst>
              <a:gd name="adj" fmla="val 16667"/>
            </a:avLst>
          </a:prstGeom>
          <a:ln w="57150">
            <a:solidFill>
              <a:schemeClr val="accent4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55576" y="404664"/>
            <a:ext cx="7776864" cy="5904656"/>
          </a:xfrm>
          <a:prstGeom prst="roundRect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971600" y="1556792"/>
            <a:ext cx="734481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І група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Що  це за ______________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В___________________ садочку,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У_________________, білому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Ніжному ______________ ?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C:\Users\Администратор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92696"/>
            <a:ext cx="1368152" cy="10247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995936" y="270892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красуня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43808" y="3429000"/>
            <a:ext cx="2448272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зеленому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43808" y="4149080"/>
            <a:ext cx="2232248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легкому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79912" y="486916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віночку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141277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31840" y="314096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59832" y="386104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75656" y="458112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20" y="386104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  <p:bldP spid="13" grpId="0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548680"/>
            <a:ext cx="7776864" cy="583264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99592" y="1844824"/>
            <a:ext cx="741682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ІІ група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539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Під вікном моїм ________________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І розкішна, й _________________.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Ніби  </a:t>
            </a: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юная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_________________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Білу   сукню ____________.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C:\Users\Администратор\Desktop\інтегрований урок\картинки\Romashka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836712"/>
            <a:ext cx="1152128" cy="11521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148064" y="2996952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калина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6056" y="3717032"/>
            <a:ext cx="2232248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запашна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8024" y="4437112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дівчина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7984" y="5157192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одягл</a:t>
            </a:r>
            <a:r>
              <a:rPr lang="uk-UA" sz="3200" dirty="0" smtClean="0"/>
              <a:t>а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47664" y="342900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0072" y="342900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23728" y="422108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486916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інтегрований урок\картинки\діт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466" y="188640"/>
            <a:ext cx="2702414" cy="216024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260648"/>
            <a:ext cx="1800200" cy="5832648"/>
          </a:xfrm>
          <a:prstGeom prst="roundRect">
            <a:avLst>
              <a:gd name="adj" fmla="val 16135"/>
            </a:avLst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У  </a:t>
            </a:r>
            <a:r>
              <a:rPr lang="uk-UA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</a:p>
          <a:p>
            <a:endParaRPr lang="uk-U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Р</a:t>
            </a:r>
          </a:p>
          <a:p>
            <a:endParaRPr lang="uk-U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О</a:t>
            </a:r>
          </a:p>
          <a:p>
            <a:endParaRPr lang="uk-UA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К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1475656" y="1124744"/>
            <a:ext cx="576064" cy="14401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1475656" y="2420888"/>
            <a:ext cx="576064" cy="14401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1475656" y="3717032"/>
            <a:ext cx="576064" cy="135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1475656" y="5085184"/>
            <a:ext cx="576064" cy="14401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372200" y="3645024"/>
            <a:ext cx="2376264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67744" y="836712"/>
            <a:ext cx="3168352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уважні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411760" y="2132856"/>
            <a:ext cx="3528392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розумні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339752" y="3429000"/>
            <a:ext cx="5400600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оригінальні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55776" y="4869160"/>
            <a:ext cx="410445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кмітливі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476672"/>
            <a:ext cx="7776864" cy="583264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99592" y="2060848"/>
            <a:ext cx="748883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ІІІ група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 як _____________ її подівся,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Кущик _______________ вкрився.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Кислі ягідки, _________________.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Кісточки – серця ______________.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C:\Users\Администратор\Desktop\інтегрований урок\картинки\vasilek-sini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64704"/>
            <a:ext cx="1824202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987824" y="321297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цвіт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5896" y="3933056"/>
            <a:ext cx="2160240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ягодами</a:t>
            </a:r>
            <a:endParaRPr lang="ru-RU" sz="6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4008" y="465313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смачні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537321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" pitchFamily="34" charset="0"/>
                <a:cs typeface="Arial" pitchFamily="34" charset="0"/>
              </a:rPr>
              <a:t>малі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15616" y="436510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436510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76056" y="508518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476672"/>
            <a:ext cx="7776864" cy="583264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99592" y="2060848"/>
            <a:ext cx="748883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І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група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Я люблю просту ______________,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Цю красуню ____________.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Смачні _____________ дозріють,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Я _______________ не віджену.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:\Users\Администратор\Desktop\інтегрований урок\картинки\11Althaearosea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92696"/>
            <a:ext cx="1512168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148064" y="321297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калину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95936" y="3933056"/>
            <a:ext cx="2448272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чепурну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87824" y="465313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ягоди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537321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пташок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832" y="292494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3968" y="364502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59632" y="4365104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548680"/>
            <a:ext cx="7776864" cy="583264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7584" y="1988840"/>
            <a:ext cx="756084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група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Хоч і терпкий в неї _____________,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Взимку радий кожен ____________.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Людей вона _________ від застуди,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країні ___________є вона усюди.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8" descr="C:\Users\Администратор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1826554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508104" y="314096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смак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80112" y="386104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птах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458112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лікує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9832" y="530120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рідній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95736" y="285293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83768" y="357301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59832" y="501317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27584" y="476672"/>
            <a:ext cx="7776864" cy="5832648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700983"/>
            <a:ext cx="763284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VI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група</a:t>
            </a:r>
          </a:p>
          <a:p>
            <a:pPr marL="0" marR="0" lvl="0" indent="53975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Бо калина – то є ____________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Життя, роду і ____________ 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Ти її, як _____________  мати,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Любий друже, _____________!</a:t>
            </a:r>
          </a:p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i="1" dirty="0" smtClean="0">
                <a:latin typeface="Arial" pitchFamily="34" charset="0"/>
                <a:cs typeface="Arial" pitchFamily="34" charset="0"/>
              </a:rPr>
              <a:t>(Бережи, символ, рідну, краси) </a:t>
            </a:r>
            <a:endParaRPr kumimoji="0" lang="uk-UA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9" descr="C:\Users\Администратор\Desktop\інтегрований урок\картинки\457073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7"/>
            <a:ext cx="936104" cy="11812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220072" y="249289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символ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72000" y="314096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краси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386104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рідну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4581128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бережи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07904" y="357301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3648" y="4293096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Н.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107504" y="4509119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267745" y="332656"/>
            <a:ext cx="561662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kumimoji="0" lang="uk-UA" sz="4600" b="1" i="0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Творча майстерня</a:t>
            </a:r>
            <a:endParaRPr kumimoji="0" lang="ru-RU" sz="46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1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628800"/>
            <a:ext cx="6372183" cy="43713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25046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332656"/>
            <a:ext cx="8064896" cy="792088"/>
          </a:xfrm>
          <a:prstGeom prst="round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витинанки</a:t>
            </a:r>
            <a:endParaRPr lang="ru-RU" sz="60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2" name="Picture 2" descr="C:\Users\Администратор\Desktop\інтегрований урок\картинки\image092_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43049"/>
            <a:ext cx="6812690" cy="5260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Администратор\Desktop\інтегрований урок\картинки\bb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549694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763688" y="436510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tabLst/>
              <a:defRPr/>
            </a:pP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 flipH="1">
            <a:off x="7045347" y="0"/>
            <a:ext cx="2088232" cy="6858001"/>
            <a:chOff x="27355" y="0"/>
            <a:chExt cx="2012853" cy="6858001"/>
          </a:xfrm>
        </p:grpSpPr>
        <p:pic>
          <p:nvPicPr>
            <p:cNvPr id="12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49694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ЯВІР – ЯР + СІНО – СІ + К =</a:t>
            </a:r>
            <a:endParaRPr lang="uk-UA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ЛУНА  – ЛУ + ГОРОД – ДО =</a:t>
            </a:r>
            <a:endParaRPr lang="uk-UA" sz="3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 + МАРЕВО –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АРЕ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+ Л =</a:t>
            </a:r>
            <a:endParaRPr lang="uk-UA" sz="36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ЛУКИ – ЛИ + КРАЇ + НАС – </a:t>
            </a:r>
            <a:r>
              <a:rPr lang="uk-UA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КС</a:t>
            </a:r>
            <a:r>
              <a:rPr lang="uk-U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=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72200" y="692696"/>
            <a:ext cx="1368152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вінок</a:t>
            </a:r>
            <a:endParaRPr lang="ru-RU" sz="6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00" y="2060848"/>
            <a:ext cx="158417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народ</a:t>
            </a:r>
            <a:endParaRPr lang="ru-RU" sz="60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3429000"/>
            <a:ext cx="1800200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символ</a:t>
            </a:r>
            <a:endParaRPr lang="ru-RU" sz="60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92280" y="4869160"/>
            <a:ext cx="1944216" cy="576064"/>
          </a:xfrm>
          <a:prstGeom prst="roundRect">
            <a:avLst/>
          </a:prstGeom>
          <a:noFill/>
          <a:ln w="28575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Україна</a:t>
            </a:r>
            <a:endParaRPr lang="ru-RU" sz="60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истратор\Desktop\інтегрований урок\віночок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845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Администратор\Desktop\інтегрований урок\картинки\Віночок  українськи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Users\Администратор\Desktop\інтегрований урок\картинки\457073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4265712"/>
            <a:ext cx="1944216" cy="25922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C:\Users\Администратор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7062" y="3140968"/>
            <a:ext cx="3076300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C:\Users\Администратор\Desktop\інтегрований урок\картинки\barhotka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409728"/>
            <a:ext cx="2807437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Администратор\Desktop\інтегрований урок\картинки\vasilek-sini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0"/>
            <a:ext cx="3384376" cy="25382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Администратор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116632"/>
            <a:ext cx="3556972" cy="2664296"/>
          </a:xfrm>
          <a:prstGeom prst="ellipse">
            <a:avLst/>
          </a:prstGeom>
          <a:ln>
            <a:solidFill>
              <a:srgbClr val="00B0F0"/>
            </a:solidFill>
          </a:ln>
          <a:effectLst>
            <a:softEdge rad="112500"/>
          </a:effectLst>
        </p:spPr>
      </p:pic>
      <p:pic>
        <p:nvPicPr>
          <p:cNvPr id="2051" name="Picture 3" descr="C:\Users\Администратор\Desktop\інтегрований урок\картинки\Romashka0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908720"/>
            <a:ext cx="3168352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Администратор\Desktop\інтегрований урок\картинки\11Althaearosea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23720" y="1844824"/>
            <a:ext cx="2520280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Администратор\Desktop\інтегрований урок\картинки\osen-kalin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852936"/>
            <a:ext cx="3405304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истратор\Desktop\інтегрований урок\євшан\-11-63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440" y="0"/>
            <a:ext cx="9173440" cy="6887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Администратор\Desktop\інтегрований урок\євшан\євшан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31"/>
            <a:ext cx="9135307" cy="6864531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83568" y="1052736"/>
            <a:ext cx="7704856" cy="453650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</a:p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 Зілля                    вдихнувши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 життя                   полинового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 почуття                народжується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 суцвіттями           розкривається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Администратор\Desktop\інтегрований урок\євшан\євшан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6615" cy="6857999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611560" y="980728"/>
            <a:ext cx="7920880" cy="482453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</a:p>
          <a:p>
            <a:pPr algn="ctr">
              <a:lnSpc>
                <a:spcPct val="150000"/>
              </a:lnSpc>
            </a:pPr>
            <a:endParaRPr lang="ru-RU" sz="3200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827584" y="1196752"/>
            <a:ext cx="7992888" cy="43204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Землі	                      колискові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зілля	                      сите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суцвіттями	              полинового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запаху	                      непримітними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пісні	                      рідної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життя	                      чарівного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03848" y="1484784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03848" y="2060848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03848" y="2708920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03848" y="3356992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03848" y="3933056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03848" y="4581128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716016" y="1484784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716016" y="2060848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16016" y="2708920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716016" y="3356992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716016" y="3933056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716016" y="4581128"/>
            <a:ext cx="144016" cy="1440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8" idx="5"/>
            <a:endCxn id="18" idx="1"/>
          </p:cNvCxnSpPr>
          <p:nvPr/>
        </p:nvCxnSpPr>
        <p:spPr>
          <a:xfrm>
            <a:off x="3326773" y="1607709"/>
            <a:ext cx="1410334" cy="2346438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5"/>
            <a:endCxn id="19" idx="1"/>
          </p:cNvCxnSpPr>
          <p:nvPr/>
        </p:nvCxnSpPr>
        <p:spPr>
          <a:xfrm>
            <a:off x="3326773" y="2183773"/>
            <a:ext cx="1410334" cy="2418446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0" idx="5"/>
            <a:endCxn id="17" idx="2"/>
          </p:cNvCxnSpPr>
          <p:nvPr/>
        </p:nvCxnSpPr>
        <p:spPr>
          <a:xfrm>
            <a:off x="3326773" y="2831845"/>
            <a:ext cx="1389243" cy="597155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1" idx="6"/>
            <a:endCxn id="16" idx="3"/>
          </p:cNvCxnSpPr>
          <p:nvPr/>
        </p:nvCxnSpPr>
        <p:spPr>
          <a:xfrm flipV="1">
            <a:off x="3347864" y="2831845"/>
            <a:ext cx="1389243" cy="597155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2" idx="0"/>
            <a:endCxn id="14" idx="3"/>
          </p:cNvCxnSpPr>
          <p:nvPr/>
        </p:nvCxnSpPr>
        <p:spPr>
          <a:xfrm flipV="1">
            <a:off x="3275856" y="1607709"/>
            <a:ext cx="1461251" cy="2325347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3" idx="0"/>
            <a:endCxn id="15" idx="3"/>
          </p:cNvCxnSpPr>
          <p:nvPr/>
        </p:nvCxnSpPr>
        <p:spPr>
          <a:xfrm flipV="1">
            <a:off x="3275856" y="2183773"/>
            <a:ext cx="1461251" cy="2397355"/>
          </a:xfrm>
          <a:prstGeom prst="straightConnector1">
            <a:avLst/>
          </a:prstGeom>
          <a:ln w="158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Презентация-укр-9</Template>
  <TotalTime>636</TotalTime>
  <Words>403</Words>
  <Application>Microsoft Office PowerPoint</Application>
  <PresentationFormat>Экран (4:3)</PresentationFormat>
  <Paragraphs>147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Презентация-укр-9</vt:lpstr>
      <vt:lpstr>Інтегрований урок в 4 класі  Рослини – символи української землі  ( Інтегруються літературне читання,  українська мова, образотворче мистецтво)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Alexandr</dc:creator>
  <cp:lastModifiedBy>Alexandr</cp:lastModifiedBy>
  <cp:revision>80</cp:revision>
  <dcterms:created xsi:type="dcterms:W3CDTF">2018-11-24T17:43:41Z</dcterms:created>
  <dcterms:modified xsi:type="dcterms:W3CDTF">2019-01-13T15:43:42Z</dcterms:modified>
</cp:coreProperties>
</file>