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7" r:id="rId3"/>
    <p:sldId id="338" r:id="rId4"/>
    <p:sldId id="339" r:id="rId5"/>
    <p:sldId id="325" r:id="rId6"/>
    <p:sldId id="332" r:id="rId7"/>
    <p:sldId id="348" r:id="rId8"/>
    <p:sldId id="341" r:id="rId9"/>
    <p:sldId id="345" r:id="rId10"/>
    <p:sldId id="342" r:id="rId11"/>
    <p:sldId id="344" r:id="rId12"/>
    <p:sldId id="350" r:id="rId13"/>
    <p:sldId id="351" r:id="rId14"/>
    <p:sldId id="347" r:id="rId15"/>
    <p:sldId id="343" r:id="rId16"/>
    <p:sldId id="336" r:id="rId17"/>
    <p:sldId id="346" r:id="rId18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EC0"/>
    <a:srgbClr val="003399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5190" autoAdjust="0"/>
  </p:normalViewPr>
  <p:slideViewPr>
    <p:cSldViewPr>
      <p:cViewPr varScale="1">
        <p:scale>
          <a:sx n="93" d="100"/>
          <a:sy n="93" d="100"/>
        </p:scale>
        <p:origin x="-8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layout>
        <c:manualLayout>
          <c:xMode val="edge"/>
          <c:yMode val="edge"/>
          <c:x val="0.69486240659250476"/>
          <c:y val="0.13561012622608137"/>
        </c:manualLayout>
      </c:layout>
      <c:txPr>
        <a:bodyPr/>
        <a:lstStyle/>
        <a:p>
          <a:pPr>
            <a:defRPr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uk-UA"/>
        </a:p>
      </c:txPr>
    </c:title>
    <c:plotArea>
      <c:layout>
        <c:manualLayout>
          <c:layoutTarget val="inner"/>
          <c:xMode val="edge"/>
          <c:yMode val="edge"/>
          <c:x val="0.11817962598425225"/>
          <c:y val="0.14801574803149653"/>
          <c:w val="0.54715616797900257"/>
          <c:h val="0.820734251968505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СОН</c:v>
                </c:pt>
                <c:pt idx="1">
                  <c:v>ДОПОМОГА</c:v>
                </c:pt>
                <c:pt idx="2">
                  <c:v>СВ.ПОВІТРЯ</c:v>
                </c:pt>
                <c:pt idx="3">
                  <c:v>ВІЛЬНИЙ Ч.</c:v>
                </c:pt>
                <c:pt idx="4">
                  <c:v>НАВЧАННЯ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74DA-9E21-4717-9F91-5AD7A1CD97ED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08B5A-7E19-4B7F-9BCD-C46AD847F6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811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28170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8291963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913132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778657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softEdge rad="723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893755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5170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764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5170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47646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5170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68600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2183389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5170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039527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5170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14991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5170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88789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4941-F723-4988-AEE6-AAB6F3931BA2}" type="datetimeFigureOut">
              <a:rPr lang="uk-UA" smtClean="0"/>
              <a:pPr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0F58D-DF6F-4200-AC61-D50DCC53A32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19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7614"/>
            <a:ext cx="8680402" cy="1102519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Коло та круг.</a:t>
            </a:r>
            <a:b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Діаграми</a:t>
            </a:r>
            <a:b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КЛАС</a:t>
            </a: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>Урок-кейс</a:t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>ПІДГОТУВАЛА</a:t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>ВЧИТЕЛЬ МАТЕМАТИКИ</a:t>
            </a:r>
            <a:b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>ДМИТРІЄВСЬКА Т.І.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787774"/>
            <a:ext cx="2321745" cy="211536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3939902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4187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3479"/>
            <a:ext cx="7772400" cy="936104"/>
          </a:xfrm>
        </p:spPr>
        <p:txBody>
          <a:bodyPr/>
          <a:lstStyle/>
          <a:p>
            <a:r>
              <a:rPr lang="uk-UA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КОЛО І КРУГ НАВКОЛО НАС</a:t>
            </a:r>
            <a:endParaRPr lang="uk-UA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1748" name="Picture 4" descr="Ð ÐµÐ·ÑÐ»ÑÑÐ°Ñ Ð¿Ð¾ÑÑÐºÑ Ð·Ð¾Ð±ÑÐ°Ð¶ÐµÐ½Ñ Ð·Ð° Ð·Ð°Ð¿Ð¸ÑÐ¾Ð¼ &quot;ÐºÐ¾Ð»Ð¾ Ñ ÐºÑÑÐ³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7574"/>
            <a:ext cx="2476500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Ð ÐµÐ·ÑÐ»ÑÑÐ°Ñ Ð¿Ð¾ÑÑÐºÑ Ð·Ð¾Ð±ÑÐ°Ð¶ÐµÐ½Ñ Ð·Ð° Ð·Ð°Ð¿Ð¸ÑÐ¾Ð¼ &quot;ÐºÐ¾Ð»Ð¾ Ñ ÐºÑÑÐ³ ÐÐÐÐÐÐÐ ÐÐÐ¡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059582"/>
            <a:ext cx="4257055" cy="3192791"/>
          </a:xfrm>
          <a:prstGeom prst="rect">
            <a:avLst/>
          </a:prstGeom>
          <a:noFill/>
        </p:spPr>
      </p:pic>
      <p:pic>
        <p:nvPicPr>
          <p:cNvPr id="31752" name="Picture 8" descr="Ð ÐµÐ·ÑÐ»ÑÑÐ°Ñ Ð¿Ð¾ÑÑÐºÑ Ð·Ð¾Ð±ÑÐ°Ð¶ÐµÐ½Ñ Ð·Ð° Ð·Ð°Ð¿Ð¸ÑÐ¾Ð¼ &quot;ÐºÐ¾Ð»Ð¾ Ñ ÐºÑÑÐ³ ÐÐÐÐÐÐÐ ÐÐÐ¡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9782"/>
            <a:ext cx="2466975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749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ПРИКЛАДНА ЗАДАЧА: 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cs typeface="Times New Roman" pitchFamily="18" charset="0"/>
              </a:rPr>
              <a:t>БІОЛОГІЯ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15616" y="1758756"/>
            <a:ext cx="324036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 лугу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пасеться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вівця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прив’язана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до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мотузкою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10  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Знайдіть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ділянки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пастись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вівця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100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</a:t>
            </a:r>
            <a:r>
              <a:rPr kumimoji="0" lang="ru-RU" sz="1600" b="1" i="1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314 м</a:t>
            </a:r>
            <a:r>
              <a:rPr kumimoji="0" lang="ru-RU" sz="1600" b="1" i="1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7654"/>
            <a:ext cx="26765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92367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облетіти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літаку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Землю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екватора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10 км,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рухаючись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1200 км/год?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Результат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округліть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 0,1 год.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Радіус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екватора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наближено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6370 км.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1\Desktop\завантаж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765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19672" y="339502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ПРИКЛАДНА ЗАДАЧА: </a:t>
            </a:r>
            <a:b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ФІЗИКА</a:t>
            </a:r>
            <a:endParaRPr lang="uk-UA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11510"/>
            <a:ext cx="7772400" cy="1102519"/>
          </a:xfrm>
        </p:spPr>
        <p:txBody>
          <a:bodyPr>
            <a:noAutofit/>
          </a:bodyPr>
          <a:lstStyle/>
          <a:p>
            <a:r>
              <a:rPr lang="uk-UA" sz="3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ПРИКЛАДНА ЗАДАЧА: </a:t>
            </a:r>
            <a:br>
              <a:rPr lang="uk-UA" sz="3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АСТРОНОМІЯ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35646"/>
            <a:ext cx="4824536" cy="273630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Діаметр опаленої площі тайги від вибуху Тунгуського метеориту дорівнює 38 км.</a:t>
            </a:r>
          </a:p>
          <a:p>
            <a:pPr algn="l"/>
            <a:r>
              <a:rPr lang="uk-UA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Яка площа тайги постраждала від метеориту</a:t>
            </a:r>
            <a:r>
              <a:rPr lang="uk-UA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algn="l"/>
            <a:endParaRPr lang="uk-UA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3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язання</a:t>
            </a:r>
            <a:r>
              <a:rPr lang="uk-UA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uk-UA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За умовою </a:t>
            </a:r>
            <a:r>
              <a:rPr lang="en-US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= 38 </a:t>
            </a:r>
            <a:r>
              <a:rPr lang="uk-UA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км, тоді R = 19 км.</a:t>
            </a:r>
            <a:endParaRPr lang="ru-RU" sz="3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Отже, </a:t>
            </a:r>
          </a:p>
          <a:p>
            <a:pPr algn="l"/>
            <a:r>
              <a:rPr lang="uk-UA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3,14∙ 19</a:t>
            </a:r>
            <a:r>
              <a:rPr lang="uk-UA" sz="3800" b="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= 3.14∙ 361 = 1133,54 (км</a:t>
            </a:r>
            <a:r>
              <a:rPr lang="uk-UA" sz="3800" b="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Відповідь: </a:t>
            </a:r>
            <a:r>
              <a:rPr lang="uk-UA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1133,54 км</a:t>
            </a:r>
            <a:r>
              <a:rPr lang="uk-UA" b="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780766_w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678" y="1779662"/>
            <a:ext cx="28803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\Desktop\НЕХВОРІЙКО\Тарілка-здорового-харчуванння-для-ді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1510"/>
            <a:ext cx="3210163" cy="453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275606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ДІАГРАМА 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“МІЙ ДЕНЬ”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707654"/>
          <a:ext cx="4968552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23478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ПРИКЛАДНА ЗАДАЧА: </a:t>
            </a:r>
            <a:br>
              <a:rPr lang="uk-UA" sz="3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ОСНОВИ ЗДОРОВ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’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Я</a:t>
            </a:r>
            <a:endParaRPr lang="uk-UA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495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uk-UA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</a:br>
            <a:r>
              <a:rPr lang="uk-UA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ПРИКЛАДНА ЗАДАЧА: </a:t>
            </a:r>
            <a:br>
              <a:rPr lang="uk-UA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</a:br>
            <a:r>
              <a:rPr lang="uk-UA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ВІДПОЧИНОК</a:t>
            </a:r>
            <a:br>
              <a:rPr lang="uk-UA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9622"/>
            <a:ext cx="3888432" cy="2232248"/>
          </a:xfrm>
        </p:spPr>
        <p:txBody>
          <a:bodyPr>
            <a:noAutofit/>
          </a:bodyPr>
          <a:lstStyle/>
          <a:p>
            <a:pPr algn="l" fontAlgn="base"/>
            <a:r>
              <a:rPr lang="ru-RU" sz="1400" dirty="0" smtClean="0">
                <a:solidFill>
                  <a:schemeClr val="tx1"/>
                </a:solidFill>
              </a:rPr>
              <a:t>Задача 2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base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Мавпеня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пробігло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три кола цирковою ареною. </a:t>
            </a:r>
          </a:p>
          <a:p>
            <a:pPr algn="l" fontAlgn="base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Яку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пробігло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мавпеня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 fontAlgn="base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122, 46 м.</a:t>
            </a:r>
            <a:endParaRPr lang="uk-UA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0" i="1" dirty="0" smtClean="0">
                <a:solidFill>
                  <a:schemeClr val="tx1"/>
                </a:solidFill>
              </a:rPr>
              <a:t>	Для </a:t>
            </a:r>
            <a:r>
              <a:rPr lang="ru-RU" sz="1400" b="0" i="1" dirty="0" err="1" smtClean="0">
                <a:solidFill>
                  <a:schemeClr val="tx1"/>
                </a:solidFill>
              </a:rPr>
              <a:t>розв’язання</a:t>
            </a:r>
            <a:r>
              <a:rPr lang="ru-RU" sz="1400" b="0" i="1" dirty="0" smtClean="0">
                <a:solidFill>
                  <a:schemeClr val="tx1"/>
                </a:solidFill>
              </a:rPr>
              <a:t> </a:t>
            </a:r>
            <a:r>
              <a:rPr lang="ru-RU" sz="1400" b="0" i="1" dirty="0" err="1" smtClean="0">
                <a:solidFill>
                  <a:schemeClr val="tx1"/>
                </a:solidFill>
              </a:rPr>
              <a:t>цієї</a:t>
            </a:r>
            <a:r>
              <a:rPr lang="ru-RU" sz="1400" b="0" i="1" dirty="0" smtClean="0">
                <a:solidFill>
                  <a:schemeClr val="tx1"/>
                </a:solidFill>
              </a:rPr>
              <a:t> </a:t>
            </a:r>
            <a:r>
              <a:rPr lang="ru-RU" sz="1400" b="0" i="1" dirty="0" err="1" smtClean="0">
                <a:solidFill>
                  <a:schemeClr val="tx1"/>
                </a:solidFill>
              </a:rPr>
              <a:t>задачі</a:t>
            </a:r>
            <a:r>
              <a:rPr lang="ru-RU" sz="1400" b="0" i="1" dirty="0" smtClean="0">
                <a:solidFill>
                  <a:schemeClr val="tx1"/>
                </a:solidFill>
              </a:rPr>
              <a:t> </a:t>
            </a:r>
            <a:r>
              <a:rPr lang="ru-RU" sz="1400" b="0" i="1" dirty="0" err="1" smtClean="0">
                <a:solidFill>
                  <a:schemeClr val="tx1"/>
                </a:solidFill>
              </a:rPr>
              <a:t>потрібно</a:t>
            </a:r>
            <a:r>
              <a:rPr lang="ru-RU" sz="1400" b="0" i="1" dirty="0" smtClean="0">
                <a:solidFill>
                  <a:schemeClr val="tx1"/>
                </a:solidFill>
              </a:rPr>
              <a:t> знати, </a:t>
            </a:r>
            <a:r>
              <a:rPr lang="ru-RU" sz="1400" b="0" i="1" dirty="0" err="1" smtClean="0">
                <a:solidFill>
                  <a:schemeClr val="tx1"/>
                </a:solidFill>
              </a:rPr>
              <a:t>чому</a:t>
            </a:r>
            <a:r>
              <a:rPr lang="ru-RU" sz="1400" b="0" i="1" dirty="0" smtClean="0">
                <a:solidFill>
                  <a:schemeClr val="tx1"/>
                </a:solidFill>
              </a:rPr>
              <a:t> </a:t>
            </a:r>
            <a:r>
              <a:rPr lang="ru-RU" sz="1400" b="0" i="1" dirty="0" err="1" smtClean="0">
                <a:solidFill>
                  <a:schemeClr val="tx1"/>
                </a:solidFill>
              </a:rPr>
              <a:t>дорівнює</a:t>
            </a:r>
            <a:r>
              <a:rPr lang="ru-RU" sz="1400" b="0" i="1" dirty="0" smtClean="0">
                <a:solidFill>
                  <a:schemeClr val="tx1"/>
                </a:solidFill>
              </a:rPr>
              <a:t> </a:t>
            </a:r>
            <a:r>
              <a:rPr lang="ru-RU" sz="1400" b="0" i="1" dirty="0" err="1" smtClean="0">
                <a:solidFill>
                  <a:schemeClr val="tx1"/>
                </a:solidFill>
              </a:rPr>
              <a:t>діаметр</a:t>
            </a:r>
            <a:r>
              <a:rPr lang="ru-RU" sz="1400" b="0" i="1" dirty="0" smtClean="0">
                <a:solidFill>
                  <a:schemeClr val="tx1"/>
                </a:solidFill>
              </a:rPr>
              <a:t> </a:t>
            </a:r>
            <a:r>
              <a:rPr lang="ru-RU" sz="1400" b="0" i="1" dirty="0" err="1" smtClean="0">
                <a:solidFill>
                  <a:schemeClr val="tx1"/>
                </a:solidFill>
              </a:rPr>
              <a:t>циркової</a:t>
            </a:r>
            <a:r>
              <a:rPr lang="ru-RU" sz="1400" b="0" i="1" dirty="0" smtClean="0">
                <a:solidFill>
                  <a:schemeClr val="tx1"/>
                </a:solidFill>
              </a:rPr>
              <a:t> </a:t>
            </a:r>
            <a:r>
              <a:rPr lang="ru-RU" sz="1400" b="0" i="1" dirty="0" err="1" smtClean="0">
                <a:solidFill>
                  <a:schemeClr val="tx1"/>
                </a:solidFill>
              </a:rPr>
              <a:t>арени</a:t>
            </a:r>
            <a:r>
              <a:rPr lang="ru-RU" sz="1400" b="0" i="1" dirty="0" smtClean="0">
                <a:solidFill>
                  <a:schemeClr val="tx1"/>
                </a:solidFill>
              </a:rPr>
              <a:t>. </a:t>
            </a:r>
            <a:endParaRPr lang="uk-UA" sz="1400" b="0" i="1" dirty="0">
              <a:solidFill>
                <a:schemeClr val="tx1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9622"/>
            <a:ext cx="2880320" cy="200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AutoShape 3" descr="Ð ÐµÐ·ÑÐ»ÑÑÐ°Ñ Ð¿Ð¾ÑÑÐºÑ Ð·Ð¾Ð±ÑÐ°Ð¶ÐµÐ½Ñ Ð·Ð° Ð·Ð°Ð¿Ð¸ÑÐ¾Ð¼ &quot;Ð¼Ð°Ð²Ð¿ÐµÐ½Ñ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427734"/>
            <a:ext cx="1609725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11760" y="33638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арени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13 м (42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англійських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футів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Так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повелося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1769 року.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відставний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британський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драгунський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офіцер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Філіп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перший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цирк,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виступав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шатром, 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круглої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347614"/>
            <a:ext cx="6408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i="1" dirty="0">
                <a:latin typeface="Times New Roman"/>
                <a:ea typeface="Times New Roman"/>
              </a:rPr>
              <a:t>Я</a:t>
            </a:r>
            <a:r>
              <a:rPr lang="uk-UA" sz="4400" i="1" dirty="0" smtClean="0">
                <a:latin typeface="Times New Roman"/>
                <a:ea typeface="Times New Roman"/>
              </a:rPr>
              <a:t>кі </a:t>
            </a:r>
            <a:r>
              <a:rPr lang="uk-UA" sz="4400" i="1" dirty="0">
                <a:latin typeface="Times New Roman"/>
                <a:ea typeface="Times New Roman"/>
              </a:rPr>
              <a:t>з тих знань, умінь, що набули на уроці, </a:t>
            </a:r>
            <a:r>
              <a:rPr lang="uk-UA" sz="4400" i="1" dirty="0" smtClean="0">
                <a:latin typeface="Times New Roman"/>
                <a:ea typeface="Times New Roman"/>
              </a:rPr>
              <a:t>ви візьмете </a:t>
            </a:r>
            <a:r>
              <a:rPr lang="uk-UA" sz="4400" i="1" dirty="0">
                <a:latin typeface="Times New Roman"/>
                <a:ea typeface="Times New Roman"/>
              </a:rPr>
              <a:t>з собою </a:t>
            </a:r>
            <a:r>
              <a:rPr lang="uk-UA" sz="4400" i="1" dirty="0" smtClean="0">
                <a:latin typeface="Times New Roman"/>
                <a:ea typeface="Times New Roman"/>
              </a:rPr>
              <a:t>?</a:t>
            </a:r>
            <a:endParaRPr lang="ru-RU" sz="4400" i="1" dirty="0"/>
          </a:p>
        </p:txBody>
      </p:sp>
      <p:pic>
        <p:nvPicPr>
          <p:cNvPr id="4097" name="Picture 1" descr="C:\Users\1\Desktop\КЕЙС-ТЕХНОЛОГІЇ\ПОРТФ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8371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7664" y="483518"/>
            <a:ext cx="6264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ВІЗЬМИ ІЗ СОБОЮ У ДОРОГУ…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34934530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 ÐµÐ·ÑÐ»ÑÑÐ°Ñ Ð¿Ð¾ÑÑÐºÑ Ð·Ð¾Ð±ÑÐ°Ð¶ÐµÐ½Ñ Ð·Ð° Ð·Ð°Ð¿Ð¸ÑÐ¾Ð¼ &quot;ÑÐ¼Ð°Ð¹Ð»Ð¸Ð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4375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771550"/>
            <a:ext cx="51125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ВСЕСВІТНЬО ВІДОМИЙ КРУГ – «СМАЙЛИК».</a:t>
            </a:r>
            <a:r>
              <a:rPr lang="ru-RU" dirty="0" smtClean="0"/>
              <a:t>	</a:t>
            </a:r>
          </a:p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	18 </a:t>
            </a:r>
            <a:r>
              <a:rPr lang="ru-RU" i="1" dirty="0" err="1" smtClean="0"/>
              <a:t>липня</a:t>
            </a:r>
            <a:r>
              <a:rPr lang="ru-RU" i="1" dirty="0" smtClean="0"/>
              <a:t> 2017 року </a:t>
            </a:r>
            <a:r>
              <a:rPr lang="ru-RU" i="1" dirty="0" err="1" smtClean="0"/>
              <a:t>найдавніший</a:t>
            </a:r>
            <a:r>
              <a:rPr lang="ru-RU" i="1" dirty="0" smtClean="0"/>
              <a:t> смайлик </a:t>
            </a:r>
            <a:r>
              <a:rPr lang="ru-RU" i="1" dirty="0" err="1" smtClean="0"/>
              <a:t>знайшла</a:t>
            </a:r>
            <a:r>
              <a:rPr lang="ru-RU" i="1" dirty="0" smtClean="0"/>
              <a:t> команда </a:t>
            </a:r>
            <a:r>
              <a:rPr lang="ru-RU" i="1" dirty="0" err="1" smtClean="0"/>
              <a:t>археологів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Турції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Італії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розкопок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проводились у </a:t>
            </a:r>
            <a:r>
              <a:rPr lang="ru-RU" i="1" dirty="0" err="1" smtClean="0"/>
              <a:t>Туреччині</a:t>
            </a:r>
            <a:r>
              <a:rPr lang="ru-RU" i="1" dirty="0" smtClean="0"/>
              <a:t>. </a:t>
            </a:r>
          </a:p>
          <a:p>
            <a:pPr algn="just"/>
            <a:r>
              <a:rPr lang="ru-RU" i="1" dirty="0" smtClean="0"/>
              <a:t>	Смайлик  </a:t>
            </a:r>
            <a:r>
              <a:rPr lang="ru-RU" i="1" dirty="0" err="1" smtClean="0"/>
              <a:t>був</a:t>
            </a:r>
            <a:r>
              <a:rPr lang="ru-RU" i="1" dirty="0" smtClean="0"/>
              <a:t> нанесений  на </a:t>
            </a:r>
            <a:r>
              <a:rPr lang="ru-RU" i="1" dirty="0" err="1" smtClean="0"/>
              <a:t>поверхню</a:t>
            </a:r>
            <a:r>
              <a:rPr lang="ru-RU" i="1" dirty="0" smtClean="0"/>
              <a:t> глиняного </a:t>
            </a:r>
            <a:r>
              <a:rPr lang="ru-RU" i="1" dirty="0" err="1" smtClean="0"/>
              <a:t>глечика</a:t>
            </a:r>
            <a:r>
              <a:rPr lang="ru-RU" i="1" dirty="0" smtClean="0"/>
              <a:t> для шербету (</a:t>
            </a:r>
            <a:r>
              <a:rPr lang="ru-RU" i="1" dirty="0" err="1" smtClean="0"/>
              <a:t>солодкого</a:t>
            </a:r>
            <a:r>
              <a:rPr lang="ru-RU" i="1" dirty="0" smtClean="0"/>
              <a:t> напою), </a:t>
            </a:r>
            <a:r>
              <a:rPr lang="ru-RU" i="1" dirty="0" err="1" smtClean="0"/>
              <a:t>який</a:t>
            </a:r>
            <a:r>
              <a:rPr lang="ru-RU" i="1" dirty="0" smtClean="0"/>
              <a:t> 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виготовлений</a:t>
            </a:r>
            <a:r>
              <a:rPr lang="ru-RU" i="1" dirty="0" smtClean="0"/>
              <a:t>  </a:t>
            </a:r>
            <a:r>
              <a:rPr lang="ru-RU" i="1" dirty="0" err="1" smtClean="0"/>
              <a:t>приблизно</a:t>
            </a:r>
            <a:r>
              <a:rPr lang="ru-RU" i="1" dirty="0" smtClean="0"/>
              <a:t> в 1700-х роках до н. е.</a:t>
            </a:r>
          </a:p>
          <a:p>
            <a:pPr algn="r"/>
            <a:endParaRPr lang="ru-RU" sz="2800" b="1" i="1" dirty="0" smtClean="0">
              <a:latin typeface="Monotype Corsiva" pitchFamily="66" charset="0"/>
            </a:endParaRPr>
          </a:p>
          <a:p>
            <a:pPr algn="r"/>
            <a:r>
              <a:rPr lang="ru-RU" sz="2800" b="1" i="1" dirty="0" smtClean="0">
                <a:latin typeface="Monotype Corsiva" pitchFamily="66" charset="0"/>
              </a:rPr>
              <a:t>ЗАРЯДІТЬСЯ   ПОЗИТИВОМ !</a:t>
            </a:r>
            <a:endParaRPr lang="uk-UA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1510"/>
            <a:ext cx="7772400" cy="3384375"/>
          </a:xfrm>
        </p:spPr>
        <p:txBody>
          <a:bodyPr>
            <a:normAutofit fontScale="90000"/>
          </a:bodyPr>
          <a:lstStyle/>
          <a:p>
            <a:pPr marL="457200" algn="r">
              <a:spcAft>
                <a:spcPts val="0"/>
              </a:spcAft>
            </a:pPr>
            <a:r>
              <a:rPr lang="uk-UA" i="1" dirty="0" smtClean="0">
                <a:latin typeface="Times New Roman"/>
                <a:ea typeface="Times New Roman"/>
              </a:rPr>
              <a:t/>
            </a:r>
            <a:br>
              <a:rPr lang="uk-UA" i="1" dirty="0" smtClean="0">
                <a:latin typeface="Times New Roman"/>
                <a:ea typeface="Times New Roman"/>
              </a:rPr>
            </a:br>
            <a:r>
              <a:rPr lang="uk-UA" i="1" dirty="0">
                <a:latin typeface="Times New Roman"/>
                <a:ea typeface="Times New Roman"/>
              </a:rPr>
              <a:t/>
            </a:r>
            <a:br>
              <a:rPr lang="uk-UA" i="1" dirty="0">
                <a:latin typeface="Times New Roman"/>
                <a:ea typeface="Times New Roman"/>
              </a:rPr>
            </a:br>
            <a:r>
              <a:rPr lang="uk-UA" i="1" dirty="0" smtClean="0">
                <a:latin typeface="Times New Roman"/>
                <a:ea typeface="Times New Roman"/>
              </a:rPr>
              <a:t>« </a:t>
            </a:r>
            <a:r>
              <a:rPr lang="uk-UA" i="1" dirty="0">
                <a:latin typeface="Times New Roman"/>
                <a:ea typeface="Times New Roman"/>
              </a:rPr>
              <a:t>Те, що я встиг пізнати,- чудово. </a:t>
            </a:r>
            <a:r>
              <a:rPr lang="ru-RU" dirty="0"/>
              <a:t/>
            </a:r>
            <a:br>
              <a:rPr lang="ru-RU" dirty="0"/>
            </a:br>
            <a:r>
              <a:rPr lang="uk-UA" i="1" dirty="0">
                <a:latin typeface="Times New Roman"/>
                <a:ea typeface="Times New Roman"/>
              </a:rPr>
              <a:t>Сподіваюсь таке ж чудове те, </a:t>
            </a:r>
            <a:r>
              <a:rPr lang="ru-RU" dirty="0"/>
              <a:t/>
            </a:r>
            <a:br>
              <a:rPr lang="ru-RU" dirty="0"/>
            </a:br>
            <a:r>
              <a:rPr lang="uk-UA" i="1" dirty="0">
                <a:latin typeface="Times New Roman"/>
                <a:ea typeface="Times New Roman"/>
              </a:rPr>
              <a:t>що мені доведеться пізнати</a:t>
            </a:r>
            <a:r>
              <a:rPr lang="uk-UA" i="1" dirty="0" smtClean="0">
                <a:latin typeface="Times New Roman"/>
                <a:ea typeface="Times New Roman"/>
              </a:rPr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651870"/>
            <a:ext cx="4568552" cy="720080"/>
          </a:xfrm>
        </p:spPr>
        <p:txBody>
          <a:bodyPr>
            <a:noAutofit/>
          </a:bodyPr>
          <a:lstStyle/>
          <a:p>
            <a:pPr algn="r"/>
            <a:r>
              <a:rPr lang="uk-UA" sz="4000" i="1" dirty="0">
                <a:solidFill>
                  <a:schemeClr val="tx2"/>
                </a:solidFill>
                <a:latin typeface="Times New Roman"/>
                <a:ea typeface="Times New Roman"/>
              </a:rPr>
              <a:t>Сократ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6136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3478"/>
            <a:ext cx="7772400" cy="1102519"/>
          </a:xfrm>
        </p:spPr>
        <p:txBody>
          <a:bodyPr/>
          <a:lstStyle/>
          <a:p>
            <a:r>
              <a:rPr lang="uk-UA" dirty="0" smtClean="0"/>
              <a:t>Мета уроку: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31590"/>
            <a:ext cx="7992888" cy="2737470"/>
          </a:xfrm>
        </p:spPr>
        <p:txBody>
          <a:bodyPr>
            <a:no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Повторити основні теоретичні відомості про геометричні фігури: коло і круг, їх елементи </a:t>
            </a:r>
            <a:r>
              <a:rPr lang="uk-UA" sz="2400" i="1" dirty="0">
                <a:solidFill>
                  <a:schemeClr val="tx1"/>
                </a:solidFill>
                <a:latin typeface="Times New Roman"/>
                <a:ea typeface="Calibri"/>
              </a:rPr>
              <a:t>та </a:t>
            </a: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властивості.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Знаходити </a:t>
            </a:r>
            <a:r>
              <a:rPr lang="uk-UA" sz="2400" i="1" dirty="0">
                <a:solidFill>
                  <a:schemeClr val="tx1"/>
                </a:solidFill>
                <a:latin typeface="Times New Roman"/>
                <a:ea typeface="Calibri"/>
              </a:rPr>
              <a:t>елементи </a:t>
            </a: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кола (круга) </a:t>
            </a:r>
            <a:r>
              <a:rPr lang="uk-UA" sz="2400" i="1" dirty="0">
                <a:solidFill>
                  <a:schemeClr val="tx1"/>
                </a:solidFill>
                <a:latin typeface="Times New Roman"/>
                <a:ea typeface="Calibri"/>
              </a:rPr>
              <a:t>за його  </a:t>
            </a: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властивостями.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 Розв'язувати  прикладні задачі.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Поповнити рубрику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“Математика</a:t>
            </a: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 навколо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нас”</a:t>
            </a:r>
            <a:r>
              <a:rPr lang="uk-UA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2400" i="1" dirty="0" smtClean="0">
                <a:solidFill>
                  <a:schemeClr val="tx1"/>
                </a:solidFill>
                <a:latin typeface="Times New Roman"/>
              </a:rPr>
              <a:t>Упорядкувати кейс.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uk-UA" sz="2800" b="0" i="1" dirty="0" smtClean="0">
              <a:solidFill>
                <a:schemeClr val="tx1"/>
              </a:solidFill>
              <a:latin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uk-UA" sz="2800" b="0" i="1" dirty="0" smtClean="0">
              <a:solidFill>
                <a:schemeClr val="tx1"/>
              </a:solidFill>
              <a:latin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ru-RU" sz="28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851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1510"/>
            <a:ext cx="7772400" cy="1102519"/>
          </a:xfrm>
        </p:spPr>
        <p:txBody>
          <a:bodyPr/>
          <a:lstStyle/>
          <a:p>
            <a:r>
              <a:rPr lang="uk-UA" dirty="0" smtClean="0"/>
              <a:t>ЗМІСТ КЕЙСУ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03598"/>
            <a:ext cx="6400800" cy="3240360"/>
          </a:xfrm>
        </p:spPr>
        <p:txBody>
          <a:bodyPr>
            <a:normAutofit fontScale="55000" lnSpcReduction="20000"/>
          </a:bodyPr>
          <a:lstStyle/>
          <a:p>
            <a:pPr lvl="0" algn="l">
              <a:lnSpc>
                <a:spcPct val="115000"/>
              </a:lnSpc>
            </a:pPr>
            <a:r>
              <a:rPr lang="uk-UA" sz="31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МАТЕМАТИКА</a:t>
            </a:r>
          </a:p>
          <a:p>
            <a:pPr lvl="0" algn="l">
              <a:lnSpc>
                <a:spcPct val="115000"/>
              </a:lnSpc>
            </a:pPr>
            <a:r>
              <a:rPr lang="uk-UA" sz="23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1.Означення </a:t>
            </a:r>
            <a:r>
              <a:rPr lang="uk-UA" sz="23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кола.</a:t>
            </a:r>
            <a:endParaRPr lang="ru-RU" sz="2300" i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</a:pPr>
            <a:r>
              <a:rPr lang="uk-UA" sz="23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2. Означення центра кола, радіуса, діаметра та хорди кола.</a:t>
            </a:r>
            <a:endParaRPr lang="ru-RU" sz="2300" i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</a:pPr>
            <a:r>
              <a:rPr lang="uk-UA" sz="23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3. Означення круга та його елементів.</a:t>
            </a:r>
            <a:endParaRPr lang="ru-RU" sz="2300" i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</a:pPr>
            <a:r>
              <a:rPr lang="uk-UA" sz="23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4.Властивості </a:t>
            </a:r>
            <a:r>
              <a:rPr lang="uk-UA" sz="23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елементів кола (круга).</a:t>
            </a:r>
          </a:p>
          <a:p>
            <a:pPr lvl="0" algn="l">
              <a:lnSpc>
                <a:spcPct val="115000"/>
              </a:lnSpc>
            </a:pPr>
            <a:r>
              <a:rPr lang="uk-UA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Рубрика </a:t>
            </a:r>
            <a:r>
              <a:rPr lang="uk-UA" sz="2400" i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“Математика</a:t>
            </a:r>
            <a:r>
              <a:rPr lang="uk-UA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навколо </a:t>
            </a:r>
            <a:r>
              <a:rPr lang="uk-UA" sz="2400" i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нас”</a:t>
            </a:r>
            <a:r>
              <a:rPr lang="uk-UA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. Прикладні задачі математики.</a:t>
            </a:r>
            <a:endParaRPr lang="uk-UA" sz="2300" i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</a:pPr>
            <a:r>
              <a:rPr lang="uk-UA" sz="31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БІОЛОГІЯ</a:t>
            </a:r>
          </a:p>
          <a:p>
            <a:pPr algn="l">
              <a:lnSpc>
                <a:spcPct val="115000"/>
              </a:lnSpc>
            </a:pPr>
            <a:r>
              <a:rPr lang="uk-UA" sz="31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ФІЗИКА</a:t>
            </a:r>
          </a:p>
          <a:p>
            <a:pPr algn="l">
              <a:lnSpc>
                <a:spcPct val="115000"/>
              </a:lnSpc>
            </a:pPr>
            <a:r>
              <a:rPr lang="uk-UA" sz="31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АСТРОНОМІЯ</a:t>
            </a:r>
          </a:p>
          <a:p>
            <a:pPr algn="l">
              <a:lnSpc>
                <a:spcPct val="115000"/>
              </a:lnSpc>
            </a:pPr>
            <a:r>
              <a:rPr lang="uk-UA" sz="31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ОСНОВИ  ЗДОРОВ</a:t>
            </a:r>
            <a:r>
              <a:rPr lang="en-US" sz="31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’</a:t>
            </a:r>
            <a:r>
              <a:rPr lang="uk-UA" sz="31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Я</a:t>
            </a:r>
          </a:p>
          <a:p>
            <a:pPr algn="l">
              <a:lnSpc>
                <a:spcPct val="115000"/>
              </a:lnSpc>
            </a:pPr>
            <a:r>
              <a:rPr lang="uk-UA" sz="31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ВІДПОЧИНОК</a:t>
            </a:r>
          </a:p>
          <a:p>
            <a:pPr lvl="0" algn="l">
              <a:lnSpc>
                <a:spcPct val="115000"/>
              </a:lnSpc>
            </a:pPr>
            <a:endParaRPr lang="uk-UA" sz="2300" i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1\Desktop\КЕЙС-ТЕХНОЛОГІЇ\ДЛЯ КЕЙ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03598"/>
            <a:ext cx="2281436" cy="15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59782"/>
            <a:ext cx="5492899" cy="17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5668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940152" y="1275606"/>
            <a:ext cx="3024336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179512" y="1203598"/>
            <a:ext cx="3024336" cy="3024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115616" y="408391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Коло</a:t>
            </a:r>
            <a:endParaRPr lang="uk-UA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37212" y="409572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Круг</a:t>
            </a:r>
            <a:endParaRPr lang="uk-UA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23478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ЦЕНТРАЛЬНІ ФІГУРИ КЕЙСУ</a:t>
            </a:r>
            <a:endParaRPr lang="uk-UA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23678"/>
            <a:ext cx="2312773" cy="1734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27286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41-2 Таблица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11510"/>
            <a:ext cx="504056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41-3 Таблиц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7734"/>
            <a:ext cx="50405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6" descr="C:\Users\ОКсанка\Desktop\Новый рисунок.bmp"/>
          <p:cNvPicPr>
            <a:picLocks/>
          </p:cNvPicPr>
          <p:nvPr/>
        </p:nvPicPr>
        <p:blipFill rotWithShape="1">
          <a:blip r:embed="rId5" cstate="print"/>
          <a:srcRect l="-1" r="55478"/>
          <a:stretch/>
        </p:blipFill>
        <p:spPr bwMode="auto">
          <a:xfrm>
            <a:off x="5580112" y="411510"/>
            <a:ext cx="316835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01235" y="3219822"/>
            <a:ext cx="15905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latin typeface="Times New Roman"/>
                <a:ea typeface="Times New Roman"/>
              </a:rPr>
              <a:t>Діаметр </a:t>
            </a:r>
          </a:p>
          <a:p>
            <a:pPr algn="ctr"/>
            <a:r>
              <a:rPr lang="uk-UA" b="1" i="1" dirty="0" smtClean="0">
                <a:latin typeface="Times New Roman"/>
                <a:ea typeface="Times New Roman"/>
              </a:rPr>
              <a:t>є найбільшою</a:t>
            </a:r>
          </a:p>
          <a:p>
            <a:pPr algn="ctr"/>
            <a:r>
              <a:rPr lang="uk-UA" b="1" i="1" dirty="0" smtClean="0">
                <a:latin typeface="Times New Roman"/>
                <a:ea typeface="Times New Roman"/>
              </a:rPr>
              <a:t> з хорд.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874170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 ÐµÐ·ÑÐ»ÑÑÐ°Ñ Ð¿Ð¾ÑÑÐºÑ Ð·Ð¾Ð±ÑÐ°Ð¶ÐµÐ½Ñ Ð·Ð° Ð·Ð°Ð¿Ð¸ÑÐ¾Ð¼ &quot;ÐºÑÑÐ³ Ñ Ð¹Ð¾Ð³Ð¾ ÐµÐ»ÐµÐ¼ÐµÐ½Ñ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 descr="C:\Users\1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7494"/>
            <a:ext cx="612068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ÐºÐ¾Ð»Ð¾ Ñ ÐºÑÑÐ³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7614"/>
            <a:ext cx="3979201" cy="298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339502"/>
            <a:ext cx="5026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ОСОБЛИВІ ВЛАСТИВОСТІ ФІГУР</a:t>
            </a:r>
            <a:endParaRPr lang="uk-UA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ºÐ¾Ð»Ð¾ Ñ ÐºÑÑÐ³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03598"/>
            <a:ext cx="4483199" cy="33580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372200" y="4227934"/>
            <a:ext cx="949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π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≈ 3,14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 ÐµÐ·ÑÐ»ÑÑÐ°Ñ Ð¿Ð¾ÑÑÐºÑ Ð·Ð¾Ð±ÑÐ°Ð¶ÐµÐ½Ñ Ð·Ð° Ð·Ð°Ð¿Ð¸ÑÐ¾Ð¼ &quot;ÐºÐ¾Ð»Ð¾ Ñ ÐºÑÑÐ³ ÐÐÐÐÐÐÐ ÐÐÐ¡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7614"/>
            <a:ext cx="38351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27784" y="267494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ОСОБЛИВЕ ЧИСЛО   </a:t>
            </a: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π</a:t>
            </a:r>
            <a:endParaRPr lang="uk-U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60032" y="1491630"/>
            <a:ext cx="3094112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400" dirty="0" smtClean="0"/>
              <a:t>День народження числа </a:t>
            </a:r>
            <a:r>
              <a:rPr lang="uk-UA" sz="240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π – </a:t>
            </a:r>
            <a:br>
              <a:rPr lang="uk-UA" sz="240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sz="240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 березня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7877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дату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заокруглене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π =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3.14.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Цікавим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той факт,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1897 року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Альберт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Ейнштейн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знаки паралельності прямих усне опитува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Ознаки паралельності прямих усне опитування</Template>
  <TotalTime>1227</TotalTime>
  <Words>207</Words>
  <Application>Microsoft Office PowerPoint</Application>
  <PresentationFormat>Экран (16:9)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Ознаки паралельності прямих усне опитування</vt:lpstr>
      <vt:lpstr>  Коло та круг. Діаграми 6 КЛАС Урок-кейс  ПІДГОТУВАЛА ВЧИТЕЛЬ МАТЕМАТИКИ ДМИТРІЄВСЬКА Т.І. </vt:lpstr>
      <vt:lpstr>  « Те, що я встиг пізнати,- чудово.  Сподіваюсь таке ж чудове те,  що мені доведеться пізнати»    </vt:lpstr>
      <vt:lpstr>Мета уроку:</vt:lpstr>
      <vt:lpstr>ЗМІСТ КЕЙСУ</vt:lpstr>
      <vt:lpstr>Слайд 5</vt:lpstr>
      <vt:lpstr>Слайд 6</vt:lpstr>
      <vt:lpstr>Слайд 7</vt:lpstr>
      <vt:lpstr>Слайд 8</vt:lpstr>
      <vt:lpstr>День народження числа π –  14 березня </vt:lpstr>
      <vt:lpstr>КОЛО І КРУГ НАВКОЛО НАС</vt:lpstr>
      <vt:lpstr>Слайд 11</vt:lpstr>
      <vt:lpstr>Слайд 12</vt:lpstr>
      <vt:lpstr>ПРИКЛАДНА ЗАДАЧА:  АСТРОНОМІЯ</vt:lpstr>
      <vt:lpstr>Слайд 14</vt:lpstr>
      <vt:lpstr> ПРИКЛАДНА ЗАДАЧА:  ВІДПОЧИНОК 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Сума кутів трикутника. Нерівність трикутника. Самостійна робота</dc:title>
  <dc:creator>Пользователь Windows</dc:creator>
  <cp:lastModifiedBy>1</cp:lastModifiedBy>
  <cp:revision>144</cp:revision>
  <dcterms:created xsi:type="dcterms:W3CDTF">2017-02-23T08:24:12Z</dcterms:created>
  <dcterms:modified xsi:type="dcterms:W3CDTF">2019-02-24T12:58:30Z</dcterms:modified>
</cp:coreProperties>
</file>