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  <p:sldMasterId id="2147483737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2" r:id="rId7"/>
    <p:sldId id="261" r:id="rId8"/>
    <p:sldId id="272" r:id="rId9"/>
    <p:sldId id="273" r:id="rId10"/>
    <p:sldId id="264" r:id="rId11"/>
    <p:sldId id="266" r:id="rId12"/>
    <p:sldId id="269" r:id="rId13"/>
    <p:sldId id="277" r:id="rId14"/>
    <p:sldId id="268" r:id="rId15"/>
    <p:sldId id="274" r:id="rId16"/>
    <p:sldId id="263" r:id="rId17"/>
    <p:sldId id="276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97A8F8-BAC0-449E-856F-4E07A91945E9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374266-2BF5-4225-8357-D8A036C9A232}">
      <dgm:prSet phldrT="[Текст]"/>
      <dgm:spPr>
        <a:noFill/>
      </dgm:spPr>
      <dgm:t>
        <a:bodyPr/>
        <a:lstStyle/>
        <a:p>
          <a:r>
            <a:rPr lang="ru-RU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Типи кристалічних граток</a:t>
          </a:r>
        </a:p>
      </dgm:t>
    </dgm:pt>
    <dgm:pt modelId="{7742514B-FFD7-400D-A955-010BC2AB46EC}" type="parTrans" cxnId="{160CEE8E-1166-4149-AEF4-96BABEC2BA08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1E6D1B0-6E3D-47C6-9DFE-ADFB60095BAC}" type="sibTrans" cxnId="{160CEE8E-1166-4149-AEF4-96BABEC2BA08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507ED36-BFE4-4398-A5ED-BAF34372D2B1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1050" b="0" cap="none" spc="0" noProof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Молекулярна </a:t>
          </a:r>
          <a:r>
            <a:rPr lang="uk-UA" sz="1050" b="0" cap="none" spc="0" noProof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гратка</a:t>
          </a:r>
          <a:r>
            <a:rPr lang="uk-UA" sz="1050" b="0" cap="none" spc="0" noProof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</a:p>
        <a:p>
          <a:r>
            <a:rPr lang="uk-UA" sz="1050" b="0" cap="none" spc="0" noProof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Її мають прості речовини-неметали, кислотні оксиди, кислоти,  леткі сполуки з Гідрогеном</a:t>
          </a:r>
          <a:endParaRPr lang="uk-UA" sz="1050" b="0" cap="none" spc="0" noProof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FE09023-D83C-4942-9354-DF470A04BEEE}" type="parTrans" cxnId="{F8013E52-67B9-4F1E-8613-58D6B864C219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8ADF018-4704-4497-A48C-A594B07369F9}" type="sibTrans" cxnId="{F8013E52-67B9-4F1E-8613-58D6B864C219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D0E2A45-A1A4-42ED-9C67-CE3B00B1E90A}">
      <dgm:prSet phldrT="[Текст]"/>
      <dgm:spPr>
        <a:solidFill>
          <a:srgbClr val="FFFF00"/>
        </a:solidFill>
      </dgm:spPr>
      <dgm:t>
        <a:bodyPr/>
        <a:lstStyle/>
        <a:p>
          <a:r>
            <a:rPr lang="ru-RU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Атомна кристалічна гратка</a:t>
          </a:r>
        </a:p>
        <a:p>
          <a:r>
            <a:rPr lang="ru-RU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Її  має алмаз, пісок, силікатна кислота</a:t>
          </a:r>
        </a:p>
      </dgm:t>
    </dgm:pt>
    <dgm:pt modelId="{BE92BC98-834F-4218-83D5-EDE43E454B56}" type="parTrans" cxnId="{80E10916-6357-47B7-AB44-78168F77DBD2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AF25710-A77B-4922-9733-FBA00DDD2696}" type="sibTrans" cxnId="{80E10916-6357-47B7-AB44-78168F77DBD2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E954B11-A56D-44D8-8B65-70826CB74DFE}">
      <dgm:prSet phldrT="[Текст]"/>
      <dgm:spPr>
        <a:solidFill>
          <a:srgbClr val="0070C0"/>
        </a:solidFill>
      </dgm:spPr>
      <dgm:t>
        <a:bodyPr/>
        <a:lstStyle/>
        <a:p>
          <a:r>
            <a:rPr lang="ru-RU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Металічна</a:t>
          </a:r>
          <a:r>
            <a:rPr lang="ru-RU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ru-RU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кристалічна</a:t>
          </a:r>
          <a:r>
            <a:rPr lang="ru-RU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ru-RU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гратка</a:t>
          </a:r>
          <a:endParaRPr lang="ru-RU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  <a:p>
          <a:r>
            <a:rPr lang="ru-RU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Її</a:t>
          </a:r>
          <a:r>
            <a:rPr lang="ru-RU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ru-RU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мають</a:t>
          </a:r>
          <a:r>
            <a:rPr lang="ru-RU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ru-RU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прості</a:t>
          </a:r>
          <a:r>
            <a:rPr lang="ru-RU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ru-RU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речовини</a:t>
          </a:r>
          <a:r>
            <a:rPr lang="ru-RU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-метали</a:t>
          </a:r>
        </a:p>
      </dgm:t>
    </dgm:pt>
    <dgm:pt modelId="{DDC98496-8F11-4D0E-B08B-94C241BAE439}" type="parTrans" cxnId="{94488713-919A-46BE-8D38-3A838BA09F95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06C9173-94F6-4B03-9F0B-F1C59BA74FE0}" type="sibTrans" cxnId="{94488713-919A-46BE-8D38-3A838BA09F95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3057996-85D5-4654-89DC-9AF4050CD1BA}">
      <dgm:prSet phldrT="[Текст]"/>
      <dgm:spPr>
        <a:solidFill>
          <a:srgbClr val="FF0000"/>
        </a:solidFill>
      </dgm:spPr>
      <dgm:t>
        <a:bodyPr/>
        <a:lstStyle/>
        <a:p>
          <a:r>
            <a:rPr lang="ru-RU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Йонна кристалічна гратка</a:t>
          </a:r>
        </a:p>
        <a:p>
          <a:r>
            <a:rPr lang="ru-RU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Її мають основні та амфотерні оксиди, основи, солі</a:t>
          </a:r>
        </a:p>
      </dgm:t>
    </dgm:pt>
    <dgm:pt modelId="{1F091ECC-34CF-4114-A413-5CF86185386B}" type="parTrans" cxnId="{BDFB891F-15B3-413E-96CE-5154A494715A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96596BE-FAE5-42D7-B55F-869A699FDA3F}" type="sibTrans" cxnId="{BDFB891F-15B3-413E-96CE-5154A494715A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1B2019F-6826-4469-BF74-38740C59CEC5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1BADEA1-2902-48C2-AFB2-236D01147E1F}" type="parTrans" cxnId="{BAD42A86-C547-4AFD-8B3A-53B4F8BD2423}">
      <dgm:prSet custScaleX="216637" custLinFactNeighborX="-11091"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7CCC950-B747-4F2A-9272-797E06ED027F}" type="sibTrans" cxnId="{BAD42A86-C547-4AFD-8B3A-53B4F8BD2423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E3D54C3-F451-4CFE-9393-B533BA0F909A}" type="pres">
      <dgm:prSet presAssocID="{F697A8F8-BAC0-449E-856F-4E07A91945E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DE1979-5ACB-4FA8-A405-19DDDAFF499B}" type="pres">
      <dgm:prSet presAssocID="{6C374266-2BF5-4225-8357-D8A036C9A232}" presName="centerShape" presStyleLbl="node0" presStyleIdx="0" presStyleCnt="1" custScaleX="147396" custScaleY="131735"/>
      <dgm:spPr/>
      <dgm:t>
        <a:bodyPr/>
        <a:lstStyle/>
        <a:p>
          <a:endParaRPr lang="ru-RU"/>
        </a:p>
      </dgm:t>
    </dgm:pt>
    <dgm:pt modelId="{E63FFB95-0977-4216-9F27-B7FA1C3D3E66}" type="pres">
      <dgm:prSet presAssocID="{AFE09023-D83C-4942-9354-DF470A04BEEE}" presName="parTrans" presStyleLbl="sibTrans2D1" presStyleIdx="0" presStyleCnt="4" custScaleX="204878"/>
      <dgm:spPr/>
      <dgm:t>
        <a:bodyPr/>
        <a:lstStyle/>
        <a:p>
          <a:endParaRPr lang="ru-RU"/>
        </a:p>
      </dgm:t>
    </dgm:pt>
    <dgm:pt modelId="{53B9D2E7-D2AA-4A4A-8C4B-243E8C26FC5B}" type="pres">
      <dgm:prSet presAssocID="{AFE09023-D83C-4942-9354-DF470A04BEEE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60E6AF24-FD81-4EA2-AD85-CB912748C19A}" type="pres">
      <dgm:prSet presAssocID="{9507ED36-BFE4-4398-A5ED-BAF34372D2B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F9CE78-5980-47A7-9A53-DF0929CF0D9B}" type="pres">
      <dgm:prSet presAssocID="{BE92BC98-834F-4218-83D5-EDE43E454B56}" presName="parTrans" presStyleLbl="sibTrans2D1" presStyleIdx="1" presStyleCnt="4" custScaleX="216637" custLinFactNeighborX="2755"/>
      <dgm:spPr/>
      <dgm:t>
        <a:bodyPr/>
        <a:lstStyle/>
        <a:p>
          <a:endParaRPr lang="ru-RU"/>
        </a:p>
      </dgm:t>
    </dgm:pt>
    <dgm:pt modelId="{8BAB621E-99C6-46FA-85DA-5889711E9E3A}" type="pres">
      <dgm:prSet presAssocID="{BE92BC98-834F-4218-83D5-EDE43E454B56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367B6D43-D18A-4E59-9348-DF1B63434B75}" type="pres">
      <dgm:prSet presAssocID="{4D0E2A45-A1A4-42ED-9C67-CE3B00B1E90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000D52-E3CF-4FDB-A2EA-3D31834625E4}" type="pres">
      <dgm:prSet presAssocID="{DDC98496-8F11-4D0E-B08B-94C241BAE439}" presName="parTrans" presStyleLbl="sibTrans2D1" presStyleIdx="2" presStyleCnt="4" custScaleX="204885"/>
      <dgm:spPr/>
      <dgm:t>
        <a:bodyPr/>
        <a:lstStyle/>
        <a:p>
          <a:endParaRPr lang="ru-RU"/>
        </a:p>
      </dgm:t>
    </dgm:pt>
    <dgm:pt modelId="{F0F59A2D-DE91-475A-BA68-AA4252DFAAA7}" type="pres">
      <dgm:prSet presAssocID="{DDC98496-8F11-4D0E-B08B-94C241BAE439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C584AE92-0A74-4130-87C7-4EE20F2D5189}" type="pres">
      <dgm:prSet presAssocID="{EE954B11-A56D-44D8-8B65-70826CB74DF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199ED3-9602-4A96-B070-ADE08D9AAC29}" type="pres">
      <dgm:prSet presAssocID="{1F091ECC-34CF-4114-A413-5CF86185386B}" presName="parTrans" presStyleLbl="sibTrans2D1" presStyleIdx="3" presStyleCnt="4" custScaleX="219419" custLinFactNeighborX="1413"/>
      <dgm:spPr/>
      <dgm:t>
        <a:bodyPr/>
        <a:lstStyle/>
        <a:p>
          <a:endParaRPr lang="ru-RU"/>
        </a:p>
      </dgm:t>
    </dgm:pt>
    <dgm:pt modelId="{C375C19F-3AB1-4499-9B08-E2E884EC4520}" type="pres">
      <dgm:prSet presAssocID="{1F091ECC-34CF-4114-A413-5CF86185386B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A2B28C43-07B4-4773-85CC-69664B1BD972}" type="pres">
      <dgm:prSet presAssocID="{53057996-85D5-4654-89DC-9AF4050CD1B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0CEE8E-1166-4149-AEF4-96BABEC2BA08}" srcId="{F697A8F8-BAC0-449E-856F-4E07A91945E9}" destId="{6C374266-2BF5-4225-8357-D8A036C9A232}" srcOrd="0" destOrd="0" parTransId="{7742514B-FFD7-400D-A955-010BC2AB46EC}" sibTransId="{41E6D1B0-6E3D-47C6-9DFE-ADFB60095BAC}"/>
    <dgm:cxn modelId="{43C36BFA-174C-4CCD-9235-5DE3AD7229AE}" type="presOf" srcId="{6C374266-2BF5-4225-8357-D8A036C9A232}" destId="{98DE1979-5ACB-4FA8-A405-19DDDAFF499B}" srcOrd="0" destOrd="0" presId="urn:microsoft.com/office/officeart/2005/8/layout/radial5"/>
    <dgm:cxn modelId="{BAD42A86-C547-4AFD-8B3A-53B4F8BD2423}" srcId="{F697A8F8-BAC0-449E-856F-4E07A91945E9}" destId="{E1B2019F-6826-4469-BF74-38740C59CEC5}" srcOrd="1" destOrd="0" parTransId="{71BADEA1-2902-48C2-AFB2-236D01147E1F}" sibTransId="{67CCC950-B747-4F2A-9272-797E06ED027F}"/>
    <dgm:cxn modelId="{012AAA19-6741-4784-BA9E-510FE60C8FC4}" type="presOf" srcId="{1F091ECC-34CF-4114-A413-5CF86185386B}" destId="{C375C19F-3AB1-4499-9B08-E2E884EC4520}" srcOrd="1" destOrd="0" presId="urn:microsoft.com/office/officeart/2005/8/layout/radial5"/>
    <dgm:cxn modelId="{DA7066C7-93B4-4A27-B6B5-A74543275B0C}" type="presOf" srcId="{DDC98496-8F11-4D0E-B08B-94C241BAE439}" destId="{D4000D52-E3CF-4FDB-A2EA-3D31834625E4}" srcOrd="0" destOrd="0" presId="urn:microsoft.com/office/officeart/2005/8/layout/radial5"/>
    <dgm:cxn modelId="{ED60D9D8-2447-4BF6-A96B-3B5E0E1C64F6}" type="presOf" srcId="{4D0E2A45-A1A4-42ED-9C67-CE3B00B1E90A}" destId="{367B6D43-D18A-4E59-9348-DF1B63434B75}" srcOrd="0" destOrd="0" presId="urn:microsoft.com/office/officeart/2005/8/layout/radial5"/>
    <dgm:cxn modelId="{4FE5DAC9-8914-4AB3-B23E-650E24C344E9}" type="presOf" srcId="{1F091ECC-34CF-4114-A413-5CF86185386B}" destId="{05199ED3-9602-4A96-B070-ADE08D9AAC29}" srcOrd="0" destOrd="0" presId="urn:microsoft.com/office/officeart/2005/8/layout/radial5"/>
    <dgm:cxn modelId="{80E10916-6357-47B7-AB44-78168F77DBD2}" srcId="{6C374266-2BF5-4225-8357-D8A036C9A232}" destId="{4D0E2A45-A1A4-42ED-9C67-CE3B00B1E90A}" srcOrd="1" destOrd="0" parTransId="{BE92BC98-834F-4218-83D5-EDE43E454B56}" sibTransId="{5AF25710-A77B-4922-9733-FBA00DDD2696}"/>
    <dgm:cxn modelId="{BDFB891F-15B3-413E-96CE-5154A494715A}" srcId="{6C374266-2BF5-4225-8357-D8A036C9A232}" destId="{53057996-85D5-4654-89DC-9AF4050CD1BA}" srcOrd="3" destOrd="0" parTransId="{1F091ECC-34CF-4114-A413-5CF86185386B}" sibTransId="{996596BE-FAE5-42D7-B55F-869A699FDA3F}"/>
    <dgm:cxn modelId="{F8013E52-67B9-4F1E-8613-58D6B864C219}" srcId="{6C374266-2BF5-4225-8357-D8A036C9A232}" destId="{9507ED36-BFE4-4398-A5ED-BAF34372D2B1}" srcOrd="0" destOrd="0" parTransId="{AFE09023-D83C-4942-9354-DF470A04BEEE}" sibTransId="{48ADF018-4704-4497-A48C-A594B07369F9}"/>
    <dgm:cxn modelId="{B3911D2A-321D-4B74-B084-4B67D5E0E6C8}" type="presOf" srcId="{DDC98496-8F11-4D0E-B08B-94C241BAE439}" destId="{F0F59A2D-DE91-475A-BA68-AA4252DFAAA7}" srcOrd="1" destOrd="0" presId="urn:microsoft.com/office/officeart/2005/8/layout/radial5"/>
    <dgm:cxn modelId="{332455B4-08CE-4198-AEB4-44FFD87E0F05}" type="presOf" srcId="{BE92BC98-834F-4218-83D5-EDE43E454B56}" destId="{66F9CE78-5980-47A7-9A53-DF0929CF0D9B}" srcOrd="0" destOrd="0" presId="urn:microsoft.com/office/officeart/2005/8/layout/radial5"/>
    <dgm:cxn modelId="{9AC72926-19C3-4E27-A778-59ACA86B87D8}" type="presOf" srcId="{AFE09023-D83C-4942-9354-DF470A04BEEE}" destId="{E63FFB95-0977-4216-9F27-B7FA1C3D3E66}" srcOrd="0" destOrd="0" presId="urn:microsoft.com/office/officeart/2005/8/layout/radial5"/>
    <dgm:cxn modelId="{C7F5683B-B71E-45F9-8709-C01FA584D959}" type="presOf" srcId="{53057996-85D5-4654-89DC-9AF4050CD1BA}" destId="{A2B28C43-07B4-4773-85CC-69664B1BD972}" srcOrd="0" destOrd="0" presId="urn:microsoft.com/office/officeart/2005/8/layout/radial5"/>
    <dgm:cxn modelId="{4E30BCA7-7B5C-4D62-94ED-1DF41FAAC75B}" type="presOf" srcId="{EE954B11-A56D-44D8-8B65-70826CB74DFE}" destId="{C584AE92-0A74-4130-87C7-4EE20F2D5189}" srcOrd="0" destOrd="0" presId="urn:microsoft.com/office/officeart/2005/8/layout/radial5"/>
    <dgm:cxn modelId="{94488713-919A-46BE-8D38-3A838BA09F95}" srcId="{6C374266-2BF5-4225-8357-D8A036C9A232}" destId="{EE954B11-A56D-44D8-8B65-70826CB74DFE}" srcOrd="2" destOrd="0" parTransId="{DDC98496-8F11-4D0E-B08B-94C241BAE439}" sibTransId="{806C9173-94F6-4B03-9F0B-F1C59BA74FE0}"/>
    <dgm:cxn modelId="{3995EB9F-81AE-4977-8043-171E91021C4A}" type="presOf" srcId="{AFE09023-D83C-4942-9354-DF470A04BEEE}" destId="{53B9D2E7-D2AA-4A4A-8C4B-243E8C26FC5B}" srcOrd="1" destOrd="0" presId="urn:microsoft.com/office/officeart/2005/8/layout/radial5"/>
    <dgm:cxn modelId="{32E51B09-8712-4CA0-B355-181315E47A86}" type="presOf" srcId="{BE92BC98-834F-4218-83D5-EDE43E454B56}" destId="{8BAB621E-99C6-46FA-85DA-5889711E9E3A}" srcOrd="1" destOrd="0" presId="urn:microsoft.com/office/officeart/2005/8/layout/radial5"/>
    <dgm:cxn modelId="{D2DDD843-67D1-4CDA-BE44-53973EEC7675}" type="presOf" srcId="{F697A8F8-BAC0-449E-856F-4E07A91945E9}" destId="{DE3D54C3-F451-4CFE-9393-B533BA0F909A}" srcOrd="0" destOrd="0" presId="urn:microsoft.com/office/officeart/2005/8/layout/radial5"/>
    <dgm:cxn modelId="{570767EB-9638-408E-B981-8A6DC003B69E}" type="presOf" srcId="{9507ED36-BFE4-4398-A5ED-BAF34372D2B1}" destId="{60E6AF24-FD81-4EA2-AD85-CB912748C19A}" srcOrd="0" destOrd="0" presId="urn:microsoft.com/office/officeart/2005/8/layout/radial5"/>
    <dgm:cxn modelId="{50BF85AC-64CF-4DC0-AEAA-BCD432494296}" type="presParOf" srcId="{DE3D54C3-F451-4CFE-9393-B533BA0F909A}" destId="{98DE1979-5ACB-4FA8-A405-19DDDAFF499B}" srcOrd="0" destOrd="0" presId="urn:microsoft.com/office/officeart/2005/8/layout/radial5"/>
    <dgm:cxn modelId="{B5B1384A-D621-4B87-BA3A-F2A9C32D82E3}" type="presParOf" srcId="{DE3D54C3-F451-4CFE-9393-B533BA0F909A}" destId="{E63FFB95-0977-4216-9F27-B7FA1C3D3E66}" srcOrd="1" destOrd="0" presId="urn:microsoft.com/office/officeart/2005/8/layout/radial5"/>
    <dgm:cxn modelId="{B417279B-5C45-47C3-8E21-1D5B063E6657}" type="presParOf" srcId="{E63FFB95-0977-4216-9F27-B7FA1C3D3E66}" destId="{53B9D2E7-D2AA-4A4A-8C4B-243E8C26FC5B}" srcOrd="0" destOrd="0" presId="urn:microsoft.com/office/officeart/2005/8/layout/radial5"/>
    <dgm:cxn modelId="{792B5D6B-CBC4-40AB-883F-6B246C91F4EE}" type="presParOf" srcId="{DE3D54C3-F451-4CFE-9393-B533BA0F909A}" destId="{60E6AF24-FD81-4EA2-AD85-CB912748C19A}" srcOrd="2" destOrd="0" presId="urn:microsoft.com/office/officeart/2005/8/layout/radial5"/>
    <dgm:cxn modelId="{5C47BDE7-C6B8-4707-A36D-8E83C0691109}" type="presParOf" srcId="{DE3D54C3-F451-4CFE-9393-B533BA0F909A}" destId="{66F9CE78-5980-47A7-9A53-DF0929CF0D9B}" srcOrd="3" destOrd="0" presId="urn:microsoft.com/office/officeart/2005/8/layout/radial5"/>
    <dgm:cxn modelId="{9600FB3C-235B-4B2C-9542-E074E5E51852}" type="presParOf" srcId="{66F9CE78-5980-47A7-9A53-DF0929CF0D9B}" destId="{8BAB621E-99C6-46FA-85DA-5889711E9E3A}" srcOrd="0" destOrd="0" presId="urn:microsoft.com/office/officeart/2005/8/layout/radial5"/>
    <dgm:cxn modelId="{289B9FC0-0816-4999-A590-75B3B9A80C06}" type="presParOf" srcId="{DE3D54C3-F451-4CFE-9393-B533BA0F909A}" destId="{367B6D43-D18A-4E59-9348-DF1B63434B75}" srcOrd="4" destOrd="0" presId="urn:microsoft.com/office/officeart/2005/8/layout/radial5"/>
    <dgm:cxn modelId="{0F2F01E9-E059-4567-BD21-E3CA0DACDCFD}" type="presParOf" srcId="{DE3D54C3-F451-4CFE-9393-B533BA0F909A}" destId="{D4000D52-E3CF-4FDB-A2EA-3D31834625E4}" srcOrd="5" destOrd="0" presId="urn:microsoft.com/office/officeart/2005/8/layout/radial5"/>
    <dgm:cxn modelId="{755CD849-A301-48E7-AB16-25E229E35324}" type="presParOf" srcId="{D4000D52-E3CF-4FDB-A2EA-3D31834625E4}" destId="{F0F59A2D-DE91-475A-BA68-AA4252DFAAA7}" srcOrd="0" destOrd="0" presId="urn:microsoft.com/office/officeart/2005/8/layout/radial5"/>
    <dgm:cxn modelId="{FB93A79D-71A6-4B3F-8B21-4FFD1D38041F}" type="presParOf" srcId="{DE3D54C3-F451-4CFE-9393-B533BA0F909A}" destId="{C584AE92-0A74-4130-87C7-4EE20F2D5189}" srcOrd="6" destOrd="0" presId="urn:microsoft.com/office/officeart/2005/8/layout/radial5"/>
    <dgm:cxn modelId="{A0440C4A-AAA8-4234-9363-FE585896E485}" type="presParOf" srcId="{DE3D54C3-F451-4CFE-9393-B533BA0F909A}" destId="{05199ED3-9602-4A96-B070-ADE08D9AAC29}" srcOrd="7" destOrd="0" presId="urn:microsoft.com/office/officeart/2005/8/layout/radial5"/>
    <dgm:cxn modelId="{F47A8008-79D3-43C6-A979-11FBA38AD0F0}" type="presParOf" srcId="{05199ED3-9602-4A96-B070-ADE08D9AAC29}" destId="{C375C19F-3AB1-4499-9B08-E2E884EC4520}" srcOrd="0" destOrd="0" presId="urn:microsoft.com/office/officeart/2005/8/layout/radial5"/>
    <dgm:cxn modelId="{B622423C-31C2-40EA-8C8F-68FFA7DF863E}" type="presParOf" srcId="{DE3D54C3-F451-4CFE-9393-B533BA0F909A}" destId="{A2B28C43-07B4-4773-85CC-69664B1BD972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8696E4-B14C-43F4-B463-53A99ACA6098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AE2E18-68D5-4888-9EB2-10E964A8C99D}">
      <dgm:prSet phldrT="[Текст]"/>
      <dgm:spPr/>
      <dgm:t>
        <a:bodyPr/>
        <a:lstStyle/>
        <a:p>
          <a:r>
            <a:rPr lang="ru-RU" dirty="0" err="1" smtClean="0"/>
            <a:t>Молекулярні</a:t>
          </a:r>
          <a:r>
            <a:rPr lang="ru-RU" dirty="0" smtClean="0"/>
            <a:t> </a:t>
          </a:r>
          <a:r>
            <a:rPr lang="ru-RU" dirty="0" err="1" smtClean="0"/>
            <a:t>кристалічні</a:t>
          </a:r>
          <a:r>
            <a:rPr lang="ru-RU" dirty="0" smtClean="0"/>
            <a:t> </a:t>
          </a:r>
          <a:r>
            <a:rPr lang="ru-RU" dirty="0" err="1" smtClean="0"/>
            <a:t>гратки</a:t>
          </a:r>
          <a:endParaRPr lang="ru-RU" dirty="0"/>
        </a:p>
      </dgm:t>
    </dgm:pt>
    <dgm:pt modelId="{93ED66FC-2436-40A4-BE47-87253E02035D}" type="parTrans" cxnId="{D4E465FD-C260-44D3-ABF8-DB0B12F28C0C}">
      <dgm:prSet/>
      <dgm:spPr/>
      <dgm:t>
        <a:bodyPr/>
        <a:lstStyle/>
        <a:p>
          <a:endParaRPr lang="ru-RU"/>
        </a:p>
      </dgm:t>
    </dgm:pt>
    <dgm:pt modelId="{1DB3EE70-FAA9-4377-9DBD-10BA797381CD}" type="sibTrans" cxnId="{D4E465FD-C260-44D3-ABF8-DB0B12F28C0C}">
      <dgm:prSet/>
      <dgm:spPr/>
      <dgm:t>
        <a:bodyPr/>
        <a:lstStyle/>
        <a:p>
          <a:endParaRPr lang="ru-RU"/>
        </a:p>
      </dgm:t>
    </dgm:pt>
    <dgm:pt modelId="{B3FAE6F4-BE1B-46A6-89A3-315CC6F2D24D}">
      <dgm:prSet phldrT="[Текст]" custT="1"/>
      <dgm:spPr/>
      <dgm:t>
        <a:bodyPr/>
        <a:lstStyle/>
        <a:p>
          <a:pPr algn="ctr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Характер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зв</a:t>
          </a:r>
          <a:r>
            <a:rPr lang="en-GB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’</a:t>
          </a:r>
          <a:r>
            <a:rPr lang="uk-UA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язку</a:t>
          </a:r>
          <a:r>
            <a: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між частинками речовини:</a:t>
          </a:r>
        </a:p>
        <a:p>
          <a:pPr algn="l"/>
          <a:r>
            <a: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- міжмолекулярна </a:t>
          </a:r>
          <a:r>
            <a: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взаємодія (сили Ван-дер-</a:t>
          </a:r>
          <a:r>
            <a:rPr lang="uk-UA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Ваальса</a:t>
          </a:r>
          <a:r>
            <a: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  <a:p>
          <a:pPr algn="l"/>
          <a:endParaRPr lang="uk-UA" sz="18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endParaRPr lang="uk-UA" sz="18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endParaRPr lang="uk-UA" sz="18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endParaRPr lang="uk-UA" sz="18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F97125-EBE1-4091-B24E-0DFF221AF44F}" type="parTrans" cxnId="{18D9A649-4B99-4D6A-8C06-005423D268B8}">
      <dgm:prSet/>
      <dgm:spPr/>
      <dgm:t>
        <a:bodyPr/>
        <a:lstStyle/>
        <a:p>
          <a:endParaRPr lang="ru-RU"/>
        </a:p>
      </dgm:t>
    </dgm:pt>
    <dgm:pt modelId="{78DDB52A-454A-4F98-B0F7-A4B5FF28003D}" type="sibTrans" cxnId="{18D9A649-4B99-4D6A-8C06-005423D268B8}">
      <dgm:prSet/>
      <dgm:spPr/>
      <dgm:t>
        <a:bodyPr/>
        <a:lstStyle/>
        <a:p>
          <a:endParaRPr lang="ru-RU"/>
        </a:p>
      </dgm:t>
    </dgm:pt>
    <dgm:pt modelId="{68A56792-D1EC-4226-8944-C7E7EB3AF61B}">
      <dgm:prSet phldrT="[Текст]" custT="1"/>
      <dgm:spPr/>
      <dgm:t>
        <a:bodyPr/>
        <a:lstStyle/>
        <a:p>
          <a:pPr algn="ctr"/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Характерні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хімічні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властивості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pPr algn="l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легкоплавкість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  <a:p>
          <a:pPr algn="l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невисока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твердість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  <a:p>
          <a:pPr algn="l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леткість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  <a:p>
          <a:pPr algn="l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не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проводять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електричний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струм</a:t>
          </a:r>
        </a:p>
        <a:p>
          <a:pPr algn="l"/>
          <a:endParaRPr lang="ru-RU" sz="18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endParaRPr lang="ru-RU" sz="18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endParaRPr lang="ru-RU" sz="18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02AC2A-1F5B-41D9-8150-9D8585C9F5EA}" type="parTrans" cxnId="{8310DEB1-7B47-40B3-AE8D-B297E6A0CD24}">
      <dgm:prSet/>
      <dgm:spPr/>
      <dgm:t>
        <a:bodyPr/>
        <a:lstStyle/>
        <a:p>
          <a:endParaRPr lang="ru-RU"/>
        </a:p>
      </dgm:t>
    </dgm:pt>
    <dgm:pt modelId="{892DF448-ED16-42A9-ACC4-A2CBCE49D759}" type="sibTrans" cxnId="{8310DEB1-7B47-40B3-AE8D-B297E6A0CD24}">
      <dgm:prSet/>
      <dgm:spPr/>
      <dgm:t>
        <a:bodyPr/>
        <a:lstStyle/>
        <a:p>
          <a:endParaRPr lang="ru-RU"/>
        </a:p>
      </dgm:t>
    </dgm:pt>
    <dgm:pt modelId="{8E797327-6631-4A20-BD50-0E1E0893A25A}">
      <dgm:prSet phldrT="[Текст]" custT="1"/>
      <dgm:spPr/>
      <dgm:t>
        <a:bodyPr/>
        <a:lstStyle/>
        <a:p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Частинки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утворюють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гратку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окремі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молекули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(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полярні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неполярні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  </a:t>
          </a:r>
        </a:p>
        <a:p>
          <a:endParaRPr lang="ru-RU" sz="16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6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6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6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6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6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            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A6EB8D-7C62-4338-872B-D6FACC719B14}" type="sibTrans" cxnId="{DAE1AE94-5B24-4D1D-8146-ACCA37759E49}">
      <dgm:prSet/>
      <dgm:spPr/>
      <dgm:t>
        <a:bodyPr/>
        <a:lstStyle/>
        <a:p>
          <a:endParaRPr lang="ru-RU"/>
        </a:p>
      </dgm:t>
    </dgm:pt>
    <dgm:pt modelId="{952C066A-5EDC-445D-BBCF-681E9FA9C787}" type="parTrans" cxnId="{DAE1AE94-5B24-4D1D-8146-ACCA37759E49}">
      <dgm:prSet/>
      <dgm:spPr/>
      <dgm:t>
        <a:bodyPr/>
        <a:lstStyle/>
        <a:p>
          <a:endParaRPr lang="ru-RU"/>
        </a:p>
      </dgm:t>
    </dgm:pt>
    <dgm:pt modelId="{1B383E48-A5A1-4430-9DE5-36C0FBA8FCDA}" type="pres">
      <dgm:prSet presAssocID="{A98696E4-B14C-43F4-B463-53A99ACA609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AF637D-0923-4DEE-A76D-CC8C496055A6}" type="pres">
      <dgm:prSet presAssocID="{60AE2E18-68D5-4888-9EB2-10E964A8C99D}" presName="roof" presStyleLbl="dkBgShp" presStyleIdx="0" presStyleCnt="2" custLinFactNeighborX="4625" custLinFactNeighborY="-4375"/>
      <dgm:spPr/>
      <dgm:t>
        <a:bodyPr/>
        <a:lstStyle/>
        <a:p>
          <a:endParaRPr lang="ru-RU"/>
        </a:p>
      </dgm:t>
    </dgm:pt>
    <dgm:pt modelId="{C44A3A2E-49D8-4909-BB6F-E73A2C893103}" type="pres">
      <dgm:prSet presAssocID="{60AE2E18-68D5-4888-9EB2-10E964A8C99D}" presName="pillars" presStyleCnt="0"/>
      <dgm:spPr/>
    </dgm:pt>
    <dgm:pt modelId="{3653AF8F-2C98-440B-9A7E-0A60F95D40B8}" type="pres">
      <dgm:prSet presAssocID="{60AE2E18-68D5-4888-9EB2-10E964A8C99D}" presName="pillar1" presStyleLbl="node1" presStyleIdx="0" presStyleCnt="3" custScaleX="104988" custLinFactNeighborX="-2713" custLinFactNeighborY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E27697-60BE-483D-8597-701A6C57057D}" type="pres">
      <dgm:prSet presAssocID="{B3FAE6F4-BE1B-46A6-89A3-315CC6F2D24D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11DFDE-C3EE-42C2-A5B8-928F82921530}" type="pres">
      <dgm:prSet presAssocID="{68A56792-D1EC-4226-8944-C7E7EB3AF61B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EE1459-4BDC-4B62-BF48-4585EAD9BB05}" type="pres">
      <dgm:prSet presAssocID="{60AE2E18-68D5-4888-9EB2-10E964A8C99D}" presName="base" presStyleLbl="dkBgShp" presStyleIdx="1" presStyleCnt="2" custLinFactNeighborX="1125" custLinFactNeighborY="0"/>
      <dgm:spPr/>
    </dgm:pt>
  </dgm:ptLst>
  <dgm:cxnLst>
    <dgm:cxn modelId="{3EF07D0E-E3ED-425B-9C60-CABCCC1E64B4}" type="presOf" srcId="{A98696E4-B14C-43F4-B463-53A99ACA6098}" destId="{1B383E48-A5A1-4430-9DE5-36C0FBA8FCDA}" srcOrd="0" destOrd="0" presId="urn:microsoft.com/office/officeart/2005/8/layout/hList3"/>
    <dgm:cxn modelId="{20A1861C-E945-48DA-BEF5-2FF035570F5A}" type="presOf" srcId="{B3FAE6F4-BE1B-46A6-89A3-315CC6F2D24D}" destId="{4FE27697-60BE-483D-8597-701A6C57057D}" srcOrd="0" destOrd="0" presId="urn:microsoft.com/office/officeart/2005/8/layout/hList3"/>
    <dgm:cxn modelId="{866504B3-8048-4A30-82F0-C920DDD12DD2}" type="presOf" srcId="{8E797327-6631-4A20-BD50-0E1E0893A25A}" destId="{3653AF8F-2C98-440B-9A7E-0A60F95D40B8}" srcOrd="0" destOrd="0" presId="urn:microsoft.com/office/officeart/2005/8/layout/hList3"/>
    <dgm:cxn modelId="{ABC96FFD-C703-4F5F-A926-47FA46A613FA}" type="presOf" srcId="{68A56792-D1EC-4226-8944-C7E7EB3AF61B}" destId="{E111DFDE-C3EE-42C2-A5B8-928F82921530}" srcOrd="0" destOrd="0" presId="urn:microsoft.com/office/officeart/2005/8/layout/hList3"/>
    <dgm:cxn modelId="{5E1F38FC-9593-4C0E-801F-A9F9560F9FB9}" type="presOf" srcId="{60AE2E18-68D5-4888-9EB2-10E964A8C99D}" destId="{60AF637D-0923-4DEE-A76D-CC8C496055A6}" srcOrd="0" destOrd="0" presId="urn:microsoft.com/office/officeart/2005/8/layout/hList3"/>
    <dgm:cxn modelId="{18D9A649-4B99-4D6A-8C06-005423D268B8}" srcId="{60AE2E18-68D5-4888-9EB2-10E964A8C99D}" destId="{B3FAE6F4-BE1B-46A6-89A3-315CC6F2D24D}" srcOrd="1" destOrd="0" parTransId="{27F97125-EBE1-4091-B24E-0DFF221AF44F}" sibTransId="{78DDB52A-454A-4F98-B0F7-A4B5FF28003D}"/>
    <dgm:cxn modelId="{DAE1AE94-5B24-4D1D-8146-ACCA37759E49}" srcId="{60AE2E18-68D5-4888-9EB2-10E964A8C99D}" destId="{8E797327-6631-4A20-BD50-0E1E0893A25A}" srcOrd="0" destOrd="0" parTransId="{952C066A-5EDC-445D-BBCF-681E9FA9C787}" sibTransId="{B3A6EB8D-7C62-4338-872B-D6FACC719B14}"/>
    <dgm:cxn modelId="{8310DEB1-7B47-40B3-AE8D-B297E6A0CD24}" srcId="{60AE2E18-68D5-4888-9EB2-10E964A8C99D}" destId="{68A56792-D1EC-4226-8944-C7E7EB3AF61B}" srcOrd="2" destOrd="0" parTransId="{DA02AC2A-1F5B-41D9-8150-9D8585C9F5EA}" sibTransId="{892DF448-ED16-42A9-ACC4-A2CBCE49D759}"/>
    <dgm:cxn modelId="{D4E465FD-C260-44D3-ABF8-DB0B12F28C0C}" srcId="{A98696E4-B14C-43F4-B463-53A99ACA6098}" destId="{60AE2E18-68D5-4888-9EB2-10E964A8C99D}" srcOrd="0" destOrd="0" parTransId="{93ED66FC-2436-40A4-BE47-87253E02035D}" sibTransId="{1DB3EE70-FAA9-4377-9DBD-10BA797381CD}"/>
    <dgm:cxn modelId="{B6A470B8-946C-4804-9516-932E89A6CF8D}" type="presParOf" srcId="{1B383E48-A5A1-4430-9DE5-36C0FBA8FCDA}" destId="{60AF637D-0923-4DEE-A76D-CC8C496055A6}" srcOrd="0" destOrd="0" presId="urn:microsoft.com/office/officeart/2005/8/layout/hList3"/>
    <dgm:cxn modelId="{47E11EF5-6514-43EF-9E45-E3B919A9E283}" type="presParOf" srcId="{1B383E48-A5A1-4430-9DE5-36C0FBA8FCDA}" destId="{C44A3A2E-49D8-4909-BB6F-E73A2C893103}" srcOrd="1" destOrd="0" presId="urn:microsoft.com/office/officeart/2005/8/layout/hList3"/>
    <dgm:cxn modelId="{AFDC2CD7-E2FD-47B9-9E8D-27E62073FF95}" type="presParOf" srcId="{C44A3A2E-49D8-4909-BB6F-E73A2C893103}" destId="{3653AF8F-2C98-440B-9A7E-0A60F95D40B8}" srcOrd="0" destOrd="0" presId="urn:microsoft.com/office/officeart/2005/8/layout/hList3"/>
    <dgm:cxn modelId="{5588E27D-0760-43CA-BB95-4AF7C020545C}" type="presParOf" srcId="{C44A3A2E-49D8-4909-BB6F-E73A2C893103}" destId="{4FE27697-60BE-483D-8597-701A6C57057D}" srcOrd="1" destOrd="0" presId="urn:microsoft.com/office/officeart/2005/8/layout/hList3"/>
    <dgm:cxn modelId="{0DD4C673-C884-4AAD-85C9-DCC3C9C9E688}" type="presParOf" srcId="{C44A3A2E-49D8-4909-BB6F-E73A2C893103}" destId="{E111DFDE-C3EE-42C2-A5B8-928F82921530}" srcOrd="2" destOrd="0" presId="urn:microsoft.com/office/officeart/2005/8/layout/hList3"/>
    <dgm:cxn modelId="{364036D9-CD9D-4CDD-A7C6-DB81B9BBC9D5}" type="presParOf" srcId="{1B383E48-A5A1-4430-9DE5-36C0FBA8FCDA}" destId="{EDEE1459-4BDC-4B62-BF48-4585EAD9BB05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A0EE78-47FC-414D-B499-D52821B1F8E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672877-A131-4C6A-9267-237FF5980273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Характер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звя</a:t>
          </a:r>
          <a:r>
            <a:rPr lang="en-GB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’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зку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між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частинками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речовини</a:t>
          </a:r>
          <a:r>
            <a: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r>
            <a: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велике електростатичне притягання між протилежно зарядженими </a:t>
          </a:r>
          <a:r>
            <a:rPr lang="uk-UA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йонами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06309E-3C35-4FCF-BD14-843CD9EFEA9B}" type="parTrans" cxnId="{6A65FA87-B2AD-4588-9D0F-8F07DA5DDE6C}">
      <dgm:prSet/>
      <dgm:spPr/>
      <dgm:t>
        <a:bodyPr/>
        <a:lstStyle/>
        <a:p>
          <a:endParaRPr lang="ru-RU"/>
        </a:p>
      </dgm:t>
    </dgm:pt>
    <dgm:pt modelId="{7A513943-8C8C-4DD4-BDAF-4B1B7328E6E1}" type="sibTrans" cxnId="{6A65FA87-B2AD-4588-9D0F-8F07DA5DDE6C}">
      <dgm:prSet/>
      <dgm:spPr/>
      <dgm:t>
        <a:bodyPr/>
        <a:lstStyle/>
        <a:p>
          <a:endParaRPr lang="ru-RU"/>
        </a:p>
      </dgm:t>
    </dgm:pt>
    <dgm:pt modelId="{20C87529-15D7-41C1-9DC0-EC507876D8DE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Характерні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фізичні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властивості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тугоплавкість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нелетючість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твердість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 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крихкість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  <a:p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більшість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 них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розчинна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воді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здатність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проводити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електричний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струм у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розчинах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розплавах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93B748-13B6-4D6E-AE81-7A4D1023A5E2}" type="parTrans" cxnId="{A043A197-2D39-419F-984E-0E07054860D9}">
      <dgm:prSet/>
      <dgm:spPr/>
      <dgm:t>
        <a:bodyPr/>
        <a:lstStyle/>
        <a:p>
          <a:endParaRPr lang="ru-RU"/>
        </a:p>
      </dgm:t>
    </dgm:pt>
    <dgm:pt modelId="{B4009EAF-00FF-493F-BB94-F0774E6FC9C4}" type="sibTrans" cxnId="{A043A197-2D39-419F-984E-0E07054860D9}">
      <dgm:prSet/>
      <dgm:spPr/>
      <dgm:t>
        <a:bodyPr/>
        <a:lstStyle/>
        <a:p>
          <a:endParaRPr lang="ru-RU"/>
        </a:p>
      </dgm:t>
    </dgm:pt>
    <dgm:pt modelId="{F87F19E0-4970-423E-851E-9D1883B287FB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Частинки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утворюють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кристалчну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гратку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йони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Позитивно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заряджені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катіони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негативно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заряджені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аніони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B9FDB4-407C-49C3-86DE-E9A76A552EB5}" type="sibTrans" cxnId="{665AD120-C196-48E7-AC5E-1D285C0BDA5B}">
      <dgm:prSet/>
      <dgm:spPr/>
      <dgm:t>
        <a:bodyPr/>
        <a:lstStyle/>
        <a:p>
          <a:endParaRPr lang="ru-RU"/>
        </a:p>
      </dgm:t>
    </dgm:pt>
    <dgm:pt modelId="{EEE0038A-C35F-4D28-8157-7468673755DC}" type="parTrans" cxnId="{665AD120-C196-48E7-AC5E-1D285C0BDA5B}">
      <dgm:prSet/>
      <dgm:spPr/>
      <dgm:t>
        <a:bodyPr/>
        <a:lstStyle/>
        <a:p>
          <a:endParaRPr lang="ru-RU"/>
        </a:p>
      </dgm:t>
    </dgm:pt>
    <dgm:pt modelId="{16FF03F7-38AD-493C-96BD-89B52970BBA1}" type="pres">
      <dgm:prSet presAssocID="{E1A0EE78-47FC-414D-B499-D52821B1F8E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42FFAA-1EC5-47F0-86F7-456EBF3842EA}" type="pres">
      <dgm:prSet presAssocID="{F87F19E0-4970-423E-851E-9D1883B287FB}" presName="parentLin" presStyleCnt="0"/>
      <dgm:spPr/>
    </dgm:pt>
    <dgm:pt modelId="{6347C541-3557-4AF7-9F6F-456887822315}" type="pres">
      <dgm:prSet presAssocID="{F87F19E0-4970-423E-851E-9D1883B287F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31C263D-ECAE-4B14-A695-7A689AA45FB6}" type="pres">
      <dgm:prSet presAssocID="{F87F19E0-4970-423E-851E-9D1883B287FB}" presName="parentText" presStyleLbl="node1" presStyleIdx="0" presStyleCnt="3" custLinFactNeighborX="-6811" custLinFactNeighborY="33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D473DA-C8F3-434C-A602-8B7F2AD4E04B}" type="pres">
      <dgm:prSet presAssocID="{F87F19E0-4970-423E-851E-9D1883B287FB}" presName="negativeSpace" presStyleCnt="0"/>
      <dgm:spPr/>
    </dgm:pt>
    <dgm:pt modelId="{5C1D4B19-15C4-4D66-A189-4E352AE41AFF}" type="pres">
      <dgm:prSet presAssocID="{F87F19E0-4970-423E-851E-9D1883B287FB}" presName="childText" presStyleLbl="conFgAcc1" presStyleIdx="0" presStyleCnt="3">
        <dgm:presLayoutVars>
          <dgm:bulletEnabled val="1"/>
        </dgm:presLayoutVars>
      </dgm:prSet>
      <dgm:spPr/>
    </dgm:pt>
    <dgm:pt modelId="{2E6B081D-B2B1-4EC4-8951-9B42CD253F9A}" type="pres">
      <dgm:prSet presAssocID="{10B9FDB4-407C-49C3-86DE-E9A76A552EB5}" presName="spaceBetweenRectangles" presStyleCnt="0"/>
      <dgm:spPr/>
    </dgm:pt>
    <dgm:pt modelId="{5A5CBCD7-7903-40CD-B1E4-D844B5D76F53}" type="pres">
      <dgm:prSet presAssocID="{BD672877-A131-4C6A-9267-237FF5980273}" presName="parentLin" presStyleCnt="0"/>
      <dgm:spPr/>
    </dgm:pt>
    <dgm:pt modelId="{78A4F558-2D55-4340-A168-875133EECC1B}" type="pres">
      <dgm:prSet presAssocID="{BD672877-A131-4C6A-9267-237FF598027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7B7E8F3-265F-483F-AA05-E20A292C36F7}" type="pres">
      <dgm:prSet presAssocID="{BD672877-A131-4C6A-9267-237FF598027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EA3026-87CF-49DD-8966-C1781E060B1D}" type="pres">
      <dgm:prSet presAssocID="{BD672877-A131-4C6A-9267-237FF5980273}" presName="negativeSpace" presStyleCnt="0"/>
      <dgm:spPr/>
    </dgm:pt>
    <dgm:pt modelId="{A9AAAF82-94BB-4210-9ADC-FCA8A62E09B8}" type="pres">
      <dgm:prSet presAssocID="{BD672877-A131-4C6A-9267-237FF5980273}" presName="childText" presStyleLbl="conFgAcc1" presStyleIdx="1" presStyleCnt="3">
        <dgm:presLayoutVars>
          <dgm:bulletEnabled val="1"/>
        </dgm:presLayoutVars>
      </dgm:prSet>
      <dgm:spPr/>
    </dgm:pt>
    <dgm:pt modelId="{692852A0-CD3F-4499-A71B-90749BF50867}" type="pres">
      <dgm:prSet presAssocID="{7A513943-8C8C-4DD4-BDAF-4B1B7328E6E1}" presName="spaceBetweenRectangles" presStyleCnt="0"/>
      <dgm:spPr/>
    </dgm:pt>
    <dgm:pt modelId="{C455FAB7-E85D-4C90-A5C4-26BA15F579E6}" type="pres">
      <dgm:prSet presAssocID="{20C87529-15D7-41C1-9DC0-EC507876D8DE}" presName="parentLin" presStyleCnt="0"/>
      <dgm:spPr/>
    </dgm:pt>
    <dgm:pt modelId="{2741F3B6-4D4D-4001-AAF7-61E416DBC10C}" type="pres">
      <dgm:prSet presAssocID="{20C87529-15D7-41C1-9DC0-EC507876D8DE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B7475D59-84B3-4608-869A-7054B5A85EBC}" type="pres">
      <dgm:prSet presAssocID="{20C87529-15D7-41C1-9DC0-EC507876D8DE}" presName="parentText" presStyleLbl="node1" presStyleIdx="2" presStyleCnt="3" custScaleY="160255" custLinFactNeighborX="26356" custLinFactNeighborY="-25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3607C4-400D-4D99-BFB2-E9B03383A5A9}" type="pres">
      <dgm:prSet presAssocID="{20C87529-15D7-41C1-9DC0-EC507876D8DE}" presName="negativeSpace" presStyleCnt="0"/>
      <dgm:spPr/>
    </dgm:pt>
    <dgm:pt modelId="{03F331FC-DDF9-46CF-86CA-AD6B76ABEBDB}" type="pres">
      <dgm:prSet presAssocID="{20C87529-15D7-41C1-9DC0-EC507876D8D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93ABEDA-AE48-464A-9E10-EAD226594C6E}" type="presOf" srcId="{20C87529-15D7-41C1-9DC0-EC507876D8DE}" destId="{B7475D59-84B3-4608-869A-7054B5A85EBC}" srcOrd="1" destOrd="0" presId="urn:microsoft.com/office/officeart/2005/8/layout/list1"/>
    <dgm:cxn modelId="{6A65FA87-B2AD-4588-9D0F-8F07DA5DDE6C}" srcId="{E1A0EE78-47FC-414D-B499-D52821B1F8E0}" destId="{BD672877-A131-4C6A-9267-237FF5980273}" srcOrd="1" destOrd="0" parTransId="{0706309E-3C35-4FCF-BD14-843CD9EFEA9B}" sibTransId="{7A513943-8C8C-4DD4-BDAF-4B1B7328E6E1}"/>
    <dgm:cxn modelId="{665AD120-C196-48E7-AC5E-1D285C0BDA5B}" srcId="{E1A0EE78-47FC-414D-B499-D52821B1F8E0}" destId="{F87F19E0-4970-423E-851E-9D1883B287FB}" srcOrd="0" destOrd="0" parTransId="{EEE0038A-C35F-4D28-8157-7468673755DC}" sibTransId="{10B9FDB4-407C-49C3-86DE-E9A76A552EB5}"/>
    <dgm:cxn modelId="{A043A197-2D39-419F-984E-0E07054860D9}" srcId="{E1A0EE78-47FC-414D-B499-D52821B1F8E0}" destId="{20C87529-15D7-41C1-9DC0-EC507876D8DE}" srcOrd="2" destOrd="0" parTransId="{F693B748-13B6-4D6E-AE81-7A4D1023A5E2}" sibTransId="{B4009EAF-00FF-493F-BB94-F0774E6FC9C4}"/>
    <dgm:cxn modelId="{4A09EF9C-79C7-428F-936E-7014F30AD628}" type="presOf" srcId="{20C87529-15D7-41C1-9DC0-EC507876D8DE}" destId="{2741F3B6-4D4D-4001-AAF7-61E416DBC10C}" srcOrd="0" destOrd="0" presId="urn:microsoft.com/office/officeart/2005/8/layout/list1"/>
    <dgm:cxn modelId="{8AA87386-F59C-4B94-8D98-37E9EA396AB8}" type="presOf" srcId="{F87F19E0-4970-423E-851E-9D1883B287FB}" destId="{6347C541-3557-4AF7-9F6F-456887822315}" srcOrd="0" destOrd="0" presId="urn:microsoft.com/office/officeart/2005/8/layout/list1"/>
    <dgm:cxn modelId="{EE189371-9FE6-4B68-85A4-18313995E044}" type="presOf" srcId="{F87F19E0-4970-423E-851E-9D1883B287FB}" destId="{931C263D-ECAE-4B14-A695-7A689AA45FB6}" srcOrd="1" destOrd="0" presId="urn:microsoft.com/office/officeart/2005/8/layout/list1"/>
    <dgm:cxn modelId="{A9BC04A8-6E81-44F9-ACFF-09BF842F9D74}" type="presOf" srcId="{E1A0EE78-47FC-414D-B499-D52821B1F8E0}" destId="{16FF03F7-38AD-493C-96BD-89B52970BBA1}" srcOrd="0" destOrd="0" presId="urn:microsoft.com/office/officeart/2005/8/layout/list1"/>
    <dgm:cxn modelId="{6274E3D1-2757-48BB-89CA-17B0FBC124BA}" type="presOf" srcId="{BD672877-A131-4C6A-9267-237FF5980273}" destId="{27B7E8F3-265F-483F-AA05-E20A292C36F7}" srcOrd="1" destOrd="0" presId="urn:microsoft.com/office/officeart/2005/8/layout/list1"/>
    <dgm:cxn modelId="{F2A95739-0E7D-45FE-A6A9-C5DE9906C7FB}" type="presOf" srcId="{BD672877-A131-4C6A-9267-237FF5980273}" destId="{78A4F558-2D55-4340-A168-875133EECC1B}" srcOrd="0" destOrd="0" presId="urn:microsoft.com/office/officeart/2005/8/layout/list1"/>
    <dgm:cxn modelId="{6F67E054-CD9B-4680-9BB9-08F3205E4DE2}" type="presParOf" srcId="{16FF03F7-38AD-493C-96BD-89B52970BBA1}" destId="{AF42FFAA-1EC5-47F0-86F7-456EBF3842EA}" srcOrd="0" destOrd="0" presId="urn:microsoft.com/office/officeart/2005/8/layout/list1"/>
    <dgm:cxn modelId="{049CC8D2-7191-4697-BC16-61C6C9700637}" type="presParOf" srcId="{AF42FFAA-1EC5-47F0-86F7-456EBF3842EA}" destId="{6347C541-3557-4AF7-9F6F-456887822315}" srcOrd="0" destOrd="0" presId="urn:microsoft.com/office/officeart/2005/8/layout/list1"/>
    <dgm:cxn modelId="{AEE74209-D39D-4752-84E9-541FC4834ECC}" type="presParOf" srcId="{AF42FFAA-1EC5-47F0-86F7-456EBF3842EA}" destId="{931C263D-ECAE-4B14-A695-7A689AA45FB6}" srcOrd="1" destOrd="0" presId="urn:microsoft.com/office/officeart/2005/8/layout/list1"/>
    <dgm:cxn modelId="{DD97AAB7-FBC1-41F7-9112-2819C94347D0}" type="presParOf" srcId="{16FF03F7-38AD-493C-96BD-89B52970BBA1}" destId="{59D473DA-C8F3-434C-A602-8B7F2AD4E04B}" srcOrd="1" destOrd="0" presId="urn:microsoft.com/office/officeart/2005/8/layout/list1"/>
    <dgm:cxn modelId="{17B9FB4C-1A4D-483C-91FA-484E7CB94F79}" type="presParOf" srcId="{16FF03F7-38AD-493C-96BD-89B52970BBA1}" destId="{5C1D4B19-15C4-4D66-A189-4E352AE41AFF}" srcOrd="2" destOrd="0" presId="urn:microsoft.com/office/officeart/2005/8/layout/list1"/>
    <dgm:cxn modelId="{32A85A63-7056-43C2-B762-130DEADE3E1B}" type="presParOf" srcId="{16FF03F7-38AD-493C-96BD-89B52970BBA1}" destId="{2E6B081D-B2B1-4EC4-8951-9B42CD253F9A}" srcOrd="3" destOrd="0" presId="urn:microsoft.com/office/officeart/2005/8/layout/list1"/>
    <dgm:cxn modelId="{26BB8A75-1CDB-4298-9E6A-98018DBFC7DE}" type="presParOf" srcId="{16FF03F7-38AD-493C-96BD-89B52970BBA1}" destId="{5A5CBCD7-7903-40CD-B1E4-D844B5D76F53}" srcOrd="4" destOrd="0" presId="urn:microsoft.com/office/officeart/2005/8/layout/list1"/>
    <dgm:cxn modelId="{A83A5E73-D07B-4401-A422-90966BE0B213}" type="presParOf" srcId="{5A5CBCD7-7903-40CD-B1E4-D844B5D76F53}" destId="{78A4F558-2D55-4340-A168-875133EECC1B}" srcOrd="0" destOrd="0" presId="urn:microsoft.com/office/officeart/2005/8/layout/list1"/>
    <dgm:cxn modelId="{E12DF044-2372-47FF-B5FB-DDD1B79D348C}" type="presParOf" srcId="{5A5CBCD7-7903-40CD-B1E4-D844B5D76F53}" destId="{27B7E8F3-265F-483F-AA05-E20A292C36F7}" srcOrd="1" destOrd="0" presId="urn:microsoft.com/office/officeart/2005/8/layout/list1"/>
    <dgm:cxn modelId="{36F23894-D679-46B0-B5B9-FA0FA9895A5A}" type="presParOf" srcId="{16FF03F7-38AD-493C-96BD-89B52970BBA1}" destId="{F9EA3026-87CF-49DD-8966-C1781E060B1D}" srcOrd="5" destOrd="0" presId="urn:microsoft.com/office/officeart/2005/8/layout/list1"/>
    <dgm:cxn modelId="{E64B535F-BF6D-4904-A55F-8249D53FFA71}" type="presParOf" srcId="{16FF03F7-38AD-493C-96BD-89B52970BBA1}" destId="{A9AAAF82-94BB-4210-9ADC-FCA8A62E09B8}" srcOrd="6" destOrd="0" presId="urn:microsoft.com/office/officeart/2005/8/layout/list1"/>
    <dgm:cxn modelId="{528E1B20-2740-4733-B04B-1AF1E841C66A}" type="presParOf" srcId="{16FF03F7-38AD-493C-96BD-89B52970BBA1}" destId="{692852A0-CD3F-4499-A71B-90749BF50867}" srcOrd="7" destOrd="0" presId="urn:microsoft.com/office/officeart/2005/8/layout/list1"/>
    <dgm:cxn modelId="{8FDB4D7C-6C98-4936-B9ED-CA5EEB95A661}" type="presParOf" srcId="{16FF03F7-38AD-493C-96BD-89B52970BBA1}" destId="{C455FAB7-E85D-4C90-A5C4-26BA15F579E6}" srcOrd="8" destOrd="0" presId="urn:microsoft.com/office/officeart/2005/8/layout/list1"/>
    <dgm:cxn modelId="{333CD705-DB99-4C1D-ACB7-64A83CF6606A}" type="presParOf" srcId="{C455FAB7-E85D-4C90-A5C4-26BA15F579E6}" destId="{2741F3B6-4D4D-4001-AAF7-61E416DBC10C}" srcOrd="0" destOrd="0" presId="urn:microsoft.com/office/officeart/2005/8/layout/list1"/>
    <dgm:cxn modelId="{F0D98B90-D76D-4F80-A986-47290A2E8109}" type="presParOf" srcId="{C455FAB7-E85D-4C90-A5C4-26BA15F579E6}" destId="{B7475D59-84B3-4608-869A-7054B5A85EBC}" srcOrd="1" destOrd="0" presId="urn:microsoft.com/office/officeart/2005/8/layout/list1"/>
    <dgm:cxn modelId="{DD5F15F5-476D-4347-8B70-82CDCA003611}" type="presParOf" srcId="{16FF03F7-38AD-493C-96BD-89B52970BBA1}" destId="{E73607C4-400D-4D99-BFB2-E9B03383A5A9}" srcOrd="9" destOrd="0" presId="urn:microsoft.com/office/officeart/2005/8/layout/list1"/>
    <dgm:cxn modelId="{5F50F6B4-A5AB-4269-93BF-8D6DDB5DA358}" type="presParOf" srcId="{16FF03F7-38AD-493C-96BD-89B52970BBA1}" destId="{03F331FC-DDF9-46CF-86CA-AD6B76ABEBD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DE1979-5ACB-4FA8-A405-19DDDAFF499B}">
      <dsp:nvSpPr>
        <dsp:cNvPr id="0" name=""/>
        <dsp:cNvSpPr/>
      </dsp:nvSpPr>
      <dsp:spPr>
        <a:xfrm>
          <a:off x="2605551" y="1926529"/>
          <a:ext cx="1878671" cy="1679060"/>
        </a:xfrm>
        <a:prstGeom prst="ellipse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Типи кристалічних граток</a:t>
          </a:r>
        </a:p>
      </dsp:txBody>
      <dsp:txXfrm>
        <a:off x="2880676" y="2172422"/>
        <a:ext cx="1328421" cy="1187274"/>
      </dsp:txXfrm>
    </dsp:sp>
    <dsp:sp modelId="{E63FFB95-0977-4216-9F27-B7FA1C3D3E66}">
      <dsp:nvSpPr>
        <dsp:cNvPr id="0" name=""/>
        <dsp:cNvSpPr/>
      </dsp:nvSpPr>
      <dsp:spPr>
        <a:xfrm rot="16200000">
          <a:off x="3375873" y="1561545"/>
          <a:ext cx="338027" cy="4280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3426577" y="1697850"/>
        <a:ext cx="236619" cy="256803"/>
      </dsp:txXfrm>
    </dsp:sp>
    <dsp:sp modelId="{60E6AF24-FD81-4EA2-AD85-CB912748C19A}">
      <dsp:nvSpPr>
        <dsp:cNvPr id="0" name=""/>
        <dsp:cNvSpPr/>
      </dsp:nvSpPr>
      <dsp:spPr>
        <a:xfrm>
          <a:off x="2748278" y="22009"/>
          <a:ext cx="1593218" cy="1593218"/>
        </a:xfrm>
        <a:prstGeom prst="ellipse">
          <a:avLst/>
        </a:prstGeom>
        <a:solidFill>
          <a:srgbClr val="7030A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50" b="0" kern="1200" cap="none" spc="0" noProof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Молекулярна </a:t>
          </a:r>
          <a:r>
            <a:rPr lang="uk-UA" sz="1050" b="0" kern="1200" cap="none" spc="0" noProof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гратка</a:t>
          </a:r>
          <a:r>
            <a:rPr lang="uk-UA" sz="1050" b="0" kern="1200" cap="none" spc="0" noProof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50" b="0" kern="1200" cap="none" spc="0" noProof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Її мають прості речовини-неметали, кислотні оксиди, кислоти,  леткі сполуки з Гідрогеном</a:t>
          </a:r>
          <a:endParaRPr lang="uk-UA" sz="1050" b="0" kern="1200" cap="none" spc="0" noProof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2981599" y="255330"/>
        <a:ext cx="1126576" cy="1126576"/>
      </dsp:txXfrm>
    </dsp:sp>
    <dsp:sp modelId="{66F9CE78-5980-47A7-9A53-DF0929CF0D9B}">
      <dsp:nvSpPr>
        <dsp:cNvPr id="0" name=""/>
        <dsp:cNvSpPr/>
      </dsp:nvSpPr>
      <dsp:spPr>
        <a:xfrm>
          <a:off x="4468469" y="2552057"/>
          <a:ext cx="242834" cy="4280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4468469" y="2637658"/>
        <a:ext cx="169984" cy="256803"/>
      </dsp:txXfrm>
    </dsp:sp>
    <dsp:sp modelId="{367B6D43-D18A-4E59-9348-DF1B63434B75}">
      <dsp:nvSpPr>
        <dsp:cNvPr id="0" name=""/>
        <dsp:cNvSpPr/>
      </dsp:nvSpPr>
      <dsp:spPr>
        <a:xfrm>
          <a:off x="4695719" y="1969450"/>
          <a:ext cx="1593218" cy="1593218"/>
        </a:xfrm>
        <a:prstGeom prst="ellipse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Атомна кристалічна гратка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Її  має алмаз, пісок, силікатна кислота</a:t>
          </a:r>
        </a:p>
      </dsp:txBody>
      <dsp:txXfrm>
        <a:off x="4929040" y="2202771"/>
        <a:ext cx="1126576" cy="1126576"/>
      </dsp:txXfrm>
    </dsp:sp>
    <dsp:sp modelId="{D4000D52-E3CF-4FDB-A2EA-3D31834625E4}">
      <dsp:nvSpPr>
        <dsp:cNvPr id="0" name=""/>
        <dsp:cNvSpPr/>
      </dsp:nvSpPr>
      <dsp:spPr>
        <a:xfrm rot="5400000">
          <a:off x="3375867" y="3542568"/>
          <a:ext cx="338039" cy="4280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3426573" y="3577463"/>
        <a:ext cx="236627" cy="256803"/>
      </dsp:txXfrm>
    </dsp:sp>
    <dsp:sp modelId="{C584AE92-0A74-4130-87C7-4EE20F2D5189}">
      <dsp:nvSpPr>
        <dsp:cNvPr id="0" name=""/>
        <dsp:cNvSpPr/>
      </dsp:nvSpPr>
      <dsp:spPr>
        <a:xfrm>
          <a:off x="2748278" y="3916891"/>
          <a:ext cx="1593218" cy="1593218"/>
        </a:xfrm>
        <a:prstGeom prst="ellipse">
          <a:avLst/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Металічна</a:t>
          </a:r>
          <a:r>
            <a:rPr lang="ru-RU" sz="11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ru-RU" sz="11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кристалічна</a:t>
          </a:r>
          <a:r>
            <a:rPr lang="ru-RU" sz="11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ru-RU" sz="11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гратка</a:t>
          </a:r>
          <a:endParaRPr lang="ru-RU" sz="11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Її</a:t>
          </a:r>
          <a:r>
            <a:rPr lang="ru-RU" sz="11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ru-RU" sz="11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мають</a:t>
          </a:r>
          <a:r>
            <a:rPr lang="ru-RU" sz="11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ru-RU" sz="11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прості</a:t>
          </a:r>
          <a:r>
            <a:rPr lang="ru-RU" sz="11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ru-RU" sz="11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речовини</a:t>
          </a:r>
          <a:r>
            <a:rPr lang="ru-RU" sz="11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-метали</a:t>
          </a:r>
        </a:p>
      </dsp:txBody>
      <dsp:txXfrm>
        <a:off x="2981599" y="4150212"/>
        <a:ext cx="1126576" cy="1126576"/>
      </dsp:txXfrm>
    </dsp:sp>
    <dsp:sp modelId="{05199ED3-9602-4A96-B070-ADE08D9AAC29}">
      <dsp:nvSpPr>
        <dsp:cNvPr id="0" name=""/>
        <dsp:cNvSpPr/>
      </dsp:nvSpPr>
      <dsp:spPr>
        <a:xfrm rot="10800000">
          <a:off x="2381583" y="2552057"/>
          <a:ext cx="245952" cy="4280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10800000">
        <a:off x="2455369" y="2637658"/>
        <a:ext cx="172166" cy="256803"/>
      </dsp:txXfrm>
    </dsp:sp>
    <dsp:sp modelId="{A2B28C43-07B4-4773-85CC-69664B1BD972}">
      <dsp:nvSpPr>
        <dsp:cNvPr id="0" name=""/>
        <dsp:cNvSpPr/>
      </dsp:nvSpPr>
      <dsp:spPr>
        <a:xfrm>
          <a:off x="800837" y="1969450"/>
          <a:ext cx="1593218" cy="1593218"/>
        </a:xfrm>
        <a:prstGeom prst="ellipse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Йонна кристалічна гратка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Її мають основні та амфотерні оксиди, основи, солі</a:t>
          </a:r>
        </a:p>
      </dsp:txBody>
      <dsp:txXfrm>
        <a:off x="1034158" y="2202771"/>
        <a:ext cx="1126576" cy="11265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AF637D-0923-4DEE-A76D-CC8C496055A6}">
      <dsp:nvSpPr>
        <dsp:cNvPr id="0" name=""/>
        <dsp:cNvSpPr/>
      </dsp:nvSpPr>
      <dsp:spPr>
        <a:xfrm>
          <a:off x="0" y="0"/>
          <a:ext cx="10993119" cy="169607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200" kern="1200" dirty="0" err="1" smtClean="0"/>
            <a:t>Молекулярні</a:t>
          </a:r>
          <a:r>
            <a:rPr lang="ru-RU" sz="6200" kern="1200" dirty="0" smtClean="0"/>
            <a:t> </a:t>
          </a:r>
          <a:r>
            <a:rPr lang="ru-RU" sz="6200" kern="1200" dirty="0" err="1" smtClean="0"/>
            <a:t>кристалічні</a:t>
          </a:r>
          <a:r>
            <a:rPr lang="ru-RU" sz="6200" kern="1200" dirty="0" smtClean="0"/>
            <a:t> </a:t>
          </a:r>
          <a:r>
            <a:rPr lang="ru-RU" sz="6200" kern="1200" dirty="0" err="1" smtClean="0"/>
            <a:t>гратки</a:t>
          </a:r>
          <a:endParaRPr lang="ru-RU" sz="6200" kern="1200" dirty="0"/>
        </a:p>
      </dsp:txBody>
      <dsp:txXfrm>
        <a:off x="0" y="0"/>
        <a:ext cx="10993119" cy="1696073"/>
      </dsp:txXfrm>
    </dsp:sp>
    <dsp:sp modelId="{3653AF8F-2C98-440B-9A7E-0A60F95D40B8}">
      <dsp:nvSpPr>
        <dsp:cNvPr id="0" name=""/>
        <dsp:cNvSpPr/>
      </dsp:nvSpPr>
      <dsp:spPr>
        <a:xfrm>
          <a:off x="0" y="1696109"/>
          <a:ext cx="3781405" cy="35617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Частинки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утворюють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гратку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окремі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молекули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(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полярні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неполярні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 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             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696109"/>
        <a:ext cx="3781405" cy="3561754"/>
      </dsp:txXfrm>
    </dsp:sp>
    <dsp:sp modelId="{4FE27697-60BE-483D-8597-701A6C57057D}">
      <dsp:nvSpPr>
        <dsp:cNvPr id="0" name=""/>
        <dsp:cNvSpPr/>
      </dsp:nvSpPr>
      <dsp:spPr>
        <a:xfrm>
          <a:off x="3785512" y="1696073"/>
          <a:ext cx="3601749" cy="35617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Характер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зв</a:t>
          </a:r>
          <a:r>
            <a:rPr lang="en-GB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’</a:t>
          </a:r>
          <a:r>
            <a:rPr lang="uk-UA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язку</a:t>
          </a:r>
          <a:r>
            <a:rPr 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між частинками речовини: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- міжмолекулярна </a:t>
          </a:r>
          <a:r>
            <a:rPr 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взаємодія (сили Ван-дер-</a:t>
          </a:r>
          <a:r>
            <a:rPr lang="uk-UA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Ваальса</a:t>
          </a:r>
          <a:r>
            <a:rPr 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85512" y="1696073"/>
        <a:ext cx="3601749" cy="3561754"/>
      </dsp:txXfrm>
    </dsp:sp>
    <dsp:sp modelId="{E111DFDE-C3EE-42C2-A5B8-928F82921530}">
      <dsp:nvSpPr>
        <dsp:cNvPr id="0" name=""/>
        <dsp:cNvSpPr/>
      </dsp:nvSpPr>
      <dsp:spPr>
        <a:xfrm>
          <a:off x="7387262" y="1696073"/>
          <a:ext cx="3601749" cy="35617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Характерні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хімічні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властивості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легкоплавкість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невисока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твердість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леткість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не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проводять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електричний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струм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87262" y="1696073"/>
        <a:ext cx="3601749" cy="3561754"/>
      </dsp:txXfrm>
    </dsp:sp>
    <dsp:sp modelId="{EDEE1459-4BDC-4B62-BF48-4585EAD9BB05}">
      <dsp:nvSpPr>
        <dsp:cNvPr id="0" name=""/>
        <dsp:cNvSpPr/>
      </dsp:nvSpPr>
      <dsp:spPr>
        <a:xfrm>
          <a:off x="0" y="5257827"/>
          <a:ext cx="10993119" cy="39575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1D4B19-15C4-4D66-A189-4E352AE41AFF}">
      <dsp:nvSpPr>
        <dsp:cNvPr id="0" name=""/>
        <dsp:cNvSpPr/>
      </dsp:nvSpPr>
      <dsp:spPr>
        <a:xfrm>
          <a:off x="0" y="568282"/>
          <a:ext cx="8128000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1C263D-ECAE-4B14-A695-7A689AA45FB6}">
      <dsp:nvSpPr>
        <dsp:cNvPr id="0" name=""/>
        <dsp:cNvSpPr/>
      </dsp:nvSpPr>
      <dsp:spPr>
        <a:xfrm>
          <a:off x="378720" y="72608"/>
          <a:ext cx="5689600" cy="1062720"/>
        </a:xfrm>
        <a:prstGeom prst="roundRect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Частинки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утворюють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кристалчну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гратку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йони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Позитивно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заряджені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катіони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негативно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заряджені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аніони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0598" y="124486"/>
        <a:ext cx="5585844" cy="958964"/>
      </dsp:txXfrm>
    </dsp:sp>
    <dsp:sp modelId="{A9AAAF82-94BB-4210-9ADC-FCA8A62E09B8}">
      <dsp:nvSpPr>
        <dsp:cNvPr id="0" name=""/>
        <dsp:cNvSpPr/>
      </dsp:nvSpPr>
      <dsp:spPr>
        <a:xfrm>
          <a:off x="0" y="2201242"/>
          <a:ext cx="8128000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B7E8F3-265F-483F-AA05-E20A292C36F7}">
      <dsp:nvSpPr>
        <dsp:cNvPr id="0" name=""/>
        <dsp:cNvSpPr/>
      </dsp:nvSpPr>
      <dsp:spPr>
        <a:xfrm>
          <a:off x="406400" y="1669882"/>
          <a:ext cx="5689600" cy="1062720"/>
        </a:xfrm>
        <a:prstGeom prst="roundRect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Характер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звя</a:t>
          </a:r>
          <a:r>
            <a:rPr lang="en-GB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’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зку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між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частинками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речовини</a:t>
          </a:r>
          <a:r>
            <a:rPr 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велике електростатичне притягання між протилежно зарядженими </a:t>
          </a:r>
          <a:r>
            <a:rPr lang="uk-UA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йонами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8278" y="1721760"/>
        <a:ext cx="5585844" cy="958964"/>
      </dsp:txXfrm>
    </dsp:sp>
    <dsp:sp modelId="{03F331FC-DDF9-46CF-86CA-AD6B76ABEBDB}">
      <dsp:nvSpPr>
        <dsp:cNvPr id="0" name=""/>
        <dsp:cNvSpPr/>
      </dsp:nvSpPr>
      <dsp:spPr>
        <a:xfrm>
          <a:off x="0" y="4474544"/>
          <a:ext cx="8128000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475D59-84B3-4608-869A-7054B5A85EBC}">
      <dsp:nvSpPr>
        <dsp:cNvPr id="0" name=""/>
        <dsp:cNvSpPr/>
      </dsp:nvSpPr>
      <dsp:spPr>
        <a:xfrm>
          <a:off x="513510" y="3276083"/>
          <a:ext cx="5689600" cy="1703061"/>
        </a:xfrm>
        <a:prstGeom prst="roundRect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Характерні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фізичні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властивості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тугоплавкість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нелетючість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твердість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 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крихкість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більшість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 них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розчинна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воді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здатність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проводити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електричний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струм у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розчинах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розплавах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6647" y="3359220"/>
        <a:ext cx="5523326" cy="15367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25F9C-9E01-47DF-82D0-98A72B09F5E5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6F916-1492-4247-905B-F0528F60C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312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6F916-1492-4247-905B-F0528F60C32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0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6F916-1492-4247-905B-F0528F60C32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82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5863003-2FFA-4BEE-B3AE-17016D21DEE3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6BEB87F-F25E-45F9-B9DD-2D8EF27A3FF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393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3003-2FFA-4BEE-B3AE-17016D21DEE3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B87F-F25E-45F9-B9DD-2D8EF27A3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80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3003-2FFA-4BEE-B3AE-17016D21DEE3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B87F-F25E-45F9-B9DD-2D8EF27A3FF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16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3003-2FFA-4BEE-B3AE-17016D21DEE3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B87F-F25E-45F9-B9DD-2D8EF27A3FF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375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3003-2FFA-4BEE-B3AE-17016D21DEE3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B87F-F25E-45F9-B9DD-2D8EF27A3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49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3003-2FFA-4BEE-B3AE-17016D21DEE3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B87F-F25E-45F9-B9DD-2D8EF27A3FF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4253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3003-2FFA-4BEE-B3AE-17016D21DEE3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B87F-F25E-45F9-B9DD-2D8EF27A3FF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956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3003-2FFA-4BEE-B3AE-17016D21DEE3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B87F-F25E-45F9-B9DD-2D8EF27A3FF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5107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3003-2FFA-4BEE-B3AE-17016D21DEE3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B87F-F25E-45F9-B9DD-2D8EF27A3FF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906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3003-2FFA-4BEE-B3AE-17016D21DEE3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B87F-F25E-45F9-B9DD-2D8EF27A3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379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3003-2FFA-4BEE-B3AE-17016D21DEE3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B87F-F25E-45F9-B9DD-2D8EF27A3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66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3003-2FFA-4BEE-B3AE-17016D21DEE3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B87F-F25E-45F9-B9DD-2D8EF27A3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0721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3003-2FFA-4BEE-B3AE-17016D21DEE3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B87F-F25E-45F9-B9DD-2D8EF27A3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261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3003-2FFA-4BEE-B3AE-17016D21DEE3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B87F-F25E-45F9-B9DD-2D8EF27A3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36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3003-2FFA-4BEE-B3AE-17016D21DEE3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B87F-F25E-45F9-B9DD-2D8EF27A3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231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3003-2FFA-4BEE-B3AE-17016D21DEE3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B87F-F25E-45F9-B9DD-2D8EF27A3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3826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3003-2FFA-4BEE-B3AE-17016D21DEE3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B87F-F25E-45F9-B9DD-2D8EF27A3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4896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3003-2FFA-4BEE-B3AE-17016D21DEE3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B87F-F25E-45F9-B9DD-2D8EF27A3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3968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3003-2FFA-4BEE-B3AE-17016D21DEE3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B87F-F25E-45F9-B9DD-2D8EF27A3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7441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3003-2FFA-4BEE-B3AE-17016D21DEE3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B87F-F25E-45F9-B9DD-2D8EF27A3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161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3003-2FFA-4BEE-B3AE-17016D21DEE3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B87F-F25E-45F9-B9DD-2D8EF27A3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485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3003-2FFA-4BEE-B3AE-17016D21DEE3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B87F-F25E-45F9-B9DD-2D8EF27A3FF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218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3003-2FFA-4BEE-B3AE-17016D21DEE3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B87F-F25E-45F9-B9DD-2D8EF27A3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75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3003-2FFA-4BEE-B3AE-17016D21DEE3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B87F-F25E-45F9-B9DD-2D8EF27A3FF5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9976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3003-2FFA-4BEE-B3AE-17016D21DEE3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B87F-F25E-45F9-B9DD-2D8EF27A3FF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4238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3003-2FFA-4BEE-B3AE-17016D21DEE3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B87F-F25E-45F9-B9DD-2D8EF27A3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89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3003-2FFA-4BEE-B3AE-17016D21DEE3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B87F-F25E-45F9-B9DD-2D8EF27A3FF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894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3003-2FFA-4BEE-B3AE-17016D21DEE3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B87F-F25E-45F9-B9DD-2D8EF27A3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268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5863003-2FFA-4BEE-B3AE-17016D21DEE3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6BEB87F-F25E-45F9-B9DD-2D8EF27A3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83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63003-2FFA-4BEE-B3AE-17016D21DEE3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EB87F-F25E-45F9-B9DD-2D8EF27A3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993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79" y="494908"/>
            <a:ext cx="11142482" cy="606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7202" y="1005158"/>
            <a:ext cx="9181708" cy="2226107"/>
          </a:xfr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«Кристалічні гратки. Атомні, йонні та молекулярні кристали. Залежність фізичних властивостей речовин від типів кристалічних граток»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53875" y="3525625"/>
            <a:ext cx="2592305" cy="2736357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Підготувала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КЗ КОР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Боярська спеціальна ЗОШ-інтернат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ІІІ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ступенів»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Герасимець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О. А.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237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185868886"/>
              </p:ext>
            </p:extLst>
          </p:nvPr>
        </p:nvGraphicFramePr>
        <p:xfrm>
          <a:off x="579120" y="599440"/>
          <a:ext cx="10993120" cy="5653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AutoShape 2" descr="Ð ÐµÐ·ÑÐ»ÑÑÐ°Ñ Ð¿Ð¾ÑÑÐºÑ Ð·Ð¾Ð±ÑÐ°Ð¶ÐµÐ½Ñ Ð·Ð° Ð·Ð°Ð¿Ð¸ÑÐ¾Ð¼ &quot;Ð¼Ð¾Ð»ÐµÐºÑÐ»ÑÑÐ½Ð° ÐºÑÐ¸ÑÑÐ°Ð»ÑÑÐ½Ð° Ð³ÑÐ°ÑÐºÐ°&quot;"/>
          <p:cNvSpPr>
            <a:spLocks noChangeAspect="1" noChangeArrowheads="1"/>
          </p:cNvSpPr>
          <p:nvPr/>
        </p:nvSpPr>
        <p:spPr bwMode="auto">
          <a:xfrm>
            <a:off x="-37466" y="-144463"/>
            <a:ext cx="314989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Ð ÐµÐ·ÑÐ»ÑÑÐ°Ñ Ð¿Ð¾ÑÑÐºÑ Ð·Ð¾Ð±ÑÐ°Ð¶ÐµÐ½Ñ Ð·Ð° Ð·Ð°Ð¿Ð¸ÑÐ¾Ð¼ &quot;Ð¼Ð¾Ð»ÐµÐºÑÐ»ÑÑÐ½Ð° ÐºÑÐ¸ÑÑÐ°Ð»ÑÑÐ½Ð° Ð³ÑÐ°ÑÐºÐ°&quot;"/>
          <p:cNvSpPr>
            <a:spLocks noChangeAspect="1" noChangeArrowheads="1"/>
          </p:cNvSpPr>
          <p:nvPr/>
        </p:nvSpPr>
        <p:spPr bwMode="auto">
          <a:xfrm>
            <a:off x="-230507" y="-2223"/>
            <a:ext cx="1263067" cy="116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Ð ÐµÐ·ÑÐ»ÑÑÐ°Ñ Ð¿Ð¾ÑÑÐºÑ Ð·Ð¾Ð±ÑÐ°Ð¶ÐµÐ½Ñ Ð·Ð° Ð·Ð°Ð¿Ð¸ÑÐ¾Ð¼ &quot;Ð¼Ð¾Ð»ÐµÐºÑÐ»ÑÑÐ½Ð° ÐºÑÐ¸ÑÑÐ°Ð»ÑÑÐ½Ð° Ð³ÑÐ°ÑÐºÐ°&quot;"/>
          <p:cNvSpPr>
            <a:spLocks noChangeAspect="1" noChangeArrowheads="1"/>
          </p:cNvSpPr>
          <p:nvPr/>
        </p:nvSpPr>
        <p:spPr bwMode="auto">
          <a:xfrm flipV="1">
            <a:off x="1660639" y="3210734"/>
            <a:ext cx="3086534" cy="265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/>
          <a:srcRect b="6763"/>
          <a:stretch/>
        </p:blipFill>
        <p:spPr>
          <a:xfrm>
            <a:off x="1212452" y="3642707"/>
            <a:ext cx="2710507" cy="213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006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266692844"/>
              </p:ext>
            </p:extLst>
          </p:nvPr>
        </p:nvGraphicFramePr>
        <p:xfrm>
          <a:off x="2232429" y="88776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38760" y="452584"/>
            <a:ext cx="4812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Йонна</a:t>
            </a:r>
            <a:r>
              <a:rPr lang="uk-UA" sz="32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кристалічна </a:t>
            </a:r>
            <a:r>
              <a:rPr lang="uk-UA" sz="3200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гратка</a:t>
            </a:r>
            <a:endParaRPr lang="en-US" sz="32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37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Металічна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кристалічна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гратка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2310491"/>
            <a:ext cx="9601196" cy="3318936"/>
          </a:xfrm>
        </p:spPr>
        <p:txBody>
          <a:bodyPr>
            <a:normAutofit fontScale="92500"/>
          </a:bodyPr>
          <a:lstStyle/>
          <a:p>
            <a:pPr algn="just"/>
            <a:endParaRPr lang="uk-UA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вузлах таких кристалічних 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граток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знаходяться атоми та 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йони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металу, а між вузлами рухаються вільні електрони. Тип зв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язку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металічний. </a:t>
            </a:r>
          </a:p>
          <a:p>
            <a:pPr algn="just"/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Характерні властивості: металічний блиск (тому метали завдяки наявності вільних електронів відбивають світло); висока тепло- та електропровідність, яка зумовлена наявністю усуспільнених електронів, які можуть відносно вільно рухатися; пластичність (ковкість) - здатність набувати форму під дією температури та механічних навантажень.</a:t>
            </a:r>
          </a:p>
        </p:txBody>
      </p:sp>
    </p:spTree>
    <p:extLst>
      <p:ext uri="{BB962C8B-B14F-4D97-AF65-F5344CB8AC3E}">
        <p14:creationId xmlns:p14="http://schemas.microsoft.com/office/powerpoint/2010/main" val="2075166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650" y="2836552"/>
            <a:ext cx="2312305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Ð ÐµÐ·ÑÐ»ÑÑÐ°Ñ Ð¿Ð¾ÑÑÐºÑ Ð·Ð¾Ð±ÑÐ°Ð¶ÐµÐ½Ñ Ð·Ð° Ð·Ð°Ð¿Ð¸ÑÐ¾Ð¼ &quot;Ð¼ÐµÑÐ°Ð»ÑÑÐ½Ñ ÐºÑÐ¸ÑÑÐ°Ð»ÑÑÐ½Ñ Ð³ÑÐ°ÑÐºÐ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054" y="2475346"/>
            <a:ext cx="6096000" cy="376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Металічний тип кристалічної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гратки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мають прості речовини, утворені атомами елементів-металів.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760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2996" y="275440"/>
            <a:ext cx="10515600" cy="1867396"/>
          </a:xfrm>
        </p:spPr>
        <p:txBody>
          <a:bodyPr>
            <a:noAutofit/>
          </a:bodyPr>
          <a:lstStyle/>
          <a:p>
            <a:pPr algn="ctr"/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 завдання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2655" y="1407421"/>
            <a:ext cx="11176000" cy="994542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endPara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 Визначте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типи кристалічних граток для речовин, з якими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стикаємося у побуті:</a:t>
            </a:r>
          </a:p>
          <a:p>
            <a:pPr marL="0" indent="0" algn="just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Ð ÐµÐ·ÑÐ»ÑÑÐ°Ñ Ð¿Ð¾ÑÑÐºÑ Ð·Ð¾Ð±ÑÐ°Ð¶ÐµÐ½Ñ Ð·Ð° Ð·Ð°Ð¿Ð¸ÑÐ¾Ð¼ &quot;Ð¿Ð°ÑÑÑÐ¼ÐµÑÑÑ ÐºÐµÐ½Ð·Ð¾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" t="-3435" r="-1414" b="3435"/>
          <a:stretch/>
        </p:blipFill>
        <p:spPr bwMode="auto">
          <a:xfrm>
            <a:off x="7870737" y="3736744"/>
            <a:ext cx="1913647" cy="237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8470" y="3817853"/>
            <a:ext cx="2009455" cy="230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Ð ÐµÐ·ÑÐ»ÑÑÐ°Ñ Ð¿Ð¾ÑÑÐºÑ Ð·Ð¾Ð±ÑÐ°Ð¶ÐµÐ½Ñ Ð·Ð° Ð·Ð°Ð¿Ð¸ÑÐ¾Ð¼ &quot;ÑÐ»Ð¸ÑÐ¾Ð²Ð°Ð»ÑÐ½ÑÐ¹ ÐºÑÑÐ³ Ð´Ð»Ñ Ð±Ð¾Ð»Ð³Ð°ÑÐºÐ¸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75795" y="3981450"/>
            <a:ext cx="2305056" cy="197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Ð ÐµÐ·ÑÐ»ÑÑÐ°Ñ Ð¿Ð¾ÑÑÐºÑ Ð·Ð¾Ð±ÑÐ°Ð¶ÐµÐ½Ñ Ð·Ð° Ð·Ð°Ð¿Ð¸ÑÐ¾Ð¼ &quot;Ð´ÑÐ°Ð¼Ð°Ð½Ñ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797" y="3817853"/>
            <a:ext cx="1977868" cy="229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914" y="3817853"/>
            <a:ext cx="2184532" cy="230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Ð ÐµÐ·ÑÐ»ÑÑÐ°Ñ Ð¿Ð¾ÑÑÐºÑ Ð·Ð¾Ð±ÑÐ°Ð¶ÐµÐ½Ñ Ð·Ð° Ð·Ð°Ð¿Ð¸ÑÐ¾Ð¼ &quot;Ð¿ÐµÑÐ»Ð¸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89" y="3817853"/>
            <a:ext cx="2024170" cy="233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537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385" y="904240"/>
            <a:ext cx="10685399" cy="130048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Визначте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 кристалічної гратки за малюнком та спрогнозуйте фізичні властивості даних речовин: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Ð ÐµÐ·ÑÐ»ÑÑÐ°Ñ Ð¿Ð¾ÑÑÐºÑ Ð·Ð¾Ð±ÑÐ°Ð¶ÐµÐ½Ñ Ð·Ð° Ð·Ð°Ð¿Ð¸ÑÐ¾Ð¼ &quot;Ð¹Ð¾Ð½Ð½Ñ ÐºÑÐ¸ÑÑÐ°Ð»ÑÑÐ½Ñ Ð³ÑÐ°ÑÐºÐ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85" y="3394363"/>
            <a:ext cx="280987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9688" y="3803938"/>
            <a:ext cx="4648200" cy="1695450"/>
          </a:xfrm>
          <a:prstGeom prst="rect">
            <a:avLst/>
          </a:prstGeom>
        </p:spPr>
      </p:pic>
      <p:pic>
        <p:nvPicPr>
          <p:cNvPr id="1028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608" y="3592800"/>
            <a:ext cx="285750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78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9635" y="1459345"/>
            <a:ext cx="8035637" cy="812799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7030A0"/>
                </a:solidFill>
              </a:rPr>
              <a:t/>
            </a:r>
            <a:br>
              <a:rPr lang="uk-UA" dirty="0" smtClean="0">
                <a:solidFill>
                  <a:srgbClr val="7030A0"/>
                </a:solidFill>
              </a:rPr>
            </a:br>
            <a:r>
              <a:rPr lang="uk-UA" dirty="0" smtClean="0">
                <a:solidFill>
                  <a:srgbClr val="7030A0"/>
                </a:solidFill>
              </a:rPr>
              <a:t/>
            </a:r>
            <a:br>
              <a:rPr lang="uk-UA" dirty="0" smtClean="0">
                <a:solidFill>
                  <a:srgbClr val="7030A0"/>
                </a:solidFill>
              </a:rPr>
            </a:br>
            <a:r>
              <a:rPr lang="uk-UA" dirty="0" smtClean="0">
                <a:solidFill>
                  <a:srgbClr val="7030A0"/>
                </a:solidFill>
              </a:rPr>
              <a:t>Д</a:t>
            </a:r>
            <a:r>
              <a:rPr lang="uk-UA" dirty="0" smtClean="0">
                <a:solidFill>
                  <a:srgbClr val="7030A0"/>
                </a:solidFill>
              </a:rPr>
              <a:t>омашнє завдання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39635" y="2654560"/>
            <a:ext cx="8158690" cy="954547"/>
          </a:xfrm>
        </p:spPr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Прочитати параграф підручника, виконати письмові завдання після нього.</a:t>
            </a:r>
          </a:p>
          <a:p>
            <a:pPr marL="342900" indent="-342900">
              <a:buAutoNum type="arabicPeriod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Придумати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казку чи твір-мініатюру,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якій би йшла мова про різні типи кристалічних граток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414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Ð ÐµÐ·ÑÐ»ÑÑÐ°Ñ Ð¿Ð¾ÑÑÐºÑ Ð·Ð¾Ð±ÑÐ°Ð¶ÐµÐ½Ñ Ð·Ð° Ð·Ð°Ð¿Ð¸ÑÐ¾Ð¼ &quot;ÑÐ¾Ð½ Ð´Ð»Ñ Ð¿ÑÐµÐ·ÐµÐ½ÑÐ°ÑÑÑ ÑÑÐ¼ÑÑ&quot;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89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Ð ÐµÐ·ÑÐ»ÑÑÐ°Ñ Ð¿Ð¾ÑÑÐºÑ Ð·Ð¾Ð±ÑÐ°Ð¶ÐµÐ½Ñ Ð·Ð° Ð·Ð°Ð¿Ð¸ÑÐ¾Ð¼ &quot;Ð´ÑÐºÑÑ Ð·Ð° ÑÐ²Ð°Ð³Ñ Ð²ÑÐµÐ½Ð¸Ð¹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" t="-135" r="70156" b="50531"/>
          <a:stretch/>
        </p:blipFill>
        <p:spPr bwMode="auto">
          <a:xfrm>
            <a:off x="8834581" y="3456161"/>
            <a:ext cx="3357419" cy="340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Ð ÐµÐ·ÑÐ»ÑÑÐ°Ñ Ð¿Ð¾ÑÑÐºÑ Ð·Ð¾Ð±ÑÐ°Ð¶ÐµÐ½Ñ Ð·Ð° Ð·Ð°Ð¿Ð¸ÑÐ¾Ð¼ &quot;ÐºÐ¾ÑÐ¸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3902697" cy="312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72759" y="838985"/>
            <a:ext cx="81479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Які  у вас є запитання?</a:t>
            </a:r>
            <a:endParaRPr lang="en-US" sz="6000" b="1" dirty="0">
              <a:solidFill>
                <a:srgbClr val="00B0F0"/>
              </a:solidFill>
              <a:latin typeface="Informal Roman" panose="030604020304060B0204" pitchFamily="66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2895" y="4564142"/>
            <a:ext cx="72726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Дякую за увагу!</a:t>
            </a:r>
            <a:endParaRPr lang="en-US" sz="6000" b="1" dirty="0">
              <a:solidFill>
                <a:srgbClr val="00B0F0"/>
              </a:solidFill>
              <a:latin typeface="Informal Roman" panose="030604020304060B0204" pitchFamily="66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368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5713" y="1603021"/>
            <a:ext cx="9601196" cy="1303867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МЕТА:</a:t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ознайомитися з поняттям «кристалічна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гратка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розглянути типи кристалічних граток, пояснити взаємозв'язок між типом кристалічної гратки та хімічного зв'язку, а також фізичними властивостями речовин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320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Поміркуємо: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uk-UA" dirty="0" smtClean="0"/>
              <a:t>Сила, яка діє між атомами чи </a:t>
            </a:r>
            <a:r>
              <a:rPr lang="uk-UA" dirty="0" err="1" smtClean="0"/>
              <a:t>йонами</a:t>
            </a:r>
            <a:r>
              <a:rPr lang="uk-UA" dirty="0" smtClean="0"/>
              <a:t> і призводить до утворення молекул чи кристалів – це…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dirty="0" smtClean="0"/>
              <a:t>Є такі типи хімічного зв</a:t>
            </a:r>
            <a:r>
              <a:rPr lang="en-GB" dirty="0" smtClean="0"/>
              <a:t>’</a:t>
            </a:r>
            <a:r>
              <a:rPr lang="uk-UA" dirty="0" err="1" smtClean="0"/>
              <a:t>язку</a:t>
            </a:r>
            <a:r>
              <a:rPr lang="uk-UA" dirty="0" smtClean="0"/>
              <a:t>: …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dirty="0" err="1" smtClean="0"/>
              <a:t>Електронегативність</a:t>
            </a:r>
            <a:r>
              <a:rPr lang="uk-UA" dirty="0" smtClean="0"/>
              <a:t> – це…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dirty="0" smtClean="0"/>
              <a:t>Найбільше значення </a:t>
            </a:r>
            <a:r>
              <a:rPr lang="uk-UA" dirty="0" err="1" smtClean="0"/>
              <a:t>електронегативності</a:t>
            </a:r>
            <a:r>
              <a:rPr lang="uk-UA" dirty="0" smtClean="0"/>
              <a:t> у атома …, найменше -…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dirty="0" smtClean="0"/>
              <a:t>Зв’язок між атомами неметалічних елементів з однаковими значеннями </a:t>
            </a:r>
            <a:r>
              <a:rPr lang="uk-UA" dirty="0" err="1" smtClean="0"/>
              <a:t>електронегативності</a:t>
            </a:r>
            <a:r>
              <a:rPr lang="uk-UA" dirty="0" smtClean="0"/>
              <a:t> – це…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dirty="0" smtClean="0"/>
              <a:t>Зв’язок між атомами неметалічних елементів з невеликою різницею значень </a:t>
            </a:r>
            <a:r>
              <a:rPr lang="uk-UA" dirty="0" err="1" smtClean="0"/>
              <a:t>електронегативності</a:t>
            </a:r>
            <a:r>
              <a:rPr lang="uk-UA" dirty="0" smtClean="0"/>
              <a:t> – це…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dirty="0" smtClean="0"/>
              <a:t>Зв’язок між металами і неметалами – це…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dirty="0" smtClean="0"/>
              <a:t>Йони – це…</a:t>
            </a:r>
          </a:p>
        </p:txBody>
      </p:sp>
    </p:spTree>
    <p:extLst>
      <p:ext uri="{BB962C8B-B14F-4D97-AF65-F5344CB8AC3E}">
        <p14:creationId xmlns:p14="http://schemas.microsoft.com/office/powerpoint/2010/main" val="2898079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Що ж таке кристалічна </a:t>
            </a:r>
            <a:r>
              <a:rPr lang="uk-UA" dirty="0" err="1" smtClean="0"/>
              <a:t>гратка</a:t>
            </a:r>
            <a:r>
              <a:rPr lang="uk-UA" dirty="0"/>
              <a:t>?</a:t>
            </a:r>
            <a:endParaRPr lang="en-US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/>
              <a:t> кристалічна </a:t>
            </a:r>
            <a:r>
              <a:rPr lang="uk-UA" dirty="0" err="1" smtClean="0"/>
              <a:t>гратка</a:t>
            </a:r>
            <a:r>
              <a:rPr lang="uk-UA" dirty="0" smtClean="0"/>
              <a:t> – це геометрично правильне розташування у просторі у певному порядку структурних частинок речовини.</a:t>
            </a:r>
          </a:p>
          <a:p>
            <a:r>
              <a:rPr lang="uk-UA" dirty="0" smtClean="0"/>
              <a:t>Точки, в яких розміщені структурні частинки речовини, називаються вузлами кристалічних граток.</a:t>
            </a:r>
          </a:p>
          <a:p>
            <a:r>
              <a:rPr lang="uk-UA" dirty="0" smtClean="0"/>
              <a:t>Якщо у вузлах кристалічної гратки розміщені окремі молекули, то це … кристалічна </a:t>
            </a:r>
            <a:r>
              <a:rPr lang="uk-UA" dirty="0" err="1" smtClean="0"/>
              <a:t>гратка</a:t>
            </a:r>
            <a:r>
              <a:rPr lang="uk-UA" dirty="0" smtClean="0"/>
              <a:t>.</a:t>
            </a:r>
          </a:p>
          <a:p>
            <a:r>
              <a:rPr lang="uk-UA" dirty="0" smtClean="0"/>
              <a:t>Якщо у вузлах розміщені окремі атоми – це … кристалічна </a:t>
            </a:r>
            <a:r>
              <a:rPr lang="uk-UA" dirty="0" err="1" smtClean="0"/>
              <a:t>гратка</a:t>
            </a:r>
            <a:r>
              <a:rPr lang="uk-UA" dirty="0" smtClean="0"/>
              <a:t>.</a:t>
            </a:r>
          </a:p>
          <a:p>
            <a:r>
              <a:rPr lang="uk-UA" dirty="0" smtClean="0"/>
              <a:t>Які ще частинки можуть розміщуватися у вузлах кристалічних граток?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829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Типи кристалічних граток</a:t>
            </a:r>
            <a:br>
              <a:rPr lang="uk-UA" dirty="0" smtClean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uk-UA" dirty="0" smtClean="0"/>
              <a:t>Молекулярні, у вузлах яких містяться окремі молекули.</a:t>
            </a:r>
          </a:p>
          <a:p>
            <a:pPr marL="0" indent="0">
              <a:buNone/>
            </a:pPr>
            <a:r>
              <a:rPr lang="uk-UA" dirty="0" smtClean="0"/>
              <a:t>Такі гратки мають, наприклад, усі речовини, що пахнуть, а також вода, оцет, водяна пара, вуглекислий газ.</a:t>
            </a:r>
          </a:p>
          <a:p>
            <a:r>
              <a:rPr lang="uk-UA" dirty="0" smtClean="0"/>
              <a:t>Атомні, у вузлах яких містяться окремі атоми. 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Найяскравішими представниками таких речовин є алмаз і річковий пісок.</a:t>
            </a:r>
          </a:p>
          <a:p>
            <a:r>
              <a:rPr lang="uk-UA" dirty="0" smtClean="0"/>
              <a:t>Йонні, у вузлах яких знаходяться позитивно і негативно заряджені </a:t>
            </a:r>
            <a:r>
              <a:rPr lang="uk-UA" dirty="0" err="1" smtClean="0"/>
              <a:t>йони</a:t>
            </a:r>
            <a:r>
              <a:rPr lang="uk-UA" dirty="0" smtClean="0"/>
              <a:t>. </a:t>
            </a:r>
          </a:p>
          <a:p>
            <a:pPr marL="0" indent="0">
              <a:buNone/>
            </a:pPr>
            <a:r>
              <a:rPr lang="uk-UA" dirty="0" smtClean="0"/>
              <a:t>Приклад: кухонна сіль, крейда, харчова сода.</a:t>
            </a:r>
          </a:p>
          <a:p>
            <a:r>
              <a:rPr lang="uk-UA" dirty="0" smtClean="0"/>
              <a:t>Металічні, які притаманні простим речовинам-металам.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03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Чи існує зв</a:t>
            </a:r>
            <a:r>
              <a:rPr lang="en-GB" dirty="0" smtClean="0"/>
              <a:t>’</a:t>
            </a:r>
            <a:r>
              <a:rPr lang="uk-UA" dirty="0" err="1" smtClean="0"/>
              <a:t>язок</a:t>
            </a:r>
            <a:r>
              <a:rPr lang="uk-UA" dirty="0" smtClean="0"/>
              <a:t> між будовою речовини, тобто, типом кристалічної гратки, і  її фізичними властивостями? 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449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Існує. Знаючи тип кристалічної </a:t>
            </a:r>
            <a:r>
              <a:rPr lang="uk-U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гратки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речовини, можна передбачити її фізичні властивості</a:t>
            </a:r>
            <a:r>
              <a:rPr lang="uk-UA" dirty="0" smtClean="0"/>
              <a:t>,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навпаки</a:t>
            </a:r>
            <a:r>
              <a:rPr lang="uk-UA" dirty="0" smtClean="0"/>
              <a:t>,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фізичними властивостями</a:t>
            </a:r>
            <a:r>
              <a:rPr lang="uk-UA" dirty="0" smtClean="0"/>
              <a:t>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її будову</a:t>
            </a:r>
            <a:r>
              <a:rPr lang="uk-UA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19989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20185376"/>
              </p:ext>
            </p:extLst>
          </p:nvPr>
        </p:nvGraphicFramePr>
        <p:xfrm>
          <a:off x="2475742" y="713139"/>
          <a:ext cx="7089775" cy="5532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61942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54400" y="670560"/>
            <a:ext cx="48361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Атомні кристалічні гратки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70962"/>
              </p:ext>
            </p:extLst>
          </p:nvPr>
        </p:nvGraphicFramePr>
        <p:xfrm>
          <a:off x="1320800" y="1899919"/>
          <a:ext cx="2560637" cy="10469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60637">
                  <a:extLst>
                    <a:ext uri="{9D8B030D-6E8A-4147-A177-3AD203B41FA5}">
                      <a16:colId xmlns:a16="http://schemas.microsoft.com/office/drawing/2014/main" val="2344592731"/>
                    </a:ext>
                  </a:extLst>
                </a:gridCol>
              </a:tblGrid>
              <a:tr h="10469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FFFF00"/>
                          </a:solidFill>
                          <a:effectLst/>
                        </a:rPr>
                        <a:t>Частинки, що утворюють </a:t>
                      </a:r>
                      <a:r>
                        <a:rPr lang="uk-UA" sz="2000" dirty="0" err="1">
                          <a:solidFill>
                            <a:srgbClr val="FFFF00"/>
                          </a:solidFill>
                          <a:effectLst/>
                        </a:rPr>
                        <a:t>гратку</a:t>
                      </a:r>
                      <a:r>
                        <a:rPr lang="uk-UA" sz="2000" dirty="0">
                          <a:solidFill>
                            <a:srgbClr val="FFFF00"/>
                          </a:solidFill>
                          <a:effectLst/>
                        </a:rPr>
                        <a:t> </a:t>
                      </a:r>
                      <a:r>
                        <a:rPr lang="uk-UA" sz="2000" dirty="0" smtClean="0">
                          <a:effectLst/>
                        </a:rPr>
                        <a:t>– окремі</a:t>
                      </a:r>
                      <a:r>
                        <a:rPr lang="uk-UA" sz="2000" baseline="0" dirty="0" smtClean="0">
                          <a:effectLst/>
                        </a:rPr>
                        <a:t> атоми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4419344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804767"/>
              </p:ext>
            </p:extLst>
          </p:nvPr>
        </p:nvGraphicFramePr>
        <p:xfrm>
          <a:off x="5120640" y="1899919"/>
          <a:ext cx="2580640" cy="31581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80640">
                  <a:extLst>
                    <a:ext uri="{9D8B030D-6E8A-4147-A177-3AD203B41FA5}">
                      <a16:colId xmlns:a16="http://schemas.microsoft.com/office/drawing/2014/main" val="1220832029"/>
                    </a:ext>
                  </a:extLst>
                </a:gridCol>
              </a:tblGrid>
              <a:tr h="10527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</a:rPr>
                        <a:t>Характер </a:t>
                      </a:r>
                      <a:r>
                        <a:rPr lang="ru-RU" sz="2000" dirty="0" err="1" smtClean="0">
                          <a:solidFill>
                            <a:srgbClr val="FFFF00"/>
                          </a:solidFill>
                          <a:effectLst/>
                        </a:rPr>
                        <a:t>зв</a:t>
                      </a:r>
                      <a:r>
                        <a:rPr lang="en-GB" sz="2000" dirty="0" smtClean="0">
                          <a:solidFill>
                            <a:srgbClr val="FFFF00"/>
                          </a:solidFill>
                          <a:effectLst/>
                        </a:rPr>
                        <a:t>’</a:t>
                      </a:r>
                      <a:r>
                        <a:rPr lang="ru-RU" sz="2000" dirty="0" err="1" smtClean="0">
                          <a:solidFill>
                            <a:srgbClr val="FFFF00"/>
                          </a:solidFill>
                          <a:effectLst/>
                        </a:rPr>
                        <a:t>язку</a:t>
                      </a:r>
                      <a:r>
                        <a:rPr lang="ru-RU" sz="2000" dirty="0" smtClean="0">
                          <a:solidFill>
                            <a:srgbClr val="FFFF00"/>
                          </a:solidFill>
                          <a:effectLst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FFFF00"/>
                          </a:solidFill>
                          <a:effectLst/>
                        </a:rPr>
                        <a:t>між</a:t>
                      </a: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FFFF00"/>
                          </a:solidFill>
                          <a:effectLst/>
                        </a:rPr>
                        <a:t>частинками</a:t>
                      </a: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FFFF00"/>
                          </a:solidFill>
                          <a:effectLst/>
                        </a:rPr>
                        <a:t>кристала</a:t>
                      </a:r>
                      <a:r>
                        <a:rPr lang="uk-UA" sz="2000" dirty="0" smtClean="0">
                          <a:solidFill>
                            <a:srgbClr val="FFFF00"/>
                          </a:solidFill>
                          <a:effectLst/>
                        </a:rPr>
                        <a:t>:</a:t>
                      </a:r>
                      <a:r>
                        <a:rPr lang="ru-RU" sz="2000" dirty="0" smtClean="0">
                          <a:solidFill>
                            <a:srgbClr val="FFFF00"/>
                          </a:solidFill>
                          <a:effectLst/>
                        </a:rPr>
                        <a:t> </a:t>
                      </a:r>
                      <a:endParaRPr lang="en-US" sz="105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0" marR="58140" marT="0" marB="0"/>
                </a:tc>
                <a:extLst>
                  <a:ext uri="{0D108BD9-81ED-4DB2-BD59-A6C34878D82A}">
                    <a16:rowId xmlns:a16="http://schemas.microsoft.com/office/drawing/2014/main" val="391604927"/>
                  </a:ext>
                </a:extLst>
              </a:tr>
              <a:tr h="105270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effectLst/>
                        </a:rPr>
                        <a:t> </a:t>
                      </a:r>
                      <a:r>
                        <a:rPr lang="ru-RU" sz="2000" baseline="0" dirty="0" smtClean="0">
                          <a:effectLst/>
                        </a:rPr>
                        <a:t>- </a:t>
                      </a:r>
                      <a:r>
                        <a:rPr lang="ru-RU" sz="2000" baseline="0" dirty="0" err="1" smtClean="0">
                          <a:effectLst/>
                        </a:rPr>
                        <a:t>в</a:t>
                      </a:r>
                      <a:r>
                        <a:rPr lang="ru-RU" sz="2000" dirty="0" err="1" smtClean="0">
                          <a:effectLst/>
                        </a:rPr>
                        <a:t>елике</a:t>
                      </a:r>
                      <a:r>
                        <a:rPr lang="ru-RU" sz="2000" dirty="0" smtClean="0">
                          <a:effectLst/>
                        </a:rPr>
                        <a:t> </a:t>
                      </a:r>
                      <a:r>
                        <a:rPr lang="ru-RU" sz="2000" dirty="0" err="1">
                          <a:effectLst/>
                        </a:rPr>
                        <a:t>взаємне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ru-RU" sz="2000" dirty="0" err="1">
                          <a:effectLst/>
                        </a:rPr>
                        <a:t>притягнення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ru-RU" sz="2000" dirty="0" err="1" smtClean="0">
                          <a:effectLst/>
                        </a:rPr>
                        <a:t>атомів</a:t>
                      </a:r>
                      <a:r>
                        <a:rPr lang="ru-RU" sz="2000" dirty="0" smtClean="0">
                          <a:effectLst/>
                        </a:rPr>
                        <a:t>;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0" marR="58140" marT="0" marB="0"/>
                </a:tc>
                <a:extLst>
                  <a:ext uri="{0D108BD9-81ED-4DB2-BD59-A6C34878D82A}">
                    <a16:rowId xmlns:a16="http://schemas.microsoft.com/office/drawing/2014/main" val="4266271393"/>
                  </a:ext>
                </a:extLst>
              </a:tr>
              <a:tr h="10527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effectLst/>
                        </a:rPr>
                        <a:t> </a:t>
                      </a:r>
                      <a:r>
                        <a:rPr lang="ru-RU" sz="2000" baseline="0" dirty="0" smtClean="0">
                          <a:effectLst/>
                        </a:rPr>
                        <a:t>- </a:t>
                      </a:r>
                      <a:r>
                        <a:rPr lang="ru-RU" sz="2000" baseline="0" dirty="0" err="1" smtClean="0">
                          <a:effectLst/>
                        </a:rPr>
                        <a:t>к</a:t>
                      </a:r>
                      <a:r>
                        <a:rPr lang="ru-RU" sz="2000" dirty="0" err="1" smtClean="0">
                          <a:effectLst/>
                        </a:rPr>
                        <a:t>овалентний</a:t>
                      </a:r>
                      <a:r>
                        <a:rPr lang="ru-RU" sz="2000" dirty="0" smtClean="0">
                          <a:effectLst/>
                        </a:rPr>
                        <a:t> </a:t>
                      </a:r>
                      <a:r>
                        <a:rPr lang="ru-RU" sz="2000" dirty="0" err="1">
                          <a:effectLst/>
                        </a:rPr>
                        <a:t>полярний</a:t>
                      </a:r>
                      <a:r>
                        <a:rPr lang="ru-RU" sz="2000" dirty="0">
                          <a:effectLst/>
                        </a:rPr>
                        <a:t> і </a:t>
                      </a:r>
                      <a:r>
                        <a:rPr lang="ru-RU" sz="2000" dirty="0" err="1">
                          <a:effectLst/>
                        </a:rPr>
                        <a:t>неполярний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ru-RU" sz="2000" dirty="0" err="1" smtClean="0">
                          <a:effectLst/>
                        </a:rPr>
                        <a:t>звязки</a:t>
                      </a:r>
                      <a:r>
                        <a:rPr lang="ru-RU" sz="2000" dirty="0" smtClean="0">
                          <a:effectLst/>
                        </a:rPr>
                        <a:t>.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0" marR="58140" marT="0" marB="0"/>
                </a:tc>
                <a:extLst>
                  <a:ext uri="{0D108BD9-81ED-4DB2-BD59-A6C34878D82A}">
                    <a16:rowId xmlns:a16="http://schemas.microsoft.com/office/drawing/2014/main" val="2277313586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486253"/>
              </p:ext>
            </p:extLst>
          </p:nvPr>
        </p:nvGraphicFramePr>
        <p:xfrm>
          <a:off x="8493760" y="1899919"/>
          <a:ext cx="2530157" cy="3027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30157">
                  <a:extLst>
                    <a:ext uri="{9D8B030D-6E8A-4147-A177-3AD203B41FA5}">
                      <a16:colId xmlns:a16="http://schemas.microsoft.com/office/drawing/2014/main" val="187132985"/>
                    </a:ext>
                  </a:extLst>
                </a:gridCol>
              </a:tblGrid>
              <a:tr h="7569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FFFF00"/>
                          </a:solidFill>
                          <a:effectLst/>
                        </a:rPr>
                        <a:t>Характерні</a:t>
                      </a: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FFFF00"/>
                          </a:solidFill>
                          <a:effectLst/>
                        </a:rPr>
                        <a:t>фізичні</a:t>
                      </a: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FFFF00"/>
                          </a:solidFill>
                          <a:effectLst/>
                        </a:rPr>
                        <a:t>властивості</a:t>
                      </a:r>
                      <a:r>
                        <a:rPr lang="ru-RU" sz="2000" dirty="0" smtClean="0">
                          <a:solidFill>
                            <a:srgbClr val="FFFF00"/>
                          </a:solidFill>
                          <a:effectLst/>
                        </a:rPr>
                        <a:t>:</a:t>
                      </a:r>
                      <a:endParaRPr lang="en-US" sz="11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1063579"/>
                  </a:ext>
                </a:extLst>
              </a:tr>
              <a:tr h="3784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effectLst/>
                        </a:rPr>
                        <a:t> </a:t>
                      </a:r>
                      <a:r>
                        <a:rPr lang="ru-RU" sz="2000" baseline="0" dirty="0" smtClean="0">
                          <a:effectLst/>
                        </a:rPr>
                        <a:t>- </a:t>
                      </a:r>
                      <a:r>
                        <a:rPr lang="ru-RU" sz="2000" baseline="0" dirty="0" err="1" smtClean="0">
                          <a:effectLst/>
                        </a:rPr>
                        <a:t>д</a:t>
                      </a:r>
                      <a:r>
                        <a:rPr lang="ru-RU" sz="2000" dirty="0" err="1" smtClean="0">
                          <a:effectLst/>
                        </a:rPr>
                        <a:t>уже</a:t>
                      </a:r>
                      <a:r>
                        <a:rPr lang="ru-RU" sz="2000" dirty="0" smtClean="0">
                          <a:effectLst/>
                        </a:rPr>
                        <a:t> </a:t>
                      </a:r>
                      <a:r>
                        <a:rPr lang="ru-RU" sz="2000" dirty="0" err="1" smtClean="0">
                          <a:effectLst/>
                        </a:rPr>
                        <a:t>тверді</a:t>
                      </a:r>
                      <a:r>
                        <a:rPr lang="ru-RU" sz="2000" dirty="0" smtClean="0">
                          <a:effectLst/>
                        </a:rPr>
                        <a:t>;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3913743"/>
                  </a:ext>
                </a:extLst>
              </a:tr>
              <a:tr h="3784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effectLst/>
                        </a:rPr>
                        <a:t> </a:t>
                      </a:r>
                      <a:r>
                        <a:rPr lang="ru-RU" sz="2000" baseline="0" dirty="0" smtClean="0">
                          <a:effectLst/>
                        </a:rPr>
                        <a:t>- </a:t>
                      </a:r>
                      <a:r>
                        <a:rPr lang="ru-RU" sz="2000" baseline="0" dirty="0" err="1" smtClean="0">
                          <a:effectLst/>
                        </a:rPr>
                        <a:t>д</a:t>
                      </a:r>
                      <a:r>
                        <a:rPr lang="ru-RU" sz="2000" dirty="0" err="1" smtClean="0">
                          <a:effectLst/>
                        </a:rPr>
                        <a:t>уже</a:t>
                      </a:r>
                      <a:r>
                        <a:rPr lang="ru-RU" sz="2000" dirty="0" smtClean="0">
                          <a:effectLst/>
                        </a:rPr>
                        <a:t> </a:t>
                      </a:r>
                      <a:r>
                        <a:rPr lang="ru-RU" sz="2000" dirty="0" err="1" smtClean="0">
                          <a:effectLst/>
                        </a:rPr>
                        <a:t>тугоплавкі</a:t>
                      </a:r>
                      <a:r>
                        <a:rPr lang="ru-RU" sz="2000" dirty="0" smtClean="0">
                          <a:effectLst/>
                        </a:rPr>
                        <a:t>;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5106744"/>
                  </a:ext>
                </a:extLst>
              </a:tr>
              <a:tr h="3784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effectLst/>
                        </a:rPr>
                        <a:t> </a:t>
                      </a:r>
                      <a:r>
                        <a:rPr lang="ru-RU" sz="2000" baseline="0" dirty="0" smtClean="0">
                          <a:effectLst/>
                        </a:rPr>
                        <a:t>- </a:t>
                      </a:r>
                      <a:r>
                        <a:rPr lang="ru-RU" sz="2000" baseline="0" dirty="0" err="1" smtClean="0">
                          <a:effectLst/>
                        </a:rPr>
                        <a:t>н</a:t>
                      </a:r>
                      <a:r>
                        <a:rPr lang="ru-RU" sz="2000" dirty="0" err="1" smtClean="0">
                          <a:effectLst/>
                        </a:rPr>
                        <a:t>елеткі</a:t>
                      </a:r>
                      <a:r>
                        <a:rPr lang="ru-RU" sz="2000" dirty="0" smtClean="0">
                          <a:effectLst/>
                        </a:rPr>
                        <a:t>;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8212641"/>
                  </a:ext>
                </a:extLst>
              </a:tr>
              <a:tr h="3784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effectLst/>
                        </a:rPr>
                        <a:t> </a:t>
                      </a:r>
                      <a:r>
                        <a:rPr lang="ru-RU" sz="2000" baseline="0" dirty="0" smtClean="0">
                          <a:effectLst/>
                        </a:rPr>
                        <a:t>- н</a:t>
                      </a:r>
                      <a:r>
                        <a:rPr lang="ru-RU" sz="2000" dirty="0" smtClean="0">
                          <a:effectLst/>
                        </a:rPr>
                        <a:t>е </a:t>
                      </a:r>
                      <a:r>
                        <a:rPr lang="ru-RU" sz="2000" dirty="0" err="1">
                          <a:effectLst/>
                        </a:rPr>
                        <a:t>розчинні</a:t>
                      </a:r>
                      <a:r>
                        <a:rPr lang="ru-RU" sz="2000" dirty="0">
                          <a:effectLst/>
                        </a:rPr>
                        <a:t> у </a:t>
                      </a:r>
                      <a:r>
                        <a:rPr lang="ru-RU" sz="2000" dirty="0" err="1" smtClean="0">
                          <a:effectLst/>
                        </a:rPr>
                        <a:t>воді</a:t>
                      </a:r>
                      <a:r>
                        <a:rPr lang="ru-RU" sz="2000" dirty="0" smtClean="0">
                          <a:effectLst/>
                        </a:rPr>
                        <a:t>;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9082191"/>
                  </a:ext>
                </a:extLst>
              </a:tr>
              <a:tr h="7569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effectLst/>
                        </a:rPr>
                        <a:t> </a:t>
                      </a:r>
                      <a:r>
                        <a:rPr lang="ru-RU" sz="2000" baseline="0" dirty="0" smtClean="0">
                          <a:effectLst/>
                        </a:rPr>
                        <a:t>- </a:t>
                      </a:r>
                      <a:r>
                        <a:rPr lang="ru-RU" sz="2000" baseline="0" dirty="0" err="1" smtClean="0">
                          <a:effectLst/>
                        </a:rPr>
                        <a:t>д</a:t>
                      </a:r>
                      <a:r>
                        <a:rPr lang="ru-RU" sz="2000" dirty="0" err="1" smtClean="0">
                          <a:effectLst/>
                        </a:rPr>
                        <a:t>іелектрики</a:t>
                      </a:r>
                      <a:r>
                        <a:rPr lang="ru-RU" sz="2000" dirty="0" smtClean="0">
                          <a:effectLst/>
                        </a:rPr>
                        <a:t> </a:t>
                      </a:r>
                      <a:r>
                        <a:rPr lang="ru-RU" sz="2000" dirty="0" err="1">
                          <a:effectLst/>
                        </a:rPr>
                        <a:t>або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ru-RU" sz="2000" dirty="0" err="1" smtClean="0">
                          <a:effectLst/>
                        </a:rPr>
                        <a:t>напівпровідники</a:t>
                      </a:r>
                      <a:r>
                        <a:rPr lang="ru-RU" sz="2000" dirty="0" smtClean="0">
                          <a:effectLst/>
                        </a:rPr>
                        <a:t>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0119085"/>
                  </a:ext>
                </a:extLst>
              </a:tr>
            </a:tbl>
          </a:graphicData>
        </a:graphic>
      </p:graphicFrame>
      <p:pic>
        <p:nvPicPr>
          <p:cNvPr id="1026" name="Picture 2" descr="Ð ÐµÐ·ÑÐ»ÑÑÐ°Ñ Ð¿Ð¾ÑÑÐºÑ Ð·Ð¾Ð±ÑÐ°Ð¶ÐµÐ½Ñ Ð·Ð° Ð·Ð°Ð¿Ð¸ÑÐ¾Ð¼ &quot;ÐºÑÐ¸ÑÑÐ°Ð»Ð»Ð¸ÑÐµÑÐºÐ°Ñ ÑÐµÑÐµÑÐºÐ° Ð°Ð»Ð¼Ð°Ð·Ð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3454400"/>
            <a:ext cx="2560637" cy="229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7891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20766</TotalTime>
  <Words>704</Words>
  <Application>Microsoft Office PowerPoint</Application>
  <PresentationFormat>Широкоэкранный</PresentationFormat>
  <Paragraphs>97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Courier New</vt:lpstr>
      <vt:lpstr>Garamond</vt:lpstr>
      <vt:lpstr>Informal Roman</vt:lpstr>
      <vt:lpstr>Times New Roman</vt:lpstr>
      <vt:lpstr>Wingdings</vt:lpstr>
      <vt:lpstr>Натуральные материалы</vt:lpstr>
      <vt:lpstr>Тема Office</vt:lpstr>
      <vt:lpstr>«Кристалічні гратки. Атомні, йонні та молекулярні кристали. Залежність фізичних властивостей речовин від типів кристалічних граток»</vt:lpstr>
      <vt:lpstr>   МЕТА:    ознайомитися з поняттям «кристалічна гратка», розглянути типи кристалічних граток, пояснити взаємозв'язок між типом кристалічної гратки та хімічного зв'язку, а також фізичними властивостями речовин</vt:lpstr>
      <vt:lpstr> Поміркуємо:</vt:lpstr>
      <vt:lpstr>Що ж таке кристалічна гратка?</vt:lpstr>
      <vt:lpstr>Типи кристалічних граток </vt:lpstr>
      <vt:lpstr>Чи існує зв’язок між будовою речовини, тобто, типом кристалічної гратки, і  її фізичними властивостями?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Металічна кристалічна гратка</vt:lpstr>
      <vt:lpstr>Металічний тип кристалічної гратки мають прості речовини, утворені атомами елементів-металів.</vt:lpstr>
      <vt:lpstr> Творче завдання </vt:lpstr>
      <vt:lpstr>2. Визначте тип кристалічної гратки за малюнком та спрогнозуйте фізичні властивості даних речовин:</vt:lpstr>
      <vt:lpstr>  Домашнє завдання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«Кристалічні гратки. Атомні, йонні та молекулярні кристали»</dc:title>
  <dc:creator>Пользователь Windows</dc:creator>
  <cp:lastModifiedBy>Пользователь Windows</cp:lastModifiedBy>
  <cp:revision>71</cp:revision>
  <dcterms:created xsi:type="dcterms:W3CDTF">2019-01-11T11:04:59Z</dcterms:created>
  <dcterms:modified xsi:type="dcterms:W3CDTF">2019-02-03T16:05:57Z</dcterms:modified>
</cp:coreProperties>
</file>